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1" r:id="rId1"/>
  </p:sldMasterIdLst>
  <p:notesMasterIdLst>
    <p:notesMasterId r:id="rId18"/>
  </p:notesMasterIdLst>
  <p:handoutMasterIdLst>
    <p:handoutMasterId r:id="rId19"/>
  </p:handoutMasterIdLst>
  <p:sldIdLst>
    <p:sldId id="972" r:id="rId2"/>
    <p:sldId id="1024" r:id="rId3"/>
    <p:sldId id="1021" r:id="rId4"/>
    <p:sldId id="1029" r:id="rId5"/>
    <p:sldId id="1017" r:id="rId6"/>
    <p:sldId id="1028" r:id="rId7"/>
    <p:sldId id="260" r:id="rId8"/>
    <p:sldId id="988" r:id="rId9"/>
    <p:sldId id="987" r:id="rId10"/>
    <p:sldId id="1016" r:id="rId11"/>
    <p:sldId id="1014" r:id="rId12"/>
    <p:sldId id="1015" r:id="rId13"/>
    <p:sldId id="1009" r:id="rId14"/>
    <p:sldId id="1022" r:id="rId15"/>
    <p:sldId id="1013" r:id="rId16"/>
    <p:sldId id="1012" r:id="rId17"/>
  </p:sldIdLst>
  <p:sldSz cx="18288000" cy="13716000"/>
  <p:notesSz cx="6950075" cy="9236075"/>
  <p:defaultTextStyle>
    <a:defPPr>
      <a:defRPr lang="en-US"/>
    </a:defPPr>
    <a:lvl1pPr marL="0" algn="l" defTabSz="1828086" rtl="0" eaLnBrk="1" latinLnBrk="0" hangingPunct="1">
      <a:defRPr sz="3600" kern="1200">
        <a:solidFill>
          <a:schemeClr val="tx1"/>
        </a:solidFill>
        <a:latin typeface="+mn-lt"/>
        <a:ea typeface="+mn-ea"/>
        <a:cs typeface="+mn-cs"/>
      </a:defRPr>
    </a:lvl1pPr>
    <a:lvl2pPr marL="914043" algn="l" defTabSz="1828086" rtl="0" eaLnBrk="1" latinLnBrk="0" hangingPunct="1">
      <a:defRPr sz="3600" kern="1200">
        <a:solidFill>
          <a:schemeClr val="tx1"/>
        </a:solidFill>
        <a:latin typeface="+mn-lt"/>
        <a:ea typeface="+mn-ea"/>
        <a:cs typeface="+mn-cs"/>
      </a:defRPr>
    </a:lvl2pPr>
    <a:lvl3pPr marL="1828086" algn="l" defTabSz="1828086" rtl="0" eaLnBrk="1" latinLnBrk="0" hangingPunct="1">
      <a:defRPr sz="3600" kern="1200">
        <a:solidFill>
          <a:schemeClr val="tx1"/>
        </a:solidFill>
        <a:latin typeface="+mn-lt"/>
        <a:ea typeface="+mn-ea"/>
        <a:cs typeface="+mn-cs"/>
      </a:defRPr>
    </a:lvl3pPr>
    <a:lvl4pPr marL="2742129" algn="l" defTabSz="1828086" rtl="0" eaLnBrk="1" latinLnBrk="0" hangingPunct="1">
      <a:defRPr sz="3600" kern="1200">
        <a:solidFill>
          <a:schemeClr val="tx1"/>
        </a:solidFill>
        <a:latin typeface="+mn-lt"/>
        <a:ea typeface="+mn-ea"/>
        <a:cs typeface="+mn-cs"/>
      </a:defRPr>
    </a:lvl4pPr>
    <a:lvl5pPr marL="3656174" algn="l" defTabSz="1828086" rtl="0" eaLnBrk="1" latinLnBrk="0" hangingPunct="1">
      <a:defRPr sz="3600" kern="1200">
        <a:solidFill>
          <a:schemeClr val="tx1"/>
        </a:solidFill>
        <a:latin typeface="+mn-lt"/>
        <a:ea typeface="+mn-ea"/>
        <a:cs typeface="+mn-cs"/>
      </a:defRPr>
    </a:lvl5pPr>
    <a:lvl6pPr marL="4570217" algn="l" defTabSz="1828086" rtl="0" eaLnBrk="1" latinLnBrk="0" hangingPunct="1">
      <a:defRPr sz="3600" kern="1200">
        <a:solidFill>
          <a:schemeClr val="tx1"/>
        </a:solidFill>
        <a:latin typeface="+mn-lt"/>
        <a:ea typeface="+mn-ea"/>
        <a:cs typeface="+mn-cs"/>
      </a:defRPr>
    </a:lvl6pPr>
    <a:lvl7pPr marL="5484260" algn="l" defTabSz="1828086" rtl="0" eaLnBrk="1" latinLnBrk="0" hangingPunct="1">
      <a:defRPr sz="3600" kern="1200">
        <a:solidFill>
          <a:schemeClr val="tx1"/>
        </a:solidFill>
        <a:latin typeface="+mn-lt"/>
        <a:ea typeface="+mn-ea"/>
        <a:cs typeface="+mn-cs"/>
      </a:defRPr>
    </a:lvl7pPr>
    <a:lvl8pPr marL="6398303" algn="l" defTabSz="1828086" rtl="0" eaLnBrk="1" latinLnBrk="0" hangingPunct="1">
      <a:defRPr sz="3600" kern="1200">
        <a:solidFill>
          <a:schemeClr val="tx1"/>
        </a:solidFill>
        <a:latin typeface="+mn-lt"/>
        <a:ea typeface="+mn-ea"/>
        <a:cs typeface="+mn-cs"/>
      </a:defRPr>
    </a:lvl8pPr>
    <a:lvl9pPr marL="7312348" algn="l" defTabSz="1828086"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334" userDrawn="1">
          <p15:clr>
            <a:srgbClr val="A4A3A4"/>
          </p15:clr>
        </p15:guide>
        <p15:guide id="2" orient="horz" pos="782" userDrawn="1">
          <p15:clr>
            <a:srgbClr val="A4A3A4"/>
          </p15:clr>
        </p15:guide>
        <p15:guide id="3" pos="5760" userDrawn="1">
          <p15:clr>
            <a:srgbClr val="A4A3A4"/>
          </p15:clr>
        </p15:guide>
        <p15:guide id="4" pos="135" userDrawn="1">
          <p15:clr>
            <a:srgbClr val="A4A3A4"/>
          </p15:clr>
        </p15:guide>
        <p15:guide id="5" pos="10837" userDrawn="1">
          <p15:clr>
            <a:srgbClr val="A4A3A4"/>
          </p15:clr>
        </p15:guide>
        <p15:guide id="6" orient="horz" pos="8301" userDrawn="1">
          <p15:clr>
            <a:srgbClr val="A4A3A4"/>
          </p15:clr>
        </p15:guide>
        <p15:guide id="7" pos="10747" userDrawn="1">
          <p15:clr>
            <a:srgbClr val="A4A3A4"/>
          </p15:clr>
        </p15:guide>
        <p15:guide id="8" pos="11073" userDrawn="1">
          <p15:clr>
            <a:srgbClr val="A4A3A4"/>
          </p15:clr>
        </p15:guide>
        <p15:guide id="9" orient="horz" pos="8250" userDrawn="1">
          <p15:clr>
            <a:srgbClr val="A4A3A4"/>
          </p15:clr>
        </p15:guide>
        <p15:guide id="10" orient="horz" pos="8302" userDrawn="1">
          <p15:clr>
            <a:srgbClr val="A4A3A4"/>
          </p15:clr>
        </p15:guide>
        <p15:guide id="11" pos="5512" userDrawn="1">
          <p15:clr>
            <a:srgbClr val="A4A3A4"/>
          </p15:clr>
        </p15:guide>
        <p15:guide id="12" pos="682" userDrawn="1">
          <p15:clr>
            <a:srgbClr val="A4A3A4"/>
          </p15:clr>
        </p15:guide>
        <p15:guide id="13" pos="10838" userDrawn="1">
          <p15:clr>
            <a:srgbClr val="A4A3A4"/>
          </p15:clr>
        </p15:guide>
        <p15:guide id="14" pos="10746" userDrawn="1">
          <p15:clr>
            <a:srgbClr val="A4A3A4"/>
          </p15:clr>
        </p15:guide>
        <p15:guide id="15" pos="110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864"/>
    <a:srgbClr val="E4A726"/>
    <a:srgbClr val="212737"/>
    <a:srgbClr val="354256"/>
    <a:srgbClr val="043A64"/>
    <a:srgbClr val="305E6B"/>
    <a:srgbClr val="D6403F"/>
    <a:srgbClr val="24D3A7"/>
    <a:srgbClr val="168166"/>
    <a:srgbClr val="2CC55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9" autoAdjust="0"/>
    <p:restoredTop sz="50226" autoAdjust="0"/>
  </p:normalViewPr>
  <p:slideViewPr>
    <p:cSldViewPr snapToGrid="0" snapToObjects="1">
      <p:cViewPr varScale="1">
        <p:scale>
          <a:sx n="27" d="100"/>
          <a:sy n="27" d="100"/>
        </p:scale>
        <p:origin x="1864" y="200"/>
      </p:cViewPr>
      <p:guideLst>
        <p:guide orient="horz" pos="8334"/>
        <p:guide orient="horz" pos="782"/>
        <p:guide pos="5760"/>
        <p:guide pos="135"/>
        <p:guide pos="10837"/>
        <p:guide orient="horz" pos="8301"/>
        <p:guide pos="10747"/>
        <p:guide pos="11073"/>
        <p:guide orient="horz" pos="8250"/>
        <p:guide orient="horz" pos="8302"/>
        <p:guide pos="5512"/>
        <p:guide pos="682"/>
        <p:guide pos="10838"/>
        <p:guide pos="10746"/>
        <p:guide pos="11072"/>
      </p:guideLst>
    </p:cSldViewPr>
  </p:slideViewPr>
  <p:notesTextViewPr>
    <p:cViewPr>
      <p:scale>
        <a:sx n="100" d="100"/>
        <a:sy n="100" d="100"/>
      </p:scale>
      <p:origin x="0" y="0"/>
    </p:cViewPr>
  </p:notesTextViewPr>
  <p:sorterViewPr>
    <p:cViewPr>
      <p:scale>
        <a:sx n="24" d="100"/>
        <a:sy n="24" d="100"/>
      </p:scale>
      <p:origin x="0" y="0"/>
    </p:cViewPr>
  </p:sorterViewPr>
  <p:notesViewPr>
    <p:cSldViewPr snapToGrid="0" snapToObjects="1">
      <p:cViewPr varScale="1">
        <p:scale>
          <a:sx n="87" d="100"/>
          <a:sy n="87" d="100"/>
        </p:scale>
        <p:origin x="381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132F9A-DB07-45CA-916E-5F0A41E77C80}" type="doc">
      <dgm:prSet loTypeId="urn:microsoft.com/office/officeart/2005/8/layout/venn1" loCatId="relationship" qsTypeId="urn:microsoft.com/office/officeart/2005/8/quickstyle/simple4" qsCatId="simple" csTypeId="urn:microsoft.com/office/officeart/2005/8/colors/colorful1#2" csCatId="colorful" phldr="1"/>
      <dgm:spPr/>
    </dgm:pt>
    <dgm:pt modelId="{540B74DE-3C69-4DA3-B2CE-DC967FAB0679}">
      <dgm:prSet phldrT="[Text]" custT="1"/>
      <dgm:spPr/>
      <dgm:t>
        <a:bodyPr/>
        <a:lstStyle/>
        <a:p>
          <a:pPr algn="l"/>
          <a:endParaRPr lang="en-US" sz="4800" b="0" cap="none" spc="0" dirty="0">
            <a:ln w="0"/>
            <a:effectLst>
              <a:outerShdw blurRad="38100" dist="25400" dir="5400000" algn="ctr" rotWithShape="0">
                <a:srgbClr val="6E747A">
                  <a:alpha val="43000"/>
                </a:srgbClr>
              </a:outerShdw>
            </a:effectLst>
          </a:endParaRPr>
        </a:p>
      </dgm:t>
    </dgm:pt>
    <dgm:pt modelId="{1464A45D-32DE-463E-B13E-5C387603EC80}" type="parTrans" cxnId="{3BCD0CEF-88B5-4174-BBF7-B5F617998A6A}">
      <dgm:prSet/>
      <dgm:spPr/>
      <dgm:t>
        <a:bodyPr/>
        <a:lstStyle/>
        <a:p>
          <a:endParaRPr lang="en-US"/>
        </a:p>
      </dgm:t>
    </dgm:pt>
    <dgm:pt modelId="{9EA64A7A-0DF7-4EAA-8368-C5963F5DDFEC}" type="sibTrans" cxnId="{3BCD0CEF-88B5-4174-BBF7-B5F617998A6A}">
      <dgm:prSet/>
      <dgm:spPr/>
      <dgm:t>
        <a:bodyPr/>
        <a:lstStyle/>
        <a:p>
          <a:endParaRPr lang="en-US"/>
        </a:p>
      </dgm:t>
    </dgm:pt>
    <dgm:pt modelId="{A1F34552-A2C1-4F10-96B4-D4133A4DEE54}">
      <dgm:prSet phldrT="[Text]" custT="1"/>
      <dgm:spPr/>
      <dgm:t>
        <a:bodyPr/>
        <a:lstStyle/>
        <a:p>
          <a:pPr algn="ctr"/>
          <a:endParaRPr lang="en-US" sz="4800" b="0" cap="none" spc="0" dirty="0">
            <a:ln w="0"/>
            <a:effectLst>
              <a:outerShdw blurRad="38100" dist="25400" dir="5400000" algn="ctr" rotWithShape="0">
                <a:srgbClr val="6E747A">
                  <a:alpha val="43000"/>
                </a:srgbClr>
              </a:outerShdw>
            </a:effectLst>
          </a:endParaRPr>
        </a:p>
      </dgm:t>
    </dgm:pt>
    <dgm:pt modelId="{7F4D1722-85C9-4ACA-BA9A-8515DC33829B}" type="parTrans" cxnId="{F59ACBC6-0CEB-44EB-AADD-F506EA4C109B}">
      <dgm:prSet/>
      <dgm:spPr/>
      <dgm:t>
        <a:bodyPr/>
        <a:lstStyle/>
        <a:p>
          <a:endParaRPr lang="en-US"/>
        </a:p>
      </dgm:t>
    </dgm:pt>
    <dgm:pt modelId="{E1F26B57-8C83-475D-9605-B13070ECAA36}" type="sibTrans" cxnId="{F59ACBC6-0CEB-44EB-AADD-F506EA4C109B}">
      <dgm:prSet/>
      <dgm:spPr/>
      <dgm:t>
        <a:bodyPr/>
        <a:lstStyle/>
        <a:p>
          <a:endParaRPr lang="en-US"/>
        </a:p>
      </dgm:t>
    </dgm:pt>
    <dgm:pt modelId="{00F754B9-172C-4646-99BD-0173A4D166C3}">
      <dgm:prSet phldrT="[Text]" custT="1"/>
      <dgm:spPr/>
      <dgm:t>
        <a:bodyPr/>
        <a:lstStyle/>
        <a:p>
          <a:pPr algn="r"/>
          <a:endParaRPr lang="en-US" sz="4800" b="0" cap="none" spc="0" dirty="0">
            <a:ln w="0"/>
            <a:effectLst>
              <a:outerShdw blurRad="38100" dist="25400" dir="5400000" algn="ctr" rotWithShape="0">
                <a:srgbClr val="6E747A">
                  <a:alpha val="43000"/>
                </a:srgbClr>
              </a:outerShdw>
            </a:effectLst>
          </a:endParaRPr>
        </a:p>
      </dgm:t>
    </dgm:pt>
    <dgm:pt modelId="{4F17B817-CF45-4653-A366-347652FF2D4A}" type="parTrans" cxnId="{5D92C670-CD53-4A33-8CCA-0784FB64D91C}">
      <dgm:prSet/>
      <dgm:spPr/>
      <dgm:t>
        <a:bodyPr/>
        <a:lstStyle/>
        <a:p>
          <a:endParaRPr lang="en-US"/>
        </a:p>
      </dgm:t>
    </dgm:pt>
    <dgm:pt modelId="{8281BA88-4DBC-4BEF-8223-8A4478144AB7}" type="sibTrans" cxnId="{5D92C670-CD53-4A33-8CCA-0784FB64D91C}">
      <dgm:prSet/>
      <dgm:spPr/>
      <dgm:t>
        <a:bodyPr/>
        <a:lstStyle/>
        <a:p>
          <a:endParaRPr lang="en-US"/>
        </a:p>
      </dgm:t>
    </dgm:pt>
    <dgm:pt modelId="{A6926878-2E12-4CA4-ADD2-3F1738DAD9A0}" type="pres">
      <dgm:prSet presAssocID="{BA132F9A-DB07-45CA-916E-5F0A41E77C80}" presName="compositeShape" presStyleCnt="0">
        <dgm:presLayoutVars>
          <dgm:chMax val="7"/>
          <dgm:dir/>
          <dgm:resizeHandles val="exact"/>
        </dgm:presLayoutVars>
      </dgm:prSet>
      <dgm:spPr/>
    </dgm:pt>
    <dgm:pt modelId="{4CD9AADF-B2AE-4C34-B0D1-5F7C514E293E}" type="pres">
      <dgm:prSet presAssocID="{540B74DE-3C69-4DA3-B2CE-DC967FAB0679}" presName="circ1" presStyleLbl="vennNode1" presStyleIdx="0" presStyleCnt="3" custScaleX="92940" custScaleY="92940" custLinFactNeighborX="4638" custLinFactNeighborY="15631"/>
      <dgm:spPr/>
    </dgm:pt>
    <dgm:pt modelId="{FCAA3F04-77CC-47E8-82D4-79700D44A3B3}" type="pres">
      <dgm:prSet presAssocID="{540B74DE-3C69-4DA3-B2CE-DC967FAB0679}" presName="circ1Tx" presStyleLbl="revTx" presStyleIdx="0" presStyleCnt="0">
        <dgm:presLayoutVars>
          <dgm:chMax val="0"/>
          <dgm:chPref val="0"/>
          <dgm:bulletEnabled val="1"/>
        </dgm:presLayoutVars>
      </dgm:prSet>
      <dgm:spPr/>
    </dgm:pt>
    <dgm:pt modelId="{C91D6D9D-F4EB-4BF7-99F1-8A7191FE3245}" type="pres">
      <dgm:prSet presAssocID="{A1F34552-A2C1-4F10-96B4-D4133A4DEE54}" presName="circ2" presStyleLbl="vennNode1" presStyleIdx="1" presStyleCnt="3" custScaleX="92940" custScaleY="92940" custLinFactNeighborX="7917" custLinFactNeighborY="1857"/>
      <dgm:spPr/>
    </dgm:pt>
    <dgm:pt modelId="{D29B1732-3E9C-4109-B6F0-F8CBE57D8E25}" type="pres">
      <dgm:prSet presAssocID="{A1F34552-A2C1-4F10-96B4-D4133A4DEE54}" presName="circ2Tx" presStyleLbl="revTx" presStyleIdx="0" presStyleCnt="0">
        <dgm:presLayoutVars>
          <dgm:chMax val="0"/>
          <dgm:chPref val="0"/>
          <dgm:bulletEnabled val="1"/>
        </dgm:presLayoutVars>
      </dgm:prSet>
      <dgm:spPr/>
    </dgm:pt>
    <dgm:pt modelId="{4F497A88-A0FE-4F59-9F68-289AC18A6811}" type="pres">
      <dgm:prSet presAssocID="{00F754B9-172C-4646-99BD-0173A4D166C3}" presName="circ3" presStyleLbl="vennNode1" presStyleIdx="2" presStyleCnt="3" custScaleX="92940" custScaleY="92940" custLinFactNeighborX="1017" custLinFactNeighborY="316"/>
      <dgm:spPr/>
    </dgm:pt>
    <dgm:pt modelId="{6745FBC5-073A-4833-8B69-63BCAC0DA861}" type="pres">
      <dgm:prSet presAssocID="{00F754B9-172C-4646-99BD-0173A4D166C3}" presName="circ3Tx" presStyleLbl="revTx" presStyleIdx="0" presStyleCnt="0">
        <dgm:presLayoutVars>
          <dgm:chMax val="0"/>
          <dgm:chPref val="0"/>
          <dgm:bulletEnabled val="1"/>
        </dgm:presLayoutVars>
      </dgm:prSet>
      <dgm:spPr/>
    </dgm:pt>
  </dgm:ptLst>
  <dgm:cxnLst>
    <dgm:cxn modelId="{96F0BE1E-9B64-4EA1-A20F-D0ACD8222AB5}" type="presOf" srcId="{540B74DE-3C69-4DA3-B2CE-DC967FAB0679}" destId="{4CD9AADF-B2AE-4C34-B0D1-5F7C514E293E}" srcOrd="0" destOrd="0" presId="urn:microsoft.com/office/officeart/2005/8/layout/venn1"/>
    <dgm:cxn modelId="{83BD1E6C-E418-4DF8-9E25-18C9368D679B}" type="presOf" srcId="{A1F34552-A2C1-4F10-96B4-D4133A4DEE54}" destId="{C91D6D9D-F4EB-4BF7-99F1-8A7191FE3245}" srcOrd="0" destOrd="0" presId="urn:microsoft.com/office/officeart/2005/8/layout/venn1"/>
    <dgm:cxn modelId="{5D92C670-CD53-4A33-8CCA-0784FB64D91C}" srcId="{BA132F9A-DB07-45CA-916E-5F0A41E77C80}" destId="{00F754B9-172C-4646-99BD-0173A4D166C3}" srcOrd="2" destOrd="0" parTransId="{4F17B817-CF45-4653-A366-347652FF2D4A}" sibTransId="{8281BA88-4DBC-4BEF-8223-8A4478144AB7}"/>
    <dgm:cxn modelId="{3E692578-34BA-4CEC-A923-B07E78DE0E64}" type="presOf" srcId="{00F754B9-172C-4646-99BD-0173A4D166C3}" destId="{6745FBC5-073A-4833-8B69-63BCAC0DA861}" srcOrd="1" destOrd="0" presId="urn:microsoft.com/office/officeart/2005/8/layout/venn1"/>
    <dgm:cxn modelId="{FFE3F581-223B-46B5-BE78-1C5F750F332D}" type="presOf" srcId="{540B74DE-3C69-4DA3-B2CE-DC967FAB0679}" destId="{FCAA3F04-77CC-47E8-82D4-79700D44A3B3}" srcOrd="1" destOrd="0" presId="urn:microsoft.com/office/officeart/2005/8/layout/venn1"/>
    <dgm:cxn modelId="{B243B792-1780-4A80-B0CC-CE73978DBE70}" type="presOf" srcId="{A1F34552-A2C1-4F10-96B4-D4133A4DEE54}" destId="{D29B1732-3E9C-4109-B6F0-F8CBE57D8E25}" srcOrd="1" destOrd="0" presId="urn:microsoft.com/office/officeart/2005/8/layout/venn1"/>
    <dgm:cxn modelId="{F59ACBC6-0CEB-44EB-AADD-F506EA4C109B}" srcId="{BA132F9A-DB07-45CA-916E-5F0A41E77C80}" destId="{A1F34552-A2C1-4F10-96B4-D4133A4DEE54}" srcOrd="1" destOrd="0" parTransId="{7F4D1722-85C9-4ACA-BA9A-8515DC33829B}" sibTransId="{E1F26B57-8C83-475D-9605-B13070ECAA36}"/>
    <dgm:cxn modelId="{EF100FC8-295F-4028-9A87-7B6EFE29A8FE}" type="presOf" srcId="{BA132F9A-DB07-45CA-916E-5F0A41E77C80}" destId="{A6926878-2E12-4CA4-ADD2-3F1738DAD9A0}" srcOrd="0" destOrd="0" presId="urn:microsoft.com/office/officeart/2005/8/layout/venn1"/>
    <dgm:cxn modelId="{47D292C8-EABF-4D29-8CE0-DB29DD68FDC8}" type="presOf" srcId="{00F754B9-172C-4646-99BD-0173A4D166C3}" destId="{4F497A88-A0FE-4F59-9F68-289AC18A6811}" srcOrd="0" destOrd="0" presId="urn:microsoft.com/office/officeart/2005/8/layout/venn1"/>
    <dgm:cxn modelId="{3BCD0CEF-88B5-4174-BBF7-B5F617998A6A}" srcId="{BA132F9A-DB07-45CA-916E-5F0A41E77C80}" destId="{540B74DE-3C69-4DA3-B2CE-DC967FAB0679}" srcOrd="0" destOrd="0" parTransId="{1464A45D-32DE-463E-B13E-5C387603EC80}" sibTransId="{9EA64A7A-0DF7-4EAA-8368-C5963F5DDFEC}"/>
    <dgm:cxn modelId="{91A72FC1-6BD0-4C95-A3AB-AED1D0776913}" type="presParOf" srcId="{A6926878-2E12-4CA4-ADD2-3F1738DAD9A0}" destId="{4CD9AADF-B2AE-4C34-B0D1-5F7C514E293E}" srcOrd="0" destOrd="0" presId="urn:microsoft.com/office/officeart/2005/8/layout/venn1"/>
    <dgm:cxn modelId="{22305084-DC7A-48E4-A855-BD007F6B5FC5}" type="presParOf" srcId="{A6926878-2E12-4CA4-ADD2-3F1738DAD9A0}" destId="{FCAA3F04-77CC-47E8-82D4-79700D44A3B3}" srcOrd="1" destOrd="0" presId="urn:microsoft.com/office/officeart/2005/8/layout/venn1"/>
    <dgm:cxn modelId="{AB05EEB8-F853-4BB6-9218-8C2557097A82}" type="presParOf" srcId="{A6926878-2E12-4CA4-ADD2-3F1738DAD9A0}" destId="{C91D6D9D-F4EB-4BF7-99F1-8A7191FE3245}" srcOrd="2" destOrd="0" presId="urn:microsoft.com/office/officeart/2005/8/layout/venn1"/>
    <dgm:cxn modelId="{EED0C109-BBC6-4E08-9142-162F1C52C2B8}" type="presParOf" srcId="{A6926878-2E12-4CA4-ADD2-3F1738DAD9A0}" destId="{D29B1732-3E9C-4109-B6F0-F8CBE57D8E25}" srcOrd="3" destOrd="0" presId="urn:microsoft.com/office/officeart/2005/8/layout/venn1"/>
    <dgm:cxn modelId="{80F7962D-69B7-4E60-9050-88584EF4F089}" type="presParOf" srcId="{A6926878-2E12-4CA4-ADD2-3F1738DAD9A0}" destId="{4F497A88-A0FE-4F59-9F68-289AC18A6811}" srcOrd="4" destOrd="0" presId="urn:microsoft.com/office/officeart/2005/8/layout/venn1"/>
    <dgm:cxn modelId="{A147819A-5417-4F90-A5AA-FEB6213334C2}" type="presParOf" srcId="{A6926878-2E12-4CA4-ADD2-3F1738DAD9A0}" destId="{6745FBC5-073A-4833-8B69-63BCAC0DA861}"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132F9A-DB07-45CA-916E-5F0A41E77C80}" type="doc">
      <dgm:prSet loTypeId="urn:microsoft.com/office/officeart/2005/8/layout/rings+Icon" loCatId="relationship" qsTypeId="urn:microsoft.com/office/officeart/2005/8/quickstyle/simple4" qsCatId="simple" csTypeId="urn:microsoft.com/office/officeart/2005/8/colors/colorful1" csCatId="colorful" phldr="1"/>
      <dgm:spPr/>
    </dgm:pt>
    <dgm:pt modelId="{540B74DE-3C69-4DA3-B2CE-DC967FAB0679}">
      <dgm:prSet phldrT="[Text]" custT="1"/>
      <dgm:spPr/>
      <dgm:t>
        <a:bodyPr/>
        <a:lstStyle/>
        <a:p>
          <a:r>
            <a:rPr lang="en-US" sz="3600" b="0" cap="none" spc="0" dirty="0">
              <a:ln w="0"/>
              <a:effectLst>
                <a:outerShdw blurRad="38100" dist="25400" dir="5400000" algn="ctr" rotWithShape="0">
                  <a:srgbClr val="6E747A">
                    <a:alpha val="43000"/>
                  </a:srgbClr>
                </a:outerShdw>
              </a:effectLst>
            </a:rPr>
            <a:t>COLLEGES &amp; UNIVERSITIES</a:t>
          </a:r>
        </a:p>
      </dgm:t>
    </dgm:pt>
    <dgm:pt modelId="{1464A45D-32DE-463E-B13E-5C387603EC80}" type="parTrans" cxnId="{3BCD0CEF-88B5-4174-BBF7-B5F617998A6A}">
      <dgm:prSet/>
      <dgm:spPr/>
      <dgm:t>
        <a:bodyPr/>
        <a:lstStyle/>
        <a:p>
          <a:endParaRPr lang="en-US"/>
        </a:p>
      </dgm:t>
    </dgm:pt>
    <dgm:pt modelId="{9EA64A7A-0DF7-4EAA-8368-C5963F5DDFEC}" type="sibTrans" cxnId="{3BCD0CEF-88B5-4174-BBF7-B5F617998A6A}">
      <dgm:prSet/>
      <dgm:spPr/>
      <dgm:t>
        <a:bodyPr/>
        <a:lstStyle/>
        <a:p>
          <a:endParaRPr lang="en-US"/>
        </a:p>
      </dgm:t>
    </dgm:pt>
    <dgm:pt modelId="{A1F34552-A2C1-4F10-96B4-D4133A4DEE54}">
      <dgm:prSet phldrT="[Text]" custT="1"/>
      <dgm:spPr/>
      <dgm:t>
        <a:bodyPr/>
        <a:lstStyle/>
        <a:p>
          <a:r>
            <a:rPr lang="en-US" sz="3600" b="0" cap="none" spc="0" dirty="0">
              <a:ln w="0"/>
              <a:effectLst>
                <a:outerShdw blurRad="38100" dist="25400" dir="5400000" algn="ctr" rotWithShape="0">
                  <a:srgbClr val="6E747A">
                    <a:alpha val="43000"/>
                  </a:srgbClr>
                </a:outerShdw>
              </a:effectLst>
            </a:rPr>
            <a:t>CITIZENRY</a:t>
          </a:r>
        </a:p>
      </dgm:t>
    </dgm:pt>
    <dgm:pt modelId="{7F4D1722-85C9-4ACA-BA9A-8515DC33829B}" type="parTrans" cxnId="{F59ACBC6-0CEB-44EB-AADD-F506EA4C109B}">
      <dgm:prSet/>
      <dgm:spPr/>
      <dgm:t>
        <a:bodyPr/>
        <a:lstStyle/>
        <a:p>
          <a:endParaRPr lang="en-US"/>
        </a:p>
      </dgm:t>
    </dgm:pt>
    <dgm:pt modelId="{E1F26B57-8C83-475D-9605-B13070ECAA36}" type="sibTrans" cxnId="{F59ACBC6-0CEB-44EB-AADD-F506EA4C109B}">
      <dgm:prSet/>
      <dgm:spPr/>
      <dgm:t>
        <a:bodyPr/>
        <a:lstStyle/>
        <a:p>
          <a:endParaRPr lang="en-US"/>
        </a:p>
      </dgm:t>
    </dgm:pt>
    <dgm:pt modelId="{00F754B9-172C-4646-99BD-0173A4D166C3}">
      <dgm:prSet phldrT="[Text]" custT="1"/>
      <dgm:spPr/>
      <dgm:t>
        <a:bodyPr/>
        <a:lstStyle/>
        <a:p>
          <a:r>
            <a:rPr lang="en-US" sz="3600" b="0" cap="none" spc="0" dirty="0">
              <a:ln w="0"/>
              <a:effectLst>
                <a:outerShdw blurRad="38100" dist="25400" dir="5400000" algn="ctr" rotWithShape="0">
                  <a:srgbClr val="6E747A">
                    <a:alpha val="43000"/>
                  </a:srgbClr>
                </a:outerShdw>
              </a:effectLst>
            </a:rPr>
            <a:t>PUBLIC SECTOR</a:t>
          </a:r>
        </a:p>
      </dgm:t>
    </dgm:pt>
    <dgm:pt modelId="{4F17B817-CF45-4653-A366-347652FF2D4A}" type="parTrans" cxnId="{5D92C670-CD53-4A33-8CCA-0784FB64D91C}">
      <dgm:prSet/>
      <dgm:spPr/>
      <dgm:t>
        <a:bodyPr/>
        <a:lstStyle/>
        <a:p>
          <a:endParaRPr lang="en-US"/>
        </a:p>
      </dgm:t>
    </dgm:pt>
    <dgm:pt modelId="{8281BA88-4DBC-4BEF-8223-8A4478144AB7}" type="sibTrans" cxnId="{5D92C670-CD53-4A33-8CCA-0784FB64D91C}">
      <dgm:prSet/>
      <dgm:spPr/>
      <dgm:t>
        <a:bodyPr/>
        <a:lstStyle/>
        <a:p>
          <a:endParaRPr lang="en-US"/>
        </a:p>
      </dgm:t>
    </dgm:pt>
    <dgm:pt modelId="{191933E6-2B2E-4CE2-BC09-CBED1A6B066A}">
      <dgm:prSet phldrT="[Text]" custT="1"/>
      <dgm:spPr/>
      <dgm:t>
        <a:bodyPr/>
        <a:lstStyle/>
        <a:p>
          <a:r>
            <a:rPr lang="en-US" sz="3600" b="0" cap="none" spc="0" dirty="0">
              <a:ln w="0"/>
              <a:effectLst>
                <a:outerShdw blurRad="38100" dist="25400" dir="5400000" algn="ctr" rotWithShape="0">
                  <a:srgbClr val="6E747A">
                    <a:alpha val="43000"/>
                  </a:srgbClr>
                </a:outerShdw>
              </a:effectLst>
            </a:rPr>
            <a:t>PRIVATE SECTOR</a:t>
          </a:r>
        </a:p>
      </dgm:t>
    </dgm:pt>
    <dgm:pt modelId="{C3F28E30-06C7-4C06-932B-84EDD8DD9F02}" type="parTrans" cxnId="{994BD684-2B33-4197-BA49-D36CCD0C3CD6}">
      <dgm:prSet/>
      <dgm:spPr/>
      <dgm:t>
        <a:bodyPr/>
        <a:lstStyle/>
        <a:p>
          <a:endParaRPr lang="en-US"/>
        </a:p>
      </dgm:t>
    </dgm:pt>
    <dgm:pt modelId="{C0C10F23-9D9D-4831-AED8-B1A032440304}" type="sibTrans" cxnId="{994BD684-2B33-4197-BA49-D36CCD0C3CD6}">
      <dgm:prSet/>
      <dgm:spPr/>
      <dgm:t>
        <a:bodyPr/>
        <a:lstStyle/>
        <a:p>
          <a:endParaRPr lang="en-US"/>
        </a:p>
      </dgm:t>
    </dgm:pt>
    <dgm:pt modelId="{40653B71-06EB-457C-9827-FAEB8053E7E8}" type="pres">
      <dgm:prSet presAssocID="{BA132F9A-DB07-45CA-916E-5F0A41E77C80}" presName="Name0" presStyleCnt="0">
        <dgm:presLayoutVars>
          <dgm:chMax val="7"/>
          <dgm:dir/>
          <dgm:resizeHandles val="exact"/>
        </dgm:presLayoutVars>
      </dgm:prSet>
      <dgm:spPr/>
    </dgm:pt>
    <dgm:pt modelId="{39B43930-094D-40B9-B58F-938FE428417A}" type="pres">
      <dgm:prSet presAssocID="{BA132F9A-DB07-45CA-916E-5F0A41E77C80}" presName="ellipse1" presStyleLbl="vennNode1" presStyleIdx="0" presStyleCnt="4" custLinFactNeighborX="-231" custLinFactNeighborY="29489">
        <dgm:presLayoutVars>
          <dgm:bulletEnabled val="1"/>
        </dgm:presLayoutVars>
      </dgm:prSet>
      <dgm:spPr/>
    </dgm:pt>
    <dgm:pt modelId="{A6B785F6-4AED-4B30-97E1-FFCF49894206}" type="pres">
      <dgm:prSet presAssocID="{BA132F9A-DB07-45CA-916E-5F0A41E77C80}" presName="ellipse2" presStyleLbl="vennNode1" presStyleIdx="1" presStyleCnt="4" custLinFactNeighborX="-3045" custLinFactNeighborY="15575">
        <dgm:presLayoutVars>
          <dgm:bulletEnabled val="1"/>
        </dgm:presLayoutVars>
      </dgm:prSet>
      <dgm:spPr/>
    </dgm:pt>
    <dgm:pt modelId="{3349C978-F90C-4694-9629-FA843507D03E}" type="pres">
      <dgm:prSet presAssocID="{BA132F9A-DB07-45CA-916E-5F0A41E77C80}" presName="ellipse3" presStyleLbl="vennNode1" presStyleIdx="2" presStyleCnt="4" custLinFactNeighborX="16664" custLinFactNeighborY="31004">
        <dgm:presLayoutVars>
          <dgm:bulletEnabled val="1"/>
        </dgm:presLayoutVars>
      </dgm:prSet>
      <dgm:spPr/>
    </dgm:pt>
    <dgm:pt modelId="{332FFF6C-4783-449B-B0A8-2DD273084340}" type="pres">
      <dgm:prSet presAssocID="{BA132F9A-DB07-45CA-916E-5F0A41E77C80}" presName="ellipse4" presStyleLbl="vennNode1" presStyleIdx="3" presStyleCnt="4" custLinFactNeighborX="-99370" custLinFactNeighborY="-80767">
        <dgm:presLayoutVars>
          <dgm:bulletEnabled val="1"/>
        </dgm:presLayoutVars>
      </dgm:prSet>
      <dgm:spPr/>
    </dgm:pt>
  </dgm:ptLst>
  <dgm:cxnLst>
    <dgm:cxn modelId="{BA4DB550-D2F8-4D42-9809-FE8A82CD6810}" type="presOf" srcId="{A1F34552-A2C1-4F10-96B4-D4133A4DEE54}" destId="{A6B785F6-4AED-4B30-97E1-FFCF49894206}" srcOrd="0" destOrd="0" presId="urn:microsoft.com/office/officeart/2005/8/layout/rings+Icon"/>
    <dgm:cxn modelId="{0D636462-AB82-4FF8-97AA-AE8DB97F7B27}" type="presOf" srcId="{00F754B9-172C-4646-99BD-0173A4D166C3}" destId="{3349C978-F90C-4694-9629-FA843507D03E}" srcOrd="0" destOrd="0" presId="urn:microsoft.com/office/officeart/2005/8/layout/rings+Icon"/>
    <dgm:cxn modelId="{5D92C670-CD53-4A33-8CCA-0784FB64D91C}" srcId="{BA132F9A-DB07-45CA-916E-5F0A41E77C80}" destId="{00F754B9-172C-4646-99BD-0173A4D166C3}" srcOrd="2" destOrd="0" parTransId="{4F17B817-CF45-4653-A366-347652FF2D4A}" sibTransId="{8281BA88-4DBC-4BEF-8223-8A4478144AB7}"/>
    <dgm:cxn modelId="{994BD684-2B33-4197-BA49-D36CCD0C3CD6}" srcId="{BA132F9A-DB07-45CA-916E-5F0A41E77C80}" destId="{191933E6-2B2E-4CE2-BC09-CBED1A6B066A}" srcOrd="3" destOrd="0" parTransId="{C3F28E30-06C7-4C06-932B-84EDD8DD9F02}" sibTransId="{C0C10F23-9D9D-4831-AED8-B1A032440304}"/>
    <dgm:cxn modelId="{5B4CF899-151D-4710-9C4F-B8D1A10670A4}" type="presOf" srcId="{BA132F9A-DB07-45CA-916E-5F0A41E77C80}" destId="{40653B71-06EB-457C-9827-FAEB8053E7E8}" srcOrd="0" destOrd="0" presId="urn:microsoft.com/office/officeart/2005/8/layout/rings+Icon"/>
    <dgm:cxn modelId="{4FA334B9-FC56-4C10-83B5-2885AE2852DE}" type="presOf" srcId="{540B74DE-3C69-4DA3-B2CE-DC967FAB0679}" destId="{39B43930-094D-40B9-B58F-938FE428417A}" srcOrd="0" destOrd="0" presId="urn:microsoft.com/office/officeart/2005/8/layout/rings+Icon"/>
    <dgm:cxn modelId="{F59ACBC6-0CEB-44EB-AADD-F506EA4C109B}" srcId="{BA132F9A-DB07-45CA-916E-5F0A41E77C80}" destId="{A1F34552-A2C1-4F10-96B4-D4133A4DEE54}" srcOrd="1" destOrd="0" parTransId="{7F4D1722-85C9-4ACA-BA9A-8515DC33829B}" sibTransId="{E1F26B57-8C83-475D-9605-B13070ECAA36}"/>
    <dgm:cxn modelId="{9B5D7AD9-0780-4D7D-B6A5-DD4CAF274896}" type="presOf" srcId="{191933E6-2B2E-4CE2-BC09-CBED1A6B066A}" destId="{332FFF6C-4783-449B-B0A8-2DD273084340}" srcOrd="0" destOrd="0" presId="urn:microsoft.com/office/officeart/2005/8/layout/rings+Icon"/>
    <dgm:cxn modelId="{3BCD0CEF-88B5-4174-BBF7-B5F617998A6A}" srcId="{BA132F9A-DB07-45CA-916E-5F0A41E77C80}" destId="{540B74DE-3C69-4DA3-B2CE-DC967FAB0679}" srcOrd="0" destOrd="0" parTransId="{1464A45D-32DE-463E-B13E-5C387603EC80}" sibTransId="{9EA64A7A-0DF7-4EAA-8368-C5963F5DDFEC}"/>
    <dgm:cxn modelId="{0D7DF2CB-BC4B-4F40-BC31-1B9C950B9038}" type="presParOf" srcId="{40653B71-06EB-457C-9827-FAEB8053E7E8}" destId="{39B43930-094D-40B9-B58F-938FE428417A}" srcOrd="0" destOrd="0" presId="urn:microsoft.com/office/officeart/2005/8/layout/rings+Icon"/>
    <dgm:cxn modelId="{80F17745-5907-4B34-AC95-0A47A9C98775}" type="presParOf" srcId="{40653B71-06EB-457C-9827-FAEB8053E7E8}" destId="{A6B785F6-4AED-4B30-97E1-FFCF49894206}" srcOrd="1" destOrd="0" presId="urn:microsoft.com/office/officeart/2005/8/layout/rings+Icon"/>
    <dgm:cxn modelId="{FBDD6A70-D7B6-4445-8FCC-BF41A2F2EBA1}" type="presParOf" srcId="{40653B71-06EB-457C-9827-FAEB8053E7E8}" destId="{3349C978-F90C-4694-9629-FA843507D03E}" srcOrd="2" destOrd="0" presId="urn:microsoft.com/office/officeart/2005/8/layout/rings+Icon"/>
    <dgm:cxn modelId="{ACB65B85-6037-495F-8526-0BC3BEF5496A}" type="presParOf" srcId="{40653B71-06EB-457C-9827-FAEB8053E7E8}" destId="{332FFF6C-4783-449B-B0A8-2DD273084340}" srcOrd="3"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D9AADF-B2AE-4C34-B0D1-5F7C514E293E}">
      <dsp:nvSpPr>
        <dsp:cNvPr id="0" name=""/>
        <dsp:cNvSpPr/>
      </dsp:nvSpPr>
      <dsp:spPr>
        <a:xfrm>
          <a:off x="5309521" y="1533187"/>
          <a:ext cx="6707410" cy="6707410"/>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2133600">
            <a:lnSpc>
              <a:spcPct val="90000"/>
            </a:lnSpc>
            <a:spcBef>
              <a:spcPct val="0"/>
            </a:spcBef>
            <a:spcAft>
              <a:spcPct val="35000"/>
            </a:spcAft>
            <a:buNone/>
          </a:pPr>
          <a:endParaRPr lang="en-US" sz="4800" b="0" kern="1200" cap="none" spc="0" dirty="0">
            <a:ln w="0"/>
            <a:effectLst>
              <a:outerShdw blurRad="38100" dist="25400" dir="5400000" algn="ctr" rotWithShape="0">
                <a:srgbClr val="6E747A">
                  <a:alpha val="43000"/>
                </a:srgbClr>
              </a:outerShdw>
            </a:effectLst>
          </a:endParaRPr>
        </a:p>
      </dsp:txBody>
      <dsp:txXfrm>
        <a:off x="6203843" y="2706984"/>
        <a:ext cx="4918767" cy="3018334"/>
      </dsp:txXfrm>
    </dsp:sp>
    <dsp:sp modelId="{C91D6D9D-F4EB-4BF7-99F1-8A7191FE3245}">
      <dsp:nvSpPr>
        <dsp:cNvPr id="0" name=""/>
        <dsp:cNvSpPr/>
      </dsp:nvSpPr>
      <dsp:spPr>
        <a:xfrm>
          <a:off x="8150271" y="5049706"/>
          <a:ext cx="6707410" cy="6707410"/>
        </a:xfrm>
        <a:prstGeom prst="ellipse">
          <a:avLst/>
        </a:prstGeom>
        <a:gradFill rotWithShape="0">
          <a:gsLst>
            <a:gs pos="0">
              <a:schemeClr val="accent3">
                <a:alpha val="50000"/>
                <a:hueOff val="0"/>
                <a:satOff val="0"/>
                <a:lumOff val="0"/>
                <a:alphaOff val="0"/>
                <a:satMod val="103000"/>
                <a:lumMod val="102000"/>
                <a:tint val="94000"/>
              </a:schemeClr>
            </a:gs>
            <a:gs pos="50000">
              <a:schemeClr val="accent3">
                <a:alpha val="50000"/>
                <a:hueOff val="0"/>
                <a:satOff val="0"/>
                <a:lumOff val="0"/>
                <a:alphaOff val="0"/>
                <a:satMod val="110000"/>
                <a:lumMod val="100000"/>
                <a:shade val="100000"/>
              </a:schemeClr>
            </a:gs>
            <a:gs pos="100000">
              <a:schemeClr val="accent3">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endParaRPr lang="en-US" sz="4800" b="0" kern="1200" cap="none" spc="0" dirty="0">
            <a:ln w="0"/>
            <a:effectLst>
              <a:outerShdw blurRad="38100" dist="25400" dir="5400000" algn="ctr" rotWithShape="0">
                <a:srgbClr val="6E747A">
                  <a:alpha val="43000"/>
                </a:srgbClr>
              </a:outerShdw>
            </a:effectLst>
          </a:endParaRPr>
        </a:p>
      </dsp:txBody>
      <dsp:txXfrm>
        <a:off x="10201621" y="6782454"/>
        <a:ext cx="4024446" cy="3689075"/>
      </dsp:txXfrm>
    </dsp:sp>
    <dsp:sp modelId="{4F497A88-A0FE-4F59-9F68-289AC18A6811}">
      <dsp:nvSpPr>
        <dsp:cNvPr id="0" name=""/>
        <dsp:cNvSpPr/>
      </dsp:nvSpPr>
      <dsp:spPr>
        <a:xfrm>
          <a:off x="2444089" y="4938493"/>
          <a:ext cx="6707410" cy="6707410"/>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r" defTabSz="2133600">
            <a:lnSpc>
              <a:spcPct val="90000"/>
            </a:lnSpc>
            <a:spcBef>
              <a:spcPct val="0"/>
            </a:spcBef>
            <a:spcAft>
              <a:spcPct val="35000"/>
            </a:spcAft>
            <a:buNone/>
          </a:pPr>
          <a:endParaRPr lang="en-US" sz="4800" b="0" kern="1200" cap="none" spc="0" dirty="0">
            <a:ln w="0"/>
            <a:effectLst>
              <a:outerShdw blurRad="38100" dist="25400" dir="5400000" algn="ctr" rotWithShape="0">
                <a:srgbClr val="6E747A">
                  <a:alpha val="43000"/>
                </a:srgbClr>
              </a:outerShdw>
            </a:effectLst>
          </a:endParaRPr>
        </a:p>
      </dsp:txBody>
      <dsp:txXfrm>
        <a:off x="3075704" y="6671241"/>
        <a:ext cx="4024446" cy="36890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B43930-094D-40B9-B58F-938FE428417A}">
      <dsp:nvSpPr>
        <dsp:cNvPr id="0" name=""/>
        <dsp:cNvSpPr/>
      </dsp:nvSpPr>
      <dsp:spPr>
        <a:xfrm>
          <a:off x="0" y="2357499"/>
          <a:ext cx="5024012" cy="5024627"/>
        </a:xfrm>
        <a:prstGeom prst="ellipse">
          <a:avLst/>
        </a:prstGeom>
        <a:gradFill rotWithShape="0">
          <a:gsLst>
            <a:gs pos="0">
              <a:schemeClr val="accent2">
                <a:alpha val="50000"/>
                <a:hueOff val="0"/>
                <a:satOff val="0"/>
                <a:lumOff val="0"/>
                <a:alphaOff val="0"/>
                <a:satMod val="103000"/>
                <a:lumMod val="102000"/>
                <a:tint val="94000"/>
              </a:schemeClr>
            </a:gs>
            <a:gs pos="50000">
              <a:schemeClr val="accent2">
                <a:alpha val="50000"/>
                <a:hueOff val="0"/>
                <a:satOff val="0"/>
                <a:lumOff val="0"/>
                <a:alphaOff val="0"/>
                <a:satMod val="110000"/>
                <a:lumMod val="100000"/>
                <a:shade val="100000"/>
              </a:schemeClr>
            </a:gs>
            <a:gs pos="100000">
              <a:schemeClr val="accent2">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0" kern="1200" cap="none" spc="0" dirty="0">
              <a:ln w="0"/>
              <a:effectLst>
                <a:outerShdw blurRad="38100" dist="25400" dir="5400000" algn="ctr" rotWithShape="0">
                  <a:srgbClr val="6E747A">
                    <a:alpha val="43000"/>
                  </a:srgbClr>
                </a:outerShdw>
              </a:effectLst>
            </a:rPr>
            <a:t>COLLEGES &amp; UNIVERSITIES</a:t>
          </a:r>
        </a:p>
      </dsp:txBody>
      <dsp:txXfrm>
        <a:off x="735750" y="3093339"/>
        <a:ext cx="3552512" cy="3552947"/>
      </dsp:txXfrm>
    </dsp:sp>
    <dsp:sp modelId="{A6B785F6-4AED-4B30-97E1-FFCF49894206}">
      <dsp:nvSpPr>
        <dsp:cNvPr id="0" name=""/>
        <dsp:cNvSpPr/>
      </dsp:nvSpPr>
      <dsp:spPr>
        <a:xfrm>
          <a:off x="2431855" y="5009520"/>
          <a:ext cx="5024012" cy="5024627"/>
        </a:xfrm>
        <a:prstGeom prst="ellipse">
          <a:avLst/>
        </a:prstGeom>
        <a:gradFill rotWithShape="0">
          <a:gsLst>
            <a:gs pos="0">
              <a:schemeClr val="accent3">
                <a:alpha val="50000"/>
                <a:hueOff val="0"/>
                <a:satOff val="0"/>
                <a:lumOff val="0"/>
                <a:alphaOff val="0"/>
                <a:satMod val="103000"/>
                <a:lumMod val="102000"/>
                <a:tint val="94000"/>
              </a:schemeClr>
            </a:gs>
            <a:gs pos="50000">
              <a:schemeClr val="accent3">
                <a:alpha val="50000"/>
                <a:hueOff val="0"/>
                <a:satOff val="0"/>
                <a:lumOff val="0"/>
                <a:alphaOff val="0"/>
                <a:satMod val="110000"/>
                <a:lumMod val="100000"/>
                <a:shade val="100000"/>
              </a:schemeClr>
            </a:gs>
            <a:gs pos="100000">
              <a:schemeClr val="accent3">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0" kern="1200" cap="none" spc="0" dirty="0">
              <a:ln w="0"/>
              <a:effectLst>
                <a:outerShdw blurRad="38100" dist="25400" dir="5400000" algn="ctr" rotWithShape="0">
                  <a:srgbClr val="6E747A">
                    <a:alpha val="43000"/>
                  </a:srgbClr>
                </a:outerShdw>
              </a:effectLst>
            </a:rPr>
            <a:t>CITIZENRY</a:t>
          </a:r>
        </a:p>
      </dsp:txBody>
      <dsp:txXfrm>
        <a:off x="3167605" y="5745360"/>
        <a:ext cx="3552512" cy="3552947"/>
      </dsp:txXfrm>
    </dsp:sp>
    <dsp:sp modelId="{3349C978-F90C-4694-9629-FA843507D03E}">
      <dsp:nvSpPr>
        <dsp:cNvPr id="0" name=""/>
        <dsp:cNvSpPr/>
      </dsp:nvSpPr>
      <dsp:spPr>
        <a:xfrm>
          <a:off x="6005597" y="2433622"/>
          <a:ext cx="5024012" cy="5024627"/>
        </a:xfrm>
        <a:prstGeom prst="ellipse">
          <a:avLst/>
        </a:prstGeom>
        <a:gradFill rotWithShape="0">
          <a:gsLst>
            <a:gs pos="0">
              <a:schemeClr val="accent4">
                <a:alpha val="50000"/>
                <a:hueOff val="0"/>
                <a:satOff val="0"/>
                <a:lumOff val="0"/>
                <a:alphaOff val="0"/>
                <a:satMod val="103000"/>
                <a:lumMod val="102000"/>
                <a:tint val="94000"/>
              </a:schemeClr>
            </a:gs>
            <a:gs pos="50000">
              <a:schemeClr val="accent4">
                <a:alpha val="50000"/>
                <a:hueOff val="0"/>
                <a:satOff val="0"/>
                <a:lumOff val="0"/>
                <a:alphaOff val="0"/>
                <a:satMod val="110000"/>
                <a:lumMod val="100000"/>
                <a:shade val="100000"/>
              </a:schemeClr>
            </a:gs>
            <a:gs pos="100000">
              <a:schemeClr val="accent4">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0" kern="1200" cap="none" spc="0" dirty="0">
              <a:ln w="0"/>
              <a:effectLst>
                <a:outerShdw blurRad="38100" dist="25400" dir="5400000" algn="ctr" rotWithShape="0">
                  <a:srgbClr val="6E747A">
                    <a:alpha val="43000"/>
                  </a:srgbClr>
                </a:outerShdw>
              </a:effectLst>
            </a:rPr>
            <a:t>PUBLIC SECTOR</a:t>
          </a:r>
        </a:p>
      </dsp:txBody>
      <dsp:txXfrm>
        <a:off x="6741347" y="3169462"/>
        <a:ext cx="3552512" cy="3552947"/>
      </dsp:txXfrm>
    </dsp:sp>
    <dsp:sp modelId="{332FFF6C-4783-449B-B0A8-2DD273084340}">
      <dsp:nvSpPr>
        <dsp:cNvPr id="0" name=""/>
        <dsp:cNvSpPr/>
      </dsp:nvSpPr>
      <dsp:spPr>
        <a:xfrm>
          <a:off x="2760870" y="168694"/>
          <a:ext cx="5024012" cy="5024627"/>
        </a:xfrm>
        <a:prstGeom prst="ellipse">
          <a:avLst/>
        </a:prstGeom>
        <a:gradFill rotWithShape="0">
          <a:gsLst>
            <a:gs pos="0">
              <a:schemeClr val="accent5">
                <a:alpha val="50000"/>
                <a:hueOff val="0"/>
                <a:satOff val="0"/>
                <a:lumOff val="0"/>
                <a:alphaOff val="0"/>
                <a:satMod val="103000"/>
                <a:lumMod val="102000"/>
                <a:tint val="94000"/>
              </a:schemeClr>
            </a:gs>
            <a:gs pos="50000">
              <a:schemeClr val="accent5">
                <a:alpha val="50000"/>
                <a:hueOff val="0"/>
                <a:satOff val="0"/>
                <a:lumOff val="0"/>
                <a:alphaOff val="0"/>
                <a:satMod val="110000"/>
                <a:lumMod val="100000"/>
                <a:shade val="100000"/>
              </a:schemeClr>
            </a:gs>
            <a:gs pos="100000">
              <a:schemeClr val="accent5">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0" kern="1200" cap="none" spc="0" dirty="0">
              <a:ln w="0"/>
              <a:effectLst>
                <a:outerShdw blurRad="38100" dist="25400" dir="5400000" algn="ctr" rotWithShape="0">
                  <a:srgbClr val="6E747A">
                    <a:alpha val="43000"/>
                  </a:srgbClr>
                </a:outerShdw>
              </a:effectLst>
            </a:rPr>
            <a:t>PRIVATE SECTOR</a:t>
          </a:r>
        </a:p>
      </dsp:txBody>
      <dsp:txXfrm>
        <a:off x="3496620" y="904534"/>
        <a:ext cx="3552512" cy="355294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6" tIns="46243" rIns="92486" bIns="46243" rtlCol="0"/>
          <a:lstStyle>
            <a:lvl1pPr algn="l">
              <a:defRPr sz="1200"/>
            </a:lvl1pPr>
          </a:lstStyle>
          <a:p>
            <a:endParaRPr lang="en-US" dirty="0"/>
          </a:p>
        </p:txBody>
      </p:sp>
      <p:sp>
        <p:nvSpPr>
          <p:cNvPr id="3" name="Date Placeholder 2"/>
          <p:cNvSpPr>
            <a:spLocks noGrp="1"/>
          </p:cNvSpPr>
          <p:nvPr>
            <p:ph type="dt" sz="quarter" idx="1"/>
          </p:nvPr>
        </p:nvSpPr>
        <p:spPr>
          <a:xfrm>
            <a:off x="3936769" y="0"/>
            <a:ext cx="3011699" cy="461804"/>
          </a:xfrm>
          <a:prstGeom prst="rect">
            <a:avLst/>
          </a:prstGeom>
        </p:spPr>
        <p:txBody>
          <a:bodyPr vert="horz" lIns="92486" tIns="46243" rIns="92486" bIns="46243" rtlCol="0"/>
          <a:lstStyle>
            <a:lvl1pPr algn="r">
              <a:defRPr sz="1200"/>
            </a:lvl1pPr>
          </a:lstStyle>
          <a:p>
            <a:fld id="{282EF228-DD0D-9448-93DE-45376307BD14}" type="datetimeFigureOut">
              <a:rPr lang="en-US" smtClean="0"/>
              <a:t>5/3/19</a:t>
            </a:fld>
            <a:endParaRPr lang="en-US" dirty="0"/>
          </a:p>
        </p:txBody>
      </p:sp>
      <p:sp>
        <p:nvSpPr>
          <p:cNvPr id="4" name="Footer Placeholder 3"/>
          <p:cNvSpPr>
            <a:spLocks noGrp="1"/>
          </p:cNvSpPr>
          <p:nvPr>
            <p:ph type="ftr" sz="quarter" idx="2"/>
          </p:nvPr>
        </p:nvSpPr>
        <p:spPr>
          <a:xfrm>
            <a:off x="0" y="8772668"/>
            <a:ext cx="3011699" cy="461804"/>
          </a:xfrm>
          <a:prstGeom prst="rect">
            <a:avLst/>
          </a:prstGeom>
        </p:spPr>
        <p:txBody>
          <a:bodyPr vert="horz" lIns="92486" tIns="46243" rIns="92486" bIns="4624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9" y="8772668"/>
            <a:ext cx="3011699" cy="461804"/>
          </a:xfrm>
          <a:prstGeom prst="rect">
            <a:avLst/>
          </a:prstGeom>
        </p:spPr>
        <p:txBody>
          <a:bodyPr vert="horz" lIns="92486" tIns="46243" rIns="92486" bIns="46243" rtlCol="0" anchor="b"/>
          <a:lstStyle>
            <a:lvl1pPr algn="r">
              <a:defRPr sz="1200"/>
            </a:lvl1pPr>
          </a:lstStyle>
          <a:p>
            <a:fld id="{90610994-2148-6E4E-A39E-A18621F2F813}" type="slidenum">
              <a:rPr lang="en-US" smtClean="0"/>
              <a:t>‹#›</a:t>
            </a:fld>
            <a:endParaRPr lang="en-US" dirty="0"/>
          </a:p>
        </p:txBody>
      </p:sp>
    </p:spTree>
    <p:extLst>
      <p:ext uri="{BB962C8B-B14F-4D97-AF65-F5344CB8AC3E}">
        <p14:creationId xmlns:p14="http://schemas.microsoft.com/office/powerpoint/2010/main" val="229802163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6" tIns="46243" rIns="92486" bIns="46243"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936769" y="0"/>
            <a:ext cx="3011699" cy="461804"/>
          </a:xfrm>
          <a:prstGeom prst="rect">
            <a:avLst/>
          </a:prstGeom>
        </p:spPr>
        <p:txBody>
          <a:bodyPr vert="horz" lIns="92486" tIns="46243" rIns="92486" bIns="46243" rtlCol="0"/>
          <a:lstStyle>
            <a:lvl1pPr algn="r">
              <a:defRPr sz="1200">
                <a:latin typeface="Calibri Light"/>
              </a:defRPr>
            </a:lvl1pPr>
          </a:lstStyle>
          <a:p>
            <a:fld id="{EFC10EE1-B198-C942-8235-326C972CBB30}" type="datetimeFigureOut">
              <a:rPr lang="en-US" smtClean="0"/>
              <a:pPr/>
              <a:t>5/3/19</a:t>
            </a:fld>
            <a:endParaRPr lang="en-US"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6" tIns="46243" rIns="92486" bIns="46243"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6" tIns="46243" rIns="92486" bIns="46243"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86" tIns="46243" rIns="92486" bIns="46243"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936769" y="8772668"/>
            <a:ext cx="3011699" cy="461804"/>
          </a:xfrm>
          <a:prstGeom prst="rect">
            <a:avLst/>
          </a:prstGeom>
        </p:spPr>
        <p:txBody>
          <a:bodyPr vert="horz" lIns="92486" tIns="46243" rIns="92486" bIns="46243" rtlCol="0" anchor="b"/>
          <a:lstStyle>
            <a:lvl1pPr algn="r">
              <a:defRPr sz="1200">
                <a:latin typeface="Calibri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hf sldNum="0" hdr="0" ftr="0" dt="0"/>
  <p:notesStyle>
    <a:lvl1pPr marL="0" algn="l" defTabSz="914043" rtl="0" eaLnBrk="1" latinLnBrk="0" hangingPunct="1">
      <a:defRPr sz="2400" kern="1200">
        <a:solidFill>
          <a:schemeClr val="tx1"/>
        </a:solidFill>
        <a:latin typeface="Calibri Light"/>
        <a:ea typeface="+mn-ea"/>
        <a:cs typeface="+mn-cs"/>
      </a:defRPr>
    </a:lvl1pPr>
    <a:lvl2pPr marL="914043" algn="l" defTabSz="914043" rtl="0" eaLnBrk="1" latinLnBrk="0" hangingPunct="1">
      <a:defRPr sz="2400" kern="1200">
        <a:solidFill>
          <a:schemeClr val="tx1"/>
        </a:solidFill>
        <a:latin typeface="Calibri Light"/>
        <a:ea typeface="+mn-ea"/>
        <a:cs typeface="+mn-cs"/>
      </a:defRPr>
    </a:lvl2pPr>
    <a:lvl3pPr marL="1828086" algn="l" defTabSz="914043" rtl="0" eaLnBrk="1" latinLnBrk="0" hangingPunct="1">
      <a:defRPr sz="2400" kern="1200">
        <a:solidFill>
          <a:schemeClr val="tx1"/>
        </a:solidFill>
        <a:latin typeface="Calibri Light"/>
        <a:ea typeface="+mn-ea"/>
        <a:cs typeface="+mn-cs"/>
      </a:defRPr>
    </a:lvl3pPr>
    <a:lvl4pPr marL="2742129" algn="l" defTabSz="914043" rtl="0" eaLnBrk="1" latinLnBrk="0" hangingPunct="1">
      <a:defRPr sz="2400" kern="1200">
        <a:solidFill>
          <a:schemeClr val="tx1"/>
        </a:solidFill>
        <a:latin typeface="Calibri Light"/>
        <a:ea typeface="+mn-ea"/>
        <a:cs typeface="+mn-cs"/>
      </a:defRPr>
    </a:lvl4pPr>
    <a:lvl5pPr marL="3656174" algn="l" defTabSz="914043" rtl="0" eaLnBrk="1" latinLnBrk="0" hangingPunct="1">
      <a:defRPr sz="2400" kern="1200">
        <a:solidFill>
          <a:schemeClr val="tx1"/>
        </a:solidFill>
        <a:latin typeface="Calibri Light"/>
        <a:ea typeface="+mn-ea"/>
        <a:cs typeface="+mn-cs"/>
      </a:defRPr>
    </a:lvl5pPr>
    <a:lvl6pPr marL="4570217" algn="l" defTabSz="914043" rtl="0" eaLnBrk="1" latinLnBrk="0" hangingPunct="1">
      <a:defRPr sz="2400" kern="1200">
        <a:solidFill>
          <a:schemeClr val="tx1"/>
        </a:solidFill>
        <a:latin typeface="+mn-lt"/>
        <a:ea typeface="+mn-ea"/>
        <a:cs typeface="+mn-cs"/>
      </a:defRPr>
    </a:lvl6pPr>
    <a:lvl7pPr marL="5484260" algn="l" defTabSz="914043" rtl="0" eaLnBrk="1" latinLnBrk="0" hangingPunct="1">
      <a:defRPr sz="2400" kern="1200">
        <a:solidFill>
          <a:schemeClr val="tx1"/>
        </a:solidFill>
        <a:latin typeface="+mn-lt"/>
        <a:ea typeface="+mn-ea"/>
        <a:cs typeface="+mn-cs"/>
      </a:defRPr>
    </a:lvl7pPr>
    <a:lvl8pPr marL="6398303" algn="l" defTabSz="914043" rtl="0" eaLnBrk="1" latinLnBrk="0" hangingPunct="1">
      <a:defRPr sz="2400" kern="1200">
        <a:solidFill>
          <a:schemeClr val="tx1"/>
        </a:solidFill>
        <a:latin typeface="+mn-lt"/>
        <a:ea typeface="+mn-ea"/>
        <a:cs typeface="+mn-cs"/>
      </a:defRPr>
    </a:lvl8pPr>
    <a:lvl9pPr marL="7312348" algn="l" defTabSz="914043"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iscover.rbcroyalbank.com/humans-wanted-canadian-youth-can-thrive-age-disruptio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a:p>
            <a:endParaRPr lang="en-US" sz="1400" dirty="0"/>
          </a:p>
          <a:p>
            <a:endParaRPr lang="en-US" sz="1400" dirty="0"/>
          </a:p>
          <a:p>
            <a:r>
              <a:rPr lang="en-US" sz="1400" dirty="0"/>
              <a:t>We’ve been asked to consider 4 questions:</a:t>
            </a:r>
          </a:p>
          <a:p>
            <a:r>
              <a:rPr lang="en-US" sz="1400" dirty="0"/>
              <a:t>The vision and mission for research in the college sector</a:t>
            </a:r>
          </a:p>
          <a:p>
            <a:r>
              <a:rPr lang="en-US" sz="1400" dirty="0"/>
              <a:t>How to build research capacity in the college sector</a:t>
            </a:r>
          </a:p>
          <a:p>
            <a:r>
              <a:rPr lang="en-US" sz="1400" dirty="0"/>
              <a:t>What are the essential research competencies vis a vis a changing health care landscape</a:t>
            </a:r>
          </a:p>
          <a:p>
            <a:r>
              <a:rPr lang="en-US" sz="1400" dirty="0"/>
              <a:t>And finally, how to colleges “produce agile graduates with research capabilities” to deal with accelerated change?</a:t>
            </a:r>
          </a:p>
          <a:p>
            <a:endParaRPr lang="en-US" sz="1400" dirty="0"/>
          </a:p>
          <a:p>
            <a:endParaRPr lang="en-US" sz="1400" dirty="0"/>
          </a:p>
          <a:p>
            <a:endParaRPr lang="en-US" sz="1400" dirty="0"/>
          </a:p>
          <a:p>
            <a:pPr marL="342900" indent="-342900">
              <a:buFont typeface="+mj-lt"/>
              <a:buAutoNum type="arabicPeriod"/>
            </a:pPr>
            <a:endParaRPr lang="en-US" sz="1400" dirty="0"/>
          </a:p>
        </p:txBody>
      </p:sp>
    </p:spTree>
    <p:extLst>
      <p:ext uri="{BB962C8B-B14F-4D97-AF65-F5344CB8AC3E}">
        <p14:creationId xmlns:p14="http://schemas.microsoft.com/office/powerpoint/2010/main" val="3389907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Membership Model also distinguishes RIHCE from all other UHN research institutes.</a:t>
            </a:r>
          </a:p>
          <a:p>
            <a:endParaRPr lang="en-US" sz="1400" dirty="0"/>
          </a:p>
          <a:p>
            <a:r>
              <a:rPr lang="en-US" sz="1400" dirty="0"/>
              <a:t>It allows for both traditional education science to co-exist with scholarship and quality improvement.</a:t>
            </a:r>
          </a:p>
          <a:p>
            <a:endParaRPr lang="en-US" sz="1400" dirty="0"/>
          </a:p>
          <a:p>
            <a:r>
              <a:rPr lang="en-US" sz="1400" dirty="0"/>
              <a:t>Review membership categories and highlight how scientist categories are “foundational” to all research institutes; but what is visionary and different are the Education Investigator and Scholars’ categories.</a:t>
            </a:r>
          </a:p>
          <a:p>
            <a:pPr>
              <a:spcBef>
                <a:spcPct val="0"/>
              </a:spcBef>
            </a:pPr>
            <a:endParaRPr lang="en-US" altLang="en-US" sz="1400" dirty="0"/>
          </a:p>
          <a:p>
            <a:r>
              <a:rPr lang="en-US" sz="1400" b="1" dirty="0"/>
              <a:t>Members Launch = Request for expression of interest / Invitation to apply being sent April 30th / 3 month review process</a:t>
            </a:r>
            <a:endParaRPr lang="en-US" sz="1400" dirty="0"/>
          </a:p>
          <a:p>
            <a:r>
              <a:rPr lang="en-CA" sz="1400" dirty="0"/>
              <a:t>Expect between 40 to 60 applicants in the first 3 months</a:t>
            </a:r>
            <a:endParaRPr lang="en-US" sz="1400" dirty="0"/>
          </a:p>
          <a:p>
            <a:r>
              <a:rPr lang="en-CA" sz="1400" dirty="0"/>
              <a:t>Year one goal – 15 scientists and 100 members total</a:t>
            </a:r>
            <a:endParaRPr lang="en-US" sz="1400" dirty="0"/>
          </a:p>
          <a:p>
            <a:r>
              <a:rPr lang="en-CA" sz="1400" dirty="0"/>
              <a:t>15 Aligned Group -- Total is 15 physicians, all Clinician Scientists or Investigators with PI Status (caveat – not all aligned physicians will choose to be members)</a:t>
            </a:r>
            <a:endParaRPr lang="en-US" sz="1400" dirty="0"/>
          </a:p>
          <a:p>
            <a:r>
              <a:rPr lang="en-CA" sz="1400" dirty="0"/>
              <a:t>5 Wilson Centre Scientists – minimum of 4</a:t>
            </a:r>
            <a:endParaRPr lang="en-US" sz="1400" dirty="0"/>
          </a:p>
          <a:p>
            <a:r>
              <a:rPr lang="en-CA" sz="1400" dirty="0"/>
              <a:t>10 Wilson Centre Fellows – Trainees minimum of 20</a:t>
            </a:r>
            <a:endParaRPr lang="en-US" sz="1400" dirty="0"/>
          </a:p>
          <a:p>
            <a:r>
              <a:rPr lang="en-CA" sz="1400" dirty="0"/>
              <a:t>20 Michener – all Faculty and Staff</a:t>
            </a:r>
            <a:endParaRPr lang="en-US" sz="1400" dirty="0"/>
          </a:p>
          <a:p>
            <a:r>
              <a:rPr lang="en-CA" sz="1400" dirty="0"/>
              <a:t> </a:t>
            </a:r>
            <a:endParaRPr lang="en-US" sz="1400" dirty="0"/>
          </a:p>
          <a:p>
            <a:r>
              <a:rPr lang="en-CA" sz="1400" dirty="0"/>
              <a:t>Michener Students – Sept 2019 recruitment</a:t>
            </a:r>
            <a:endParaRPr lang="en-US" sz="1400" dirty="0"/>
          </a:p>
        </p:txBody>
      </p:sp>
    </p:spTree>
    <p:extLst>
      <p:ext uri="{BB962C8B-B14F-4D97-AF65-F5344CB8AC3E}">
        <p14:creationId xmlns:p14="http://schemas.microsoft.com/office/powerpoint/2010/main" val="970771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a:p>
            <a:r>
              <a:rPr lang="en-US" sz="1400" dirty="0"/>
              <a:t>Its </a:t>
            </a:r>
            <a:r>
              <a:rPr lang="en-US" sz="1400" b="1" dirty="0"/>
              <a:t>governance structure </a:t>
            </a:r>
            <a:r>
              <a:rPr lang="en-US" sz="1400" dirty="0"/>
              <a:t>has a dual-reporting structure to both the UHN Education Committee and Research Committee of the UHN Board of Governors through the EVPs Education and Research.</a:t>
            </a:r>
          </a:p>
          <a:p>
            <a:endParaRPr lang="en-US" sz="1400" dirty="0"/>
          </a:p>
          <a:p>
            <a:r>
              <a:rPr lang="en-US" sz="1400" dirty="0"/>
              <a:t>Because the Research Institute has a focus on both the production of new knowledge and capacity building, it will be </a:t>
            </a:r>
            <a:r>
              <a:rPr lang="en-US" sz="1400" b="1" dirty="0"/>
              <a:t>co-directed by a Scientific Director and Applied Research Director </a:t>
            </a:r>
            <a:r>
              <a:rPr lang="en-US" sz="1400" dirty="0"/>
              <a:t>which allows for both the scientific and capacity building objectives to be met simultaneously.</a:t>
            </a:r>
          </a:p>
          <a:p>
            <a:pPr algn="ctr"/>
            <a:endParaRPr lang="en-US" sz="1400" dirty="0"/>
          </a:p>
          <a:p>
            <a:r>
              <a:rPr lang="en-US" sz="1400" dirty="0"/>
              <a:t>There are 3 </a:t>
            </a:r>
            <a:r>
              <a:rPr lang="en-US" sz="1400" b="1" dirty="0"/>
              <a:t>research themes </a:t>
            </a:r>
            <a:r>
              <a:rPr lang="en-US" sz="1400" dirty="0"/>
              <a:t>are:</a:t>
            </a:r>
          </a:p>
          <a:p>
            <a:r>
              <a:rPr lang="en-US" sz="1400" dirty="0"/>
              <a:t>Technology, Innovation and Simulation</a:t>
            </a:r>
          </a:p>
          <a:p>
            <a:r>
              <a:rPr lang="en-US" sz="1400" dirty="0"/>
              <a:t>Societies, Systems and Structures</a:t>
            </a:r>
          </a:p>
          <a:p>
            <a:r>
              <a:rPr lang="en-US" sz="1400" dirty="0"/>
              <a:t>Teaching, Learning and Practice</a:t>
            </a:r>
          </a:p>
          <a:p>
            <a:endParaRPr lang="en-US" sz="1400" dirty="0"/>
          </a:p>
          <a:p>
            <a:r>
              <a:rPr lang="en-US" sz="1400" dirty="0"/>
              <a:t>Each of which will have a </a:t>
            </a:r>
            <a:r>
              <a:rPr lang="en-US" sz="1400" b="1" dirty="0"/>
              <a:t>Theme Lead </a:t>
            </a:r>
            <a:r>
              <a:rPr lang="en-US" sz="1400" dirty="0"/>
              <a:t>and Members will align themselves with themes.</a:t>
            </a:r>
          </a:p>
          <a:p>
            <a:endParaRPr lang="en-US" sz="1400" dirty="0"/>
          </a:p>
          <a:p>
            <a:r>
              <a:rPr lang="en-US" sz="1400" dirty="0"/>
              <a:t>The </a:t>
            </a:r>
            <a:r>
              <a:rPr lang="en-US" sz="1400" b="1" dirty="0"/>
              <a:t>Leadership Council </a:t>
            </a:r>
            <a:r>
              <a:rPr lang="en-US" sz="1400" dirty="0"/>
              <a:t>is responsible for overseeing matters of day-to-day operations of the RIHCE and is co-chaired by the Directors of the Institute and includes the theme leads, finance, business operations and reps from the membership categories.</a:t>
            </a:r>
          </a:p>
          <a:p>
            <a:endParaRPr lang="en-US" sz="1400" dirty="0"/>
          </a:p>
          <a:p>
            <a:r>
              <a:rPr lang="en-US" sz="1400" dirty="0"/>
              <a:t>The </a:t>
            </a:r>
            <a:r>
              <a:rPr lang="en-US" sz="1400" b="1" dirty="0"/>
              <a:t>Advisory Council </a:t>
            </a:r>
            <a:r>
              <a:rPr lang="en-US" sz="1400" dirty="0"/>
              <a:t>is comprised of members from the academic research, community health, applied health sciences, and student and patient reps.</a:t>
            </a:r>
          </a:p>
          <a:p>
            <a:endParaRPr lang="en-US" sz="1400" dirty="0"/>
          </a:p>
          <a:p>
            <a:r>
              <a:rPr lang="en-US" sz="1400" dirty="0"/>
              <a:t>The </a:t>
            </a:r>
            <a:r>
              <a:rPr lang="en-US" sz="1400" b="1" dirty="0"/>
              <a:t>Appointments Committee </a:t>
            </a:r>
            <a:r>
              <a:rPr lang="en-US" sz="1400" dirty="0"/>
              <a:t>makes recommendations to the leadership council about member appointments.</a:t>
            </a:r>
          </a:p>
          <a:p>
            <a:endParaRPr lang="en-US" sz="1400" dirty="0"/>
          </a:p>
        </p:txBody>
      </p:sp>
    </p:spTree>
    <p:extLst>
      <p:ext uri="{BB962C8B-B14F-4D97-AF65-F5344CB8AC3E}">
        <p14:creationId xmlns:p14="http://schemas.microsoft.com/office/powerpoint/2010/main" val="624857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Foundational Activities </a:t>
            </a:r>
          </a:p>
          <a:p>
            <a:r>
              <a:rPr lang="en-US" sz="1400" dirty="0"/>
              <a:t>We will continue some of the foundational activities that have become associated with the RIHCE brand such as the Big Ideas Lecture Series and workshops and symposia</a:t>
            </a:r>
          </a:p>
          <a:p>
            <a:endParaRPr lang="en-US" sz="1400" dirty="0"/>
          </a:p>
          <a:p>
            <a:r>
              <a:rPr lang="en-US" sz="1400" b="1" dirty="0"/>
              <a:t>Members Services</a:t>
            </a:r>
            <a:endParaRPr lang="en-US" sz="1400" dirty="0"/>
          </a:p>
          <a:p>
            <a:r>
              <a:rPr lang="en-US" sz="1400" dirty="0"/>
              <a:t>UHN Research Solutions and Services (RSS) – grant processing support, financial management of grants, PI Status, REB</a:t>
            </a:r>
          </a:p>
          <a:p>
            <a:endParaRPr lang="en-US" sz="1400" b="1" dirty="0"/>
          </a:p>
          <a:p>
            <a:r>
              <a:rPr lang="en-US" sz="1400" b="1" dirty="0"/>
              <a:t>RIHCE Members Support Services </a:t>
            </a:r>
            <a:r>
              <a:rPr lang="en-US" sz="1400" dirty="0"/>
              <a:t>–   In addition to the RSS services, members of RIHCE will also benefit from active involvement in our education research community, academic career advocacy, opportunities for formal collaboration with other RIHCE members, and access to internal education research grants, as well as other members-only services (c </a:t>
            </a:r>
            <a:r>
              <a:rPr lang="en-US" sz="1400" dirty="0" err="1"/>
              <a:t>apacity</a:t>
            </a:r>
            <a:r>
              <a:rPr lang="en-US" sz="1400" dirty="0"/>
              <a:t> building services such as grant writing support – aspirational).</a:t>
            </a:r>
          </a:p>
          <a:p>
            <a:r>
              <a:rPr lang="en-US" sz="1400" dirty="0"/>
              <a:t> </a:t>
            </a:r>
          </a:p>
          <a:p>
            <a:r>
              <a:rPr lang="en-US" sz="1400" dirty="0"/>
              <a:t>We are now focusing on building out members’ services and capacity building activities like more invited lectures, symposia and workshops for members and generating research and scholarship by our members.</a:t>
            </a:r>
          </a:p>
          <a:p>
            <a:pPr>
              <a:spcBef>
                <a:spcPct val="0"/>
              </a:spcBef>
            </a:pPr>
            <a:endParaRPr lang="en-US" altLang="en-US" sz="1400" dirty="0"/>
          </a:p>
          <a:p>
            <a:pPr>
              <a:spcBef>
                <a:spcPct val="0"/>
              </a:spcBef>
            </a:pPr>
            <a:endParaRPr lang="en-US" altLang="en-US" sz="1400" dirty="0"/>
          </a:p>
        </p:txBody>
      </p:sp>
    </p:spTree>
    <p:extLst>
      <p:ext uri="{BB962C8B-B14F-4D97-AF65-F5344CB8AC3E}">
        <p14:creationId xmlns:p14="http://schemas.microsoft.com/office/powerpoint/2010/main" val="508497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latin typeface="Calibri" panose="020F0502020204030204" pitchFamily="34" charset="0"/>
                <a:ea typeface="Calibri" panose="020F0502020204030204" pitchFamily="34" charset="0"/>
                <a:cs typeface="Times New Roman" panose="02020603050405020304" pitchFamily="18" charset="0"/>
              </a:rPr>
              <a:t>We have are finalizing our model for funding and collaborative research.  We are pursuing partnerships, collaborators and sponsors from across the public and private sectors.  We would appreciate your interest and ideas for how you might like to become involved the role the new Research Institute for Health Care Education could play for the college sector.</a:t>
            </a:r>
          </a:p>
          <a:p>
            <a:endParaRPr lang="en-US" sz="1400" dirty="0">
              <a:latin typeface="Calibri" panose="020F0502020204030204" pitchFamily="34" charset="0"/>
              <a:ea typeface="Calibri" panose="020F0502020204030204" pitchFamily="34" charset="0"/>
              <a:cs typeface="Times New Roman" panose="02020603050405020304" pitchFamily="18" charset="0"/>
            </a:endParaRPr>
          </a:p>
          <a:p>
            <a:r>
              <a:rPr lang="en-US" sz="1400" dirty="0">
                <a:latin typeface="Calibri" panose="020F0502020204030204" pitchFamily="34" charset="0"/>
                <a:ea typeface="Calibri" panose="020F0502020204030204" pitchFamily="34" charset="0"/>
                <a:cs typeface="Times New Roman" panose="02020603050405020304" pitchFamily="18" charset="0"/>
              </a:rPr>
              <a:t>Our goals for the first year are to establish the scientific research streams and further develop our capacity building activities.</a:t>
            </a:r>
          </a:p>
          <a:p>
            <a:endParaRPr lang="en-US" sz="1400" dirty="0">
              <a:latin typeface="Calibri" panose="020F0502020204030204" pitchFamily="34" charset="0"/>
              <a:ea typeface="Calibri" panose="020F0502020204030204" pitchFamily="34" charset="0"/>
              <a:cs typeface="Times New Roman" panose="02020603050405020304" pitchFamily="18" charset="0"/>
            </a:endParaRPr>
          </a:p>
          <a:p>
            <a:endParaRPr lang="en-US" sz="1400" dirty="0">
              <a:latin typeface="Calibri" panose="020F0502020204030204" pitchFamily="34" charset="0"/>
              <a:ea typeface="Calibri" panose="020F0502020204030204" pitchFamily="34" charset="0"/>
              <a:cs typeface="Times New Roman" panose="02020603050405020304" pitchFamily="18" charset="0"/>
            </a:endParaRPr>
          </a:p>
          <a:p>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897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capacity building activity that has been very well received over the past year has been our Big Ideas Lecture Series.</a:t>
            </a:r>
          </a:p>
          <a:p>
            <a:endParaRPr lang="en-US" dirty="0"/>
          </a:p>
          <a:p>
            <a:r>
              <a:rPr lang="en-US" dirty="0"/>
              <a:t>These lectures happen every 2 to 3 months and are hosted in our auditorium and also web cast and archived.</a:t>
            </a:r>
          </a:p>
          <a:p>
            <a:endParaRPr lang="en-US" dirty="0"/>
          </a:p>
          <a:p>
            <a:r>
              <a:rPr lang="en-US" dirty="0"/>
              <a:t>The purpose of this series is to invite speakers to provoke new ideas in the health and education sectors.</a:t>
            </a:r>
          </a:p>
          <a:p>
            <a:endParaRPr lang="en-US" dirty="0"/>
          </a:p>
          <a:p>
            <a:r>
              <a:rPr lang="en-US" dirty="0"/>
              <a:t>Examples of speakers include:</a:t>
            </a:r>
          </a:p>
          <a:p>
            <a:endParaRPr lang="en-US" dirty="0"/>
          </a:p>
          <a:p>
            <a:r>
              <a:rPr lang="en-US" dirty="0"/>
              <a:t>Dr. Ann </a:t>
            </a:r>
            <a:r>
              <a:rPr lang="en-US" dirty="0" err="1"/>
              <a:t>Cavoukian</a:t>
            </a:r>
            <a:r>
              <a:rPr lang="en-US" dirty="0"/>
              <a:t>, speaking to the issue of Privacy in the Era of Big Data</a:t>
            </a:r>
          </a:p>
          <a:p>
            <a:endParaRPr lang="en-US" dirty="0"/>
          </a:p>
          <a:p>
            <a:r>
              <a:rPr lang="en-US" dirty="0"/>
              <a:t>Dr. Ann </a:t>
            </a:r>
            <a:r>
              <a:rPr lang="en-US" dirty="0" err="1"/>
              <a:t>Heesters</a:t>
            </a:r>
            <a:r>
              <a:rPr lang="en-US" dirty="0"/>
              <a:t>, speaking to the issue of medical assistance in dying and MAID legislation from an ethical patient-</a:t>
            </a:r>
            <a:r>
              <a:rPr lang="en-US" dirty="0" err="1"/>
              <a:t>centred</a:t>
            </a:r>
            <a:r>
              <a:rPr lang="en-US" dirty="0"/>
              <a:t> care perspective</a:t>
            </a:r>
          </a:p>
          <a:p>
            <a:endParaRPr lang="en-US" dirty="0"/>
          </a:p>
          <a:p>
            <a:r>
              <a:rPr lang="en-US" dirty="0"/>
              <a:t>Dr. Peter Pisters, speaking to the impact of Blockchain on health care delivery and care</a:t>
            </a:r>
          </a:p>
          <a:p>
            <a:endParaRPr lang="en-US" dirty="0"/>
          </a:p>
          <a:p>
            <a:r>
              <a:rPr lang="en-US" dirty="0"/>
              <a:t>Dr. Brian Hodges, speaking to the impact of AI on the future of the professions, especially as it relates to compassionate patient-</a:t>
            </a:r>
            <a:r>
              <a:rPr lang="en-US" dirty="0" err="1"/>
              <a:t>centred</a:t>
            </a:r>
            <a:r>
              <a:rPr lang="en-US" dirty="0"/>
              <a:t> care</a:t>
            </a:r>
          </a:p>
          <a:p>
            <a:endParaRPr lang="en-US" dirty="0"/>
          </a:p>
          <a:p>
            <a:r>
              <a:rPr lang="en-US" dirty="0"/>
              <a:t>Dr. Nikki Words, speaking to the importance of scientific knowledge and the development of expertise</a:t>
            </a:r>
          </a:p>
          <a:p>
            <a:endParaRPr lang="en-US" dirty="0"/>
          </a:p>
          <a:p>
            <a:r>
              <a:rPr lang="en-US" dirty="0"/>
              <a:t>We have had 9 speakers in total over the past 18 months and we welcome participation from the college sector.  This forum allows us to build community and collectively tackle pressing issues of importance to the future of health care and education.</a:t>
            </a:r>
          </a:p>
        </p:txBody>
      </p:sp>
    </p:spTree>
    <p:extLst>
      <p:ext uri="{BB962C8B-B14F-4D97-AF65-F5344CB8AC3E}">
        <p14:creationId xmlns:p14="http://schemas.microsoft.com/office/powerpoint/2010/main" val="663185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t>Story</a:t>
            </a:r>
            <a:r>
              <a:rPr lang="en-US" sz="1400" dirty="0"/>
              <a:t> – C </a:t>
            </a:r>
            <a:r>
              <a:rPr lang="en-US" sz="1400" dirty="0" err="1"/>
              <a:t>ultivating</a:t>
            </a:r>
            <a:r>
              <a:rPr lang="en-US" sz="1400" dirty="0"/>
              <a:t> Academic </a:t>
            </a:r>
            <a:r>
              <a:rPr lang="en-US" sz="1400" dirty="0" err="1"/>
              <a:t>Pracrtice</a:t>
            </a:r>
            <a:r>
              <a:rPr lang="en-US" sz="1400" dirty="0"/>
              <a:t> </a:t>
            </a:r>
            <a:r>
              <a:rPr lang="en-US" sz="1400" dirty="0" err="1"/>
              <a:t>Acros</a:t>
            </a:r>
            <a:r>
              <a:rPr lang="en-US" sz="1400" dirty="0"/>
              <a:t> Professions</a:t>
            </a:r>
          </a:p>
          <a:p>
            <a:r>
              <a:rPr lang="en-US" sz="1400" dirty="0" err="1"/>
              <a:t>Collabortion</a:t>
            </a:r>
            <a:r>
              <a:rPr lang="en-US" sz="1400" dirty="0"/>
              <a:t> with CAP, Bioethics, Education, Libraries</a:t>
            </a:r>
          </a:p>
          <a:p>
            <a:endParaRPr lang="en-US" sz="1400" dirty="0"/>
          </a:p>
          <a:p>
            <a:r>
              <a:rPr lang="en-US" sz="1400" dirty="0"/>
              <a:t>Wavelengths interprofessional/interdisciplinary; this is the kind of collaboration we envision to build capacity or produce scholarship research across the membership categories and beyond; we expect scientists, scholars, trainees will be learning from participation in RIHCE events and activities as well as leading in their areas of experience and/or expertise.</a:t>
            </a:r>
          </a:p>
          <a:p>
            <a:pPr defTabSz="913993">
              <a:defRPr/>
            </a:pPr>
            <a:endParaRPr lang="en-US" sz="1400" dirty="0"/>
          </a:p>
          <a:p>
            <a:pPr defTabSz="913993">
              <a:defRPr/>
            </a:pPr>
            <a:r>
              <a:rPr lang="en-US" sz="1400" b="1" dirty="0"/>
              <a:t>Submissions</a:t>
            </a:r>
            <a:r>
              <a:rPr lang="en-US" sz="1400" dirty="0"/>
              <a:t> -- Approximately 50 submissions</a:t>
            </a:r>
          </a:p>
          <a:p>
            <a:pPr defTabSz="913993">
              <a:defRPr/>
            </a:pPr>
            <a:r>
              <a:rPr lang="en-US" sz="1400" dirty="0"/>
              <a:t>21 poster presentations</a:t>
            </a:r>
          </a:p>
          <a:p>
            <a:pPr defTabSz="913993">
              <a:defRPr/>
            </a:pPr>
            <a:r>
              <a:rPr lang="en-US" sz="1400" dirty="0"/>
              <a:t>30 Oral presentations including keynotes (Saturday)</a:t>
            </a:r>
          </a:p>
          <a:p>
            <a:pPr defTabSz="913993">
              <a:defRPr/>
            </a:pPr>
            <a:r>
              <a:rPr lang="en-US" sz="1400" dirty="0"/>
              <a:t>16 oral presentations from JDMI</a:t>
            </a:r>
          </a:p>
          <a:p>
            <a:pPr defTabSz="913993">
              <a:defRPr/>
            </a:pPr>
            <a:endParaRPr lang="en-US" sz="1400" dirty="0"/>
          </a:p>
          <a:p>
            <a:pPr defTabSz="913993">
              <a:defRPr/>
            </a:pPr>
            <a:r>
              <a:rPr lang="en-US" sz="1400" b="1" dirty="0"/>
              <a:t>Registrants </a:t>
            </a:r>
            <a:r>
              <a:rPr lang="en-US" sz="1400" dirty="0"/>
              <a:t>-- Over 100 registrants for the symposium and about 50 for the pre-symposium research workshop / speaks to the interest in quality improvement and research in the applied health sciences; two potential partnerships for the RIHCE with London Health Sciences</a:t>
            </a:r>
          </a:p>
          <a:p>
            <a:pPr defTabSz="913993">
              <a:defRPr/>
            </a:pPr>
            <a:endParaRPr lang="en-US" sz="1400" dirty="0"/>
          </a:p>
          <a:p>
            <a:r>
              <a:rPr lang="en-US" sz="1400" b="1" dirty="0"/>
              <a:t>Feedback </a:t>
            </a:r>
            <a:r>
              <a:rPr lang="en-US" sz="1400" dirty="0"/>
              <a:t>-- 50% of participants for the research workshop completed evaluations; 100% agreed or strongly agreed that 1) the presentations added to their learning, 2) the small group sessions helped them gain insight into the QI and research process, and 3) that the facilitators enhanced their learning in the small group sessions. </a:t>
            </a:r>
          </a:p>
          <a:p>
            <a:pPr marL="742909" indent="-742909">
              <a:buFont typeface="+mj-lt"/>
              <a:buAutoNum type="arabicPeriod"/>
            </a:pPr>
            <a:endParaRPr lang="en-CA" sz="1400" dirty="0">
              <a:solidFill>
                <a:srgbClr val="063864"/>
              </a:solidFill>
            </a:endParaRPr>
          </a:p>
          <a:p>
            <a:r>
              <a:rPr lang="en-CA" sz="1400" b="1" dirty="0">
                <a:solidFill>
                  <a:srgbClr val="063864"/>
                </a:solidFill>
              </a:rPr>
              <a:t>Specific Examples</a:t>
            </a:r>
            <a:br>
              <a:rPr lang="en-CA" sz="1400" dirty="0">
                <a:solidFill>
                  <a:srgbClr val="063864"/>
                </a:solidFill>
              </a:rPr>
            </a:br>
            <a:r>
              <a:rPr lang="en-CA" sz="1400" dirty="0">
                <a:solidFill>
                  <a:srgbClr val="063864"/>
                </a:solidFill>
              </a:rPr>
              <a:t>Prepping for Success: Improving the communication of patient preparatory instructions for CT colonography</a:t>
            </a:r>
          </a:p>
          <a:p>
            <a:r>
              <a:rPr lang="en-CA" sz="1400" dirty="0">
                <a:solidFill>
                  <a:srgbClr val="063864"/>
                </a:solidFill>
              </a:rPr>
              <a:t>Sex, Identity, Gender, Expression form- Pilot Project</a:t>
            </a:r>
          </a:p>
          <a:p>
            <a:r>
              <a:rPr lang="en-CA" sz="1400" dirty="0">
                <a:solidFill>
                  <a:srgbClr val="063864"/>
                </a:solidFill>
              </a:rPr>
              <a:t>Establishing guidelines for quality assurance and clinical application of metal artifact reduction (O-MAR) software in Radiation Therapy</a:t>
            </a:r>
          </a:p>
          <a:p>
            <a:r>
              <a:rPr lang="en-CA" sz="1400" dirty="0">
                <a:solidFill>
                  <a:srgbClr val="063864"/>
                </a:solidFill>
              </a:rPr>
              <a:t>Patient as observer; Practical steps to launching a hand hygiene quality assurance program in the medical imaging outpatient setting</a:t>
            </a:r>
          </a:p>
        </p:txBody>
      </p:sp>
    </p:spTree>
    <p:extLst>
      <p:ext uri="{BB962C8B-B14F-4D97-AF65-F5344CB8AC3E}">
        <p14:creationId xmlns:p14="http://schemas.microsoft.com/office/powerpoint/2010/main" val="42097741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400" dirty="0"/>
          </a:p>
        </p:txBody>
      </p:sp>
    </p:spTree>
    <p:extLst>
      <p:ext uri="{BB962C8B-B14F-4D97-AF65-F5344CB8AC3E}">
        <p14:creationId xmlns:p14="http://schemas.microsoft.com/office/powerpoint/2010/main" val="3331385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2400" kern="1200" dirty="0">
                <a:solidFill>
                  <a:schemeClr val="tx1"/>
                </a:solidFill>
                <a:effectLst/>
                <a:latin typeface="Calibri Light"/>
                <a:ea typeface="+mn-ea"/>
                <a:cs typeface="+mn-cs"/>
              </a:rPr>
              <a:t> </a:t>
            </a:r>
          </a:p>
          <a:p>
            <a:endParaRPr lang="en-CA" sz="2400" kern="1200" dirty="0">
              <a:solidFill>
                <a:schemeClr val="tx1"/>
              </a:solidFill>
              <a:effectLst/>
              <a:latin typeface="Calibri Light"/>
              <a:ea typeface="+mn-ea"/>
              <a:cs typeface="+mn-cs"/>
            </a:endParaRPr>
          </a:p>
        </p:txBody>
      </p:sp>
    </p:spTree>
    <p:extLst>
      <p:ext uri="{BB962C8B-B14F-4D97-AF65-F5344CB8AC3E}">
        <p14:creationId xmlns:p14="http://schemas.microsoft.com/office/powerpoint/2010/main" val="3477161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https://www.d2l.com/future-of-work/</a:t>
            </a:r>
          </a:p>
          <a:p>
            <a:r>
              <a:rPr lang="en-CA" b="1" dirty="0"/>
              <a:t>The Future of Work</a:t>
            </a:r>
            <a:br>
              <a:rPr lang="en-CA" b="1" dirty="0"/>
            </a:br>
            <a:r>
              <a:rPr lang="en-CA" b="1" dirty="0"/>
              <a:t>in the Fourth Industrial Revolution</a:t>
            </a:r>
          </a:p>
          <a:p>
            <a:r>
              <a:rPr lang="en-CA" dirty="0"/>
              <a:t>“The exponential shift that the Fourth Industrial Revolution brings is altering almost every industry in the world. No part of society will be left untouched, including the education and workforce development sector’s role in preparing people for the future of work in this new world.  Competencies include creativity, curiosity, agility, adaptability.”</a:t>
            </a:r>
          </a:p>
          <a:p>
            <a:endParaRPr lang="en-US" dirty="0"/>
          </a:p>
          <a:p>
            <a:r>
              <a:rPr lang="en-CA" dirty="0">
                <a:hlinkClick r:id="rId3"/>
              </a:rPr>
              <a:t>https://discover.rbcroyalbank.com/humans-wanted-canadian-youth-can-thrive-age-disruption/</a:t>
            </a:r>
            <a:endParaRPr lang="en-CA" dirty="0"/>
          </a:p>
          <a:p>
            <a:pPr marL="0" marR="0" lvl="0" indent="0" algn="l" defTabSz="914043" rtl="0" eaLnBrk="1" fontAlgn="auto" latinLnBrk="0" hangingPunct="1">
              <a:lnSpc>
                <a:spcPct val="100000"/>
              </a:lnSpc>
              <a:spcBef>
                <a:spcPts val="0"/>
              </a:spcBef>
              <a:spcAft>
                <a:spcPts val="0"/>
              </a:spcAft>
              <a:buClrTx/>
              <a:buSzTx/>
              <a:buFontTx/>
              <a:buNone/>
              <a:tabLst/>
              <a:defRPr/>
            </a:pPr>
            <a:r>
              <a:rPr lang="en-CA" dirty="0"/>
              <a:t>Humans Wanted, RBC</a:t>
            </a:r>
            <a:endParaRPr lang="en-US" dirty="0"/>
          </a:p>
          <a:p>
            <a:endParaRPr lang="en-CA" dirty="0"/>
          </a:p>
          <a:p>
            <a:r>
              <a:rPr lang="en-CA" sz="2400" b="0" kern="1200" dirty="0">
                <a:solidFill>
                  <a:schemeClr val="tx1"/>
                </a:solidFill>
                <a:effectLst/>
                <a:latin typeface="Calibri Light"/>
                <a:ea typeface="+mn-ea"/>
                <a:cs typeface="+mn-cs"/>
              </a:rPr>
              <a:t>SOME SURPRISING STATISTICS IN THE REPORT:</a:t>
            </a:r>
          </a:p>
          <a:p>
            <a:r>
              <a:rPr lang="en-CA" sz="2400" b="0" kern="1200" dirty="0">
                <a:solidFill>
                  <a:schemeClr val="tx1"/>
                </a:solidFill>
                <a:effectLst/>
                <a:latin typeface="Calibri Light"/>
                <a:ea typeface="+mn-ea"/>
                <a:cs typeface="+mn-cs"/>
              </a:rPr>
              <a:t>-65 percent of children entering kindergarten in 2020 will end up in jobs that currently do not exist; and </a:t>
            </a:r>
          </a:p>
          <a:p>
            <a:r>
              <a:rPr lang="en-CA" sz="2400" b="0" kern="1200" dirty="0">
                <a:solidFill>
                  <a:schemeClr val="tx1"/>
                </a:solidFill>
                <a:effectLst/>
                <a:latin typeface="Calibri Light"/>
                <a:ea typeface="+mn-ea"/>
                <a:cs typeface="+mn-cs"/>
              </a:rPr>
              <a:t>-With such a rapid production of information, nearly 50 percent of the subject knowledge studied in the first year of a four-year technical degree will be outdated by the time the individual graduates.</a:t>
            </a:r>
          </a:p>
          <a:p>
            <a:pPr marL="0" marR="0" lvl="0" indent="0" algn="l" defTabSz="914043" rtl="0" eaLnBrk="1" fontAlgn="auto" latinLnBrk="0" hangingPunct="1">
              <a:lnSpc>
                <a:spcPct val="100000"/>
              </a:lnSpc>
              <a:spcBef>
                <a:spcPts val="0"/>
              </a:spcBef>
              <a:spcAft>
                <a:spcPts val="0"/>
              </a:spcAft>
              <a:buClrTx/>
              <a:buSzTx/>
              <a:buFontTx/>
              <a:buNone/>
              <a:tabLst/>
              <a:defRPr/>
            </a:pPr>
            <a:r>
              <a:rPr lang="en-CA" sz="2400" b="0" kern="1200" dirty="0">
                <a:solidFill>
                  <a:schemeClr val="tx1"/>
                </a:solidFill>
                <a:effectLst/>
                <a:latin typeface="Calibri Light"/>
                <a:ea typeface="+mn-ea"/>
                <a:cs typeface="+mn-cs"/>
              </a:rPr>
              <a:t>-</a:t>
            </a:r>
            <a:r>
              <a:rPr lang="en-CA" dirty="0"/>
              <a:t>More than 25% of Canadian jobs will be heavily disrupted by technology in the coming decade. </a:t>
            </a:r>
          </a:p>
          <a:p>
            <a:endParaRPr lang="en-CA" dirty="0"/>
          </a:p>
          <a:p>
            <a:pPr marL="0" marR="0" lvl="0" indent="0" algn="l" defTabSz="914043" rtl="0" eaLnBrk="1" fontAlgn="auto" latinLnBrk="0" hangingPunct="1">
              <a:lnSpc>
                <a:spcPct val="100000"/>
              </a:lnSpc>
              <a:spcBef>
                <a:spcPts val="0"/>
              </a:spcBef>
              <a:spcAft>
                <a:spcPts val="0"/>
              </a:spcAft>
              <a:buClrTx/>
              <a:buSzTx/>
              <a:buFontTx/>
              <a:buNone/>
              <a:tabLst/>
              <a:defRPr/>
            </a:pPr>
            <a:endParaRPr lang="en-CA" sz="2400" b="0" i="0" kern="1200" dirty="0">
              <a:solidFill>
                <a:schemeClr val="tx1"/>
              </a:solidFill>
              <a:effectLst/>
              <a:latin typeface="Calibri Light"/>
              <a:ea typeface="+mn-ea"/>
              <a:cs typeface="+mn-cs"/>
            </a:endParaRPr>
          </a:p>
          <a:p>
            <a:pPr marL="0" marR="0" lvl="0" indent="0" algn="l" defTabSz="914043" rtl="0" eaLnBrk="1" fontAlgn="auto" latinLnBrk="0" hangingPunct="1">
              <a:lnSpc>
                <a:spcPct val="100000"/>
              </a:lnSpc>
              <a:spcBef>
                <a:spcPts val="0"/>
              </a:spcBef>
              <a:spcAft>
                <a:spcPts val="0"/>
              </a:spcAft>
              <a:buClrTx/>
              <a:buSzTx/>
              <a:buFontTx/>
              <a:buNone/>
              <a:tabLst/>
              <a:defRPr/>
            </a:pPr>
            <a:r>
              <a:rPr lang="en-CA" sz="2400" b="0" i="0" kern="1200" dirty="0">
                <a:solidFill>
                  <a:schemeClr val="tx1"/>
                </a:solidFill>
                <a:effectLst/>
                <a:latin typeface="Calibri Light"/>
                <a:ea typeface="+mn-ea"/>
                <a:cs typeface="+mn-cs"/>
              </a:rPr>
              <a:t>Disruption Is Accelerating </a:t>
            </a:r>
          </a:p>
          <a:p>
            <a:pPr marL="0" marR="0" lvl="0" indent="0" algn="l" defTabSz="914043" rtl="0" eaLnBrk="1" fontAlgn="auto" latinLnBrk="0" hangingPunct="1">
              <a:lnSpc>
                <a:spcPct val="100000"/>
              </a:lnSpc>
              <a:spcBef>
                <a:spcPts val="0"/>
              </a:spcBef>
              <a:spcAft>
                <a:spcPts val="0"/>
              </a:spcAft>
              <a:buClrTx/>
              <a:buSzTx/>
              <a:buFontTx/>
              <a:buNone/>
              <a:tabLst/>
              <a:defRPr/>
            </a:pPr>
            <a:r>
              <a:rPr lang="en-CA" sz="2400" b="0" i="0" kern="1200" dirty="0">
                <a:solidFill>
                  <a:schemeClr val="tx1"/>
                </a:solidFill>
                <a:effectLst/>
                <a:latin typeface="Calibri Light"/>
                <a:ea typeface="+mn-ea"/>
                <a:cs typeface="+mn-cs"/>
              </a:rPr>
              <a:t>Flexibility Is the Future</a:t>
            </a:r>
          </a:p>
          <a:p>
            <a:pPr marL="0" marR="0" lvl="0" indent="0" algn="l" defTabSz="914043" rtl="0" eaLnBrk="1" fontAlgn="auto" latinLnBrk="0" hangingPunct="1">
              <a:lnSpc>
                <a:spcPct val="100000"/>
              </a:lnSpc>
              <a:spcBef>
                <a:spcPts val="0"/>
              </a:spcBef>
              <a:spcAft>
                <a:spcPts val="0"/>
              </a:spcAft>
              <a:buClrTx/>
              <a:buSzTx/>
              <a:buFontTx/>
              <a:buNone/>
              <a:tabLst/>
              <a:defRPr/>
            </a:pPr>
            <a:r>
              <a:rPr lang="en-CA" sz="2400" b="0" i="0" kern="1200" dirty="0">
                <a:solidFill>
                  <a:schemeClr val="tx1"/>
                </a:solidFill>
                <a:effectLst/>
                <a:latin typeface="Calibri Light"/>
                <a:ea typeface="+mn-ea"/>
                <a:cs typeface="+mn-cs"/>
              </a:rPr>
              <a:t>Digital Literacy Is Essential</a:t>
            </a:r>
          </a:p>
          <a:p>
            <a:pPr marL="0" marR="0" lvl="0" indent="0" algn="l" defTabSz="914043" rtl="0" eaLnBrk="1" fontAlgn="auto" latinLnBrk="0" hangingPunct="1">
              <a:lnSpc>
                <a:spcPct val="100000"/>
              </a:lnSpc>
              <a:spcBef>
                <a:spcPts val="0"/>
              </a:spcBef>
              <a:spcAft>
                <a:spcPts val="0"/>
              </a:spcAft>
              <a:buClrTx/>
              <a:buSzTx/>
              <a:buFontTx/>
              <a:buNone/>
              <a:tabLst/>
              <a:defRPr/>
            </a:pPr>
            <a:r>
              <a:rPr lang="en-CA" sz="2400" b="0" i="0" kern="1200" dirty="0">
                <a:solidFill>
                  <a:schemeClr val="tx1"/>
                </a:solidFill>
                <a:effectLst/>
                <a:latin typeface="Calibri Light"/>
                <a:ea typeface="+mn-ea"/>
                <a:cs typeface="+mn-cs"/>
              </a:rPr>
              <a:t>We Need to Prepare for the Future of Work and current education institutions and workplaces are inadequately designed to meet the needs of preparing the future labour force.</a:t>
            </a:r>
          </a:p>
          <a:p>
            <a:pPr marL="0" marR="0" lvl="0" indent="0" algn="l" defTabSz="914043" rtl="0" eaLnBrk="1" fontAlgn="auto" latinLnBrk="0" hangingPunct="1">
              <a:lnSpc>
                <a:spcPct val="100000"/>
              </a:lnSpc>
              <a:spcBef>
                <a:spcPts val="0"/>
              </a:spcBef>
              <a:spcAft>
                <a:spcPts val="0"/>
              </a:spcAft>
              <a:buClrTx/>
              <a:buSzTx/>
              <a:buFontTx/>
              <a:buNone/>
              <a:tabLst/>
              <a:defRPr/>
            </a:pPr>
            <a:endParaRPr lang="en-CA" sz="2400" b="0" i="0" kern="1200" dirty="0">
              <a:solidFill>
                <a:schemeClr val="tx1"/>
              </a:solidFill>
              <a:effectLst/>
              <a:latin typeface="Calibri Light"/>
              <a:ea typeface="+mn-ea"/>
              <a:cs typeface="+mn-cs"/>
            </a:endParaRPr>
          </a:p>
          <a:p>
            <a:pPr marL="0" marR="0" lvl="0" indent="0" algn="l" defTabSz="914043" rtl="0" eaLnBrk="1" fontAlgn="auto" latinLnBrk="0" hangingPunct="1">
              <a:lnSpc>
                <a:spcPct val="100000"/>
              </a:lnSpc>
              <a:spcBef>
                <a:spcPts val="0"/>
              </a:spcBef>
              <a:spcAft>
                <a:spcPts val="0"/>
              </a:spcAft>
              <a:buClrTx/>
              <a:buSzTx/>
              <a:buFontTx/>
              <a:buNone/>
              <a:tabLst/>
              <a:defRPr/>
            </a:pPr>
            <a:r>
              <a:rPr lang="en-CA" sz="2400" b="0" i="0" kern="1200" dirty="0">
                <a:solidFill>
                  <a:schemeClr val="tx1"/>
                </a:solidFill>
                <a:effectLst/>
                <a:latin typeface="Calibri Light"/>
                <a:ea typeface="+mn-ea"/>
                <a:cs typeface="+mn-cs"/>
              </a:rPr>
              <a:t>Essential skills and competencies identified in the RBC report include:</a:t>
            </a:r>
          </a:p>
          <a:p>
            <a:pPr marL="457200" marR="0" lvl="0" indent="-457200" algn="l" defTabSz="914043" rtl="0" eaLnBrk="1" fontAlgn="auto" latinLnBrk="0" hangingPunct="1">
              <a:lnSpc>
                <a:spcPct val="100000"/>
              </a:lnSpc>
              <a:spcBef>
                <a:spcPts val="0"/>
              </a:spcBef>
              <a:spcAft>
                <a:spcPts val="0"/>
              </a:spcAft>
              <a:buClrTx/>
              <a:buSzTx/>
              <a:buFontTx/>
              <a:buAutoNum type="arabicPeriod"/>
              <a:tabLst/>
              <a:defRPr/>
            </a:pPr>
            <a:r>
              <a:rPr lang="en-CA" dirty="0"/>
              <a:t>Critical thinking, co-ordination, social perceptiveness, active listening and complex problem solving are essential. </a:t>
            </a:r>
          </a:p>
          <a:p>
            <a:pPr marL="457200" marR="0" lvl="0" indent="-457200" algn="l" defTabSz="914043" rtl="0" eaLnBrk="1" fontAlgn="auto" latinLnBrk="0" hangingPunct="1">
              <a:lnSpc>
                <a:spcPct val="100000"/>
              </a:lnSpc>
              <a:spcBef>
                <a:spcPts val="0"/>
              </a:spcBef>
              <a:spcAft>
                <a:spcPts val="0"/>
              </a:spcAft>
              <a:buClrTx/>
              <a:buSzTx/>
              <a:buFontTx/>
              <a:buAutoNum type="arabicPeriod"/>
              <a:tabLst/>
              <a:defRPr/>
            </a:pPr>
            <a:r>
              <a:rPr lang="en-CA" dirty="0"/>
              <a:t>Digital fluency and literacy will be essential to all new jobs. </a:t>
            </a:r>
          </a:p>
          <a:p>
            <a:pPr marL="457200" marR="0" lvl="0" indent="-457200" algn="l" defTabSz="914043" rtl="0" eaLnBrk="1" fontAlgn="auto" latinLnBrk="0" hangingPunct="1">
              <a:lnSpc>
                <a:spcPct val="100000"/>
              </a:lnSpc>
              <a:spcBef>
                <a:spcPts val="0"/>
              </a:spcBef>
              <a:spcAft>
                <a:spcPts val="0"/>
              </a:spcAft>
              <a:buClrTx/>
              <a:buSzTx/>
              <a:buFontTx/>
              <a:buAutoNum type="arabicPeriod"/>
              <a:tabLst/>
              <a:defRPr/>
            </a:pPr>
            <a:r>
              <a:rPr lang="en-CA" dirty="0"/>
              <a:t>Global competencies like cultural awareness, language, and adaptability will be in demand. </a:t>
            </a:r>
          </a:p>
          <a:p>
            <a:pPr marL="457200" marR="0" lvl="0" indent="-457200" algn="l" defTabSz="914043" rtl="0" eaLnBrk="1" fontAlgn="auto" latinLnBrk="0" hangingPunct="1">
              <a:lnSpc>
                <a:spcPct val="100000"/>
              </a:lnSpc>
              <a:spcBef>
                <a:spcPts val="0"/>
              </a:spcBef>
              <a:spcAft>
                <a:spcPts val="0"/>
              </a:spcAft>
              <a:buClrTx/>
              <a:buSzTx/>
              <a:buFontTx/>
              <a:buAutoNum type="arabicPeriod"/>
              <a:tabLst/>
              <a:defRPr/>
            </a:pPr>
            <a:r>
              <a:rPr lang="en-CA" dirty="0"/>
              <a:t>All jobs will require judgment and decision making and more than two thirds will value an ability to manage people and resources</a:t>
            </a:r>
          </a:p>
        </p:txBody>
      </p:sp>
    </p:spTree>
    <p:extLst>
      <p:ext uri="{BB962C8B-B14F-4D97-AF65-F5344CB8AC3E}">
        <p14:creationId xmlns:p14="http://schemas.microsoft.com/office/powerpoint/2010/main" val="2758554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043" rtl="0" eaLnBrk="1" fontAlgn="auto" latinLnBrk="0" hangingPunct="1">
              <a:lnSpc>
                <a:spcPct val="100000"/>
              </a:lnSpc>
              <a:spcBef>
                <a:spcPts val="0"/>
              </a:spcBef>
              <a:spcAft>
                <a:spcPts val="0"/>
              </a:spcAft>
              <a:buClrTx/>
              <a:buSzTx/>
              <a:buFontTx/>
              <a:buNone/>
              <a:tabLst/>
              <a:defRPr/>
            </a:pPr>
            <a:r>
              <a:rPr lang="en-CA" sz="1400" b="1" i="0" kern="1200" dirty="0">
                <a:solidFill>
                  <a:schemeClr val="tx1"/>
                </a:solidFill>
                <a:effectLst/>
                <a:latin typeface="Calibri Light"/>
                <a:ea typeface="+mn-ea"/>
                <a:cs typeface="+mn-cs"/>
              </a:rPr>
              <a:t>In addition to Digital literacy which</a:t>
            </a:r>
            <a:r>
              <a:rPr lang="en-CA" sz="1400" b="0" i="0" kern="1200" dirty="0">
                <a:solidFill>
                  <a:schemeClr val="tx1"/>
                </a:solidFill>
                <a:effectLst/>
                <a:latin typeface="Calibri Light"/>
                <a:ea typeface="+mn-ea"/>
                <a:cs typeface="+mn-cs"/>
              </a:rPr>
              <a:t> refers to an individual's ability to find, evaluate, and compose clear information through writing and other mediums on various </a:t>
            </a:r>
            <a:r>
              <a:rPr lang="en-CA" sz="1400" b="1" i="0" kern="1200" dirty="0">
                <a:solidFill>
                  <a:schemeClr val="tx1"/>
                </a:solidFill>
                <a:effectLst/>
                <a:latin typeface="Calibri Light"/>
                <a:ea typeface="+mn-ea"/>
                <a:cs typeface="+mn-cs"/>
              </a:rPr>
              <a:t>digital</a:t>
            </a:r>
            <a:r>
              <a:rPr lang="en-CA" sz="1400" b="0" i="0" kern="1200" dirty="0">
                <a:solidFill>
                  <a:schemeClr val="tx1"/>
                </a:solidFill>
                <a:effectLst/>
                <a:latin typeface="Calibri Light"/>
                <a:ea typeface="+mn-ea"/>
                <a:cs typeface="+mn-cs"/>
              </a:rPr>
              <a:t> platforms, at the Michener we started thinking about </a:t>
            </a:r>
          </a:p>
          <a:p>
            <a:pPr algn="l"/>
            <a:endParaRPr lang="en-US" sz="1400" b="0" dirty="0">
              <a:ln w="0"/>
              <a:effectLst>
                <a:outerShdw blurRad="38100" dist="25400" dir="5400000" algn="ctr" rotWithShape="0">
                  <a:srgbClr val="6E747A">
                    <a:alpha val="43000"/>
                  </a:srgbClr>
                </a:outerShdw>
              </a:effectLst>
            </a:endParaRPr>
          </a:p>
          <a:p>
            <a:pPr algn="l"/>
            <a:endParaRPr lang="en-US" sz="1400" b="0" dirty="0">
              <a:ln w="0"/>
              <a:effectLst>
                <a:outerShdw blurRad="38100" dist="25400" dir="5400000" algn="ctr" rotWithShape="0">
                  <a:srgbClr val="6E747A">
                    <a:alpha val="43000"/>
                  </a:srgbClr>
                </a:outerShdw>
              </a:effectLst>
            </a:endParaRPr>
          </a:p>
          <a:p>
            <a:pPr algn="l"/>
            <a:endParaRPr lang="en-US" sz="1400" b="0" dirty="0">
              <a:ln w="0"/>
              <a:effectLst>
                <a:outerShdw blurRad="38100" dist="25400" dir="5400000" algn="ctr" rotWithShape="0">
                  <a:srgbClr val="6E747A">
                    <a:alpha val="43000"/>
                  </a:srgbClr>
                </a:outerShdw>
              </a:effectLst>
            </a:endParaRPr>
          </a:p>
          <a:p>
            <a:pPr algn="l"/>
            <a:r>
              <a:rPr lang="en-US" sz="1400" b="0" dirty="0">
                <a:ln w="0"/>
                <a:effectLst>
                  <a:outerShdw blurRad="38100" dist="25400" dir="5400000" algn="ctr" rotWithShape="0">
                    <a:srgbClr val="6E747A">
                      <a:alpha val="43000"/>
                    </a:srgbClr>
                  </a:outerShdw>
                </a:effectLst>
              </a:rPr>
              <a:t>So we embarked on some collaborative research with University of Toronto’s </a:t>
            </a:r>
            <a:r>
              <a:rPr lang="en-US" sz="1400" b="0" dirty="0" err="1">
                <a:ln w="0"/>
                <a:effectLst>
                  <a:outerShdw blurRad="38100" dist="25400" dir="5400000" algn="ctr" rotWithShape="0">
                    <a:srgbClr val="6E747A">
                      <a:alpha val="43000"/>
                    </a:srgbClr>
                  </a:outerShdw>
                </a:effectLst>
              </a:rPr>
              <a:t>iSchool</a:t>
            </a:r>
            <a:r>
              <a:rPr lang="en-US" sz="1400" b="0" dirty="0">
                <a:ln w="0"/>
                <a:effectLst>
                  <a:outerShdw blurRad="38100" dist="25400" dir="5400000" algn="ctr" rotWithShape="0">
                    <a:srgbClr val="6E747A">
                      <a:alpha val="43000"/>
                    </a:srgbClr>
                  </a:outerShdw>
                </a:effectLst>
              </a:rPr>
              <a:t> at the Faculty of Information Management.  We engaged Masters students in their final year to do a research capstone project with us.  This particular project I am reporting on here was conducted by Maria Romano who conducted a literature review and summary of three areas of competence.  Our hypothesis was that there is overlap between information, data and scientific literacies and that all three are essential competencies for research in the college sector and beyond; for students, faculty and staff.</a:t>
            </a:r>
          </a:p>
          <a:p>
            <a:pPr algn="l"/>
            <a:endParaRPr lang="en-US" sz="1400" b="0" dirty="0">
              <a:ln w="0"/>
              <a:effectLst>
                <a:outerShdw blurRad="38100" dist="25400" dir="5400000" algn="ctr" rotWithShape="0">
                  <a:srgbClr val="6E747A">
                    <a:alpha val="43000"/>
                  </a:srgbClr>
                </a:outerShdw>
              </a:effectLst>
            </a:endParaRPr>
          </a:p>
          <a:p>
            <a:pPr algn="l"/>
            <a:r>
              <a:rPr lang="en-US" sz="1400" b="0" dirty="0">
                <a:ln w="0"/>
                <a:effectLst>
                  <a:outerShdw blurRad="38100" dist="25400" dir="5400000" algn="ctr" rotWithShape="0">
                    <a:srgbClr val="6E747A">
                      <a:alpha val="43000"/>
                    </a:srgbClr>
                  </a:outerShdw>
                </a:effectLst>
              </a:rPr>
              <a:t>In the context of the 4</a:t>
            </a:r>
            <a:r>
              <a:rPr lang="en-US" sz="1400" b="0" baseline="30000" dirty="0">
                <a:ln w="0"/>
                <a:effectLst>
                  <a:outerShdw blurRad="38100" dist="25400" dir="5400000" algn="ctr" rotWithShape="0">
                    <a:srgbClr val="6E747A">
                      <a:alpha val="43000"/>
                    </a:srgbClr>
                  </a:outerShdw>
                </a:effectLst>
              </a:rPr>
              <a:t>th</a:t>
            </a:r>
            <a:r>
              <a:rPr lang="en-US" sz="1400" b="0" dirty="0">
                <a:ln w="0"/>
                <a:effectLst>
                  <a:outerShdw blurRad="38100" dist="25400" dir="5400000" algn="ctr" rotWithShape="0">
                    <a:srgbClr val="6E747A">
                      <a:alpha val="43000"/>
                    </a:srgbClr>
                  </a:outerShdw>
                </a:effectLst>
              </a:rPr>
              <a:t> industrial revolution where information will be generated faster than ever and access to digital resources will increase for many (and decrease for many), the specific skills that were identified from the literature related to these 3 competencies were thinks like:</a:t>
            </a:r>
          </a:p>
          <a:p>
            <a:pPr algn="l"/>
            <a:endParaRPr lang="en-US" sz="1400" b="1" dirty="0">
              <a:ln w="0"/>
              <a:effectLst>
                <a:outerShdw blurRad="38100" dist="25400" dir="5400000" algn="ctr" rotWithShape="0">
                  <a:srgbClr val="6E747A">
                    <a:alpha val="43000"/>
                  </a:srgbClr>
                </a:outerShdw>
              </a:effectLst>
            </a:endParaRPr>
          </a:p>
          <a:p>
            <a:pPr algn="l"/>
            <a:r>
              <a:rPr lang="en-US" sz="1400" b="1" dirty="0">
                <a:ln w="0"/>
                <a:effectLst>
                  <a:outerShdw blurRad="38100" dist="25400" dir="5400000" algn="ctr" rotWithShape="0">
                    <a:srgbClr val="6E747A">
                      <a:alpha val="43000"/>
                    </a:srgbClr>
                  </a:outerShdw>
                </a:effectLst>
              </a:rPr>
              <a:t>INFORMATION LITERACY</a:t>
            </a:r>
            <a:r>
              <a:rPr lang="en-CA" sz="1400" b="1" dirty="0">
                <a:ln w="0"/>
                <a:effectLst>
                  <a:outerShdw blurRad="38100" dist="25400" dir="5400000" algn="ctr" rotWithShape="0">
                    <a:srgbClr val="6E747A">
                      <a:alpha val="43000"/>
                    </a:srgbClr>
                  </a:outerShdw>
                </a:effectLst>
              </a:rPr>
              <a:t> -- </a:t>
            </a:r>
            <a:r>
              <a:rPr lang="en-CA" sz="1400" dirty="0"/>
              <a:t>Information discovery, Using information appropriately and contextually, Examination and formulation of opinions regarding information, Summarizing and synthesizing, Digital awareness/ethics, Information management and Technological proficiency </a:t>
            </a:r>
          </a:p>
          <a:p>
            <a:pPr algn="l"/>
            <a:endParaRPr lang="en-US" sz="1400" b="1" dirty="0">
              <a:ln w="0"/>
              <a:effectLst>
                <a:outerShdw blurRad="38100" dist="25400" dir="5400000" algn="ctr" rotWithShape="0">
                  <a:srgbClr val="6E747A">
                    <a:alpha val="43000"/>
                  </a:srgbClr>
                </a:outerShdw>
              </a:effectLst>
            </a:endParaRPr>
          </a:p>
          <a:p>
            <a:pPr algn="l"/>
            <a:r>
              <a:rPr lang="en-US" sz="1400" b="1" dirty="0">
                <a:ln w="0"/>
                <a:effectLst>
                  <a:outerShdw blurRad="38100" dist="25400" dir="5400000" algn="ctr" rotWithShape="0">
                    <a:srgbClr val="6E747A">
                      <a:alpha val="43000"/>
                    </a:srgbClr>
                  </a:outerShdw>
                </a:effectLst>
              </a:rPr>
              <a:t>DATA LITERACY</a:t>
            </a:r>
            <a:r>
              <a:rPr lang="en-CA" sz="1400" b="1" dirty="0">
                <a:ln w="0"/>
                <a:effectLst>
                  <a:outerShdw blurRad="38100" dist="25400" dir="5400000" algn="ctr" rotWithShape="0">
                    <a:srgbClr val="6E747A">
                      <a:alpha val="43000"/>
                    </a:srgbClr>
                  </a:outerShdw>
                </a:effectLst>
              </a:rPr>
              <a:t> -- </a:t>
            </a:r>
            <a:r>
              <a:rPr lang="en-CA" sz="1400" dirty="0"/>
              <a:t>Statistical comprehension, Interpretation of raw/primary </a:t>
            </a:r>
            <a:r>
              <a:rPr lang="en-US" sz="1400" dirty="0"/>
              <a:t>data, </a:t>
            </a:r>
            <a:r>
              <a:rPr lang="en-CA" sz="1400" dirty="0"/>
              <a:t>Data collection, Data management and analysis</a:t>
            </a:r>
          </a:p>
          <a:p>
            <a:pPr algn="l"/>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gn="l"/>
            <a:r>
              <a:rPr lang="en-US" sz="1400" b="1" dirty="0">
                <a:ln w="0"/>
                <a:effectLst>
                  <a:outerShdw blurRad="38100" dist="25400" dir="5400000" algn="ctr" rotWithShape="0">
                    <a:srgbClr val="6E747A">
                      <a:alpha val="43000"/>
                    </a:srgbClr>
                  </a:outerShdw>
                </a:effectLst>
              </a:rPr>
              <a:t>SCIENTIFIC LITERACY</a:t>
            </a:r>
            <a:r>
              <a:rPr lang="en-CA" sz="1400" b="1" dirty="0">
                <a:ln w="0"/>
                <a:effectLst>
                  <a:outerShdw blurRad="38100" dist="25400" dir="5400000" algn="ctr" rotWithShape="0">
                    <a:srgbClr val="6E747A">
                      <a:alpha val="43000"/>
                    </a:srgbClr>
                  </a:outerShdw>
                </a:effectLst>
              </a:rPr>
              <a:t> -- </a:t>
            </a:r>
            <a:r>
              <a:rPr lang="en-CA" sz="1400" dirty="0"/>
              <a:t>Understanding of scientific phenomena </a:t>
            </a:r>
            <a:r>
              <a:rPr lang="en-US" sz="1400" dirty="0"/>
              <a:t>and scientific </a:t>
            </a:r>
            <a:r>
              <a:rPr lang="en-CA" sz="1400" dirty="0"/>
              <a:t>inquiry process, </a:t>
            </a:r>
            <a:r>
              <a:rPr lang="en-US" sz="1400" dirty="0"/>
              <a:t>Recognizing key concepts</a:t>
            </a:r>
            <a:r>
              <a:rPr lang="en-CA" sz="1400" dirty="0"/>
              <a:t> and principles; </a:t>
            </a:r>
            <a:r>
              <a:rPr lang="en-US" sz="1400" dirty="0"/>
              <a:t>Interrelationship </a:t>
            </a:r>
            <a:r>
              <a:rPr lang="en-CA" sz="1400" dirty="0"/>
              <a:t>between math, science, and technology, </a:t>
            </a:r>
            <a:r>
              <a:rPr lang="en-US" sz="1400" dirty="0"/>
              <a:t>Problem solving, Research Methods (quantitative &amp; qualitative)</a:t>
            </a:r>
            <a:r>
              <a:rPr lang="en-CA" sz="1400" dirty="0"/>
              <a:t>, </a:t>
            </a:r>
            <a:r>
              <a:rPr lang="en-US" sz="1400" dirty="0"/>
              <a:t>Numeracy</a:t>
            </a:r>
            <a:r>
              <a:rPr lang="en-CA" sz="1400" dirty="0"/>
              <a:t> and </a:t>
            </a:r>
            <a:r>
              <a:rPr lang="en-US" sz="1400" dirty="0"/>
              <a:t>Collaboration</a:t>
            </a:r>
          </a:p>
          <a:p>
            <a:pPr algn="l"/>
            <a:endParaRPr lang="en-US" sz="1400" dirty="0"/>
          </a:p>
          <a:p>
            <a:pPr algn="l"/>
            <a:r>
              <a:rPr lang="en-US" sz="1400" dirty="0"/>
              <a:t>What was interesting was the overlap between competencies – in terms of evaluation &amp; assessment, critical interpretation, critical thinking and communication.</a:t>
            </a:r>
            <a:endParaRPr lang="en-CA" sz="1400" dirty="0"/>
          </a:p>
          <a:p>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15797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altLang="en-US" sz="1400" dirty="0"/>
              <a:t>Staff, faculty and students</a:t>
            </a:r>
          </a:p>
          <a:p>
            <a:pPr>
              <a:spcBef>
                <a:spcPct val="0"/>
              </a:spcBef>
            </a:pPr>
            <a:endParaRPr lang="en-US" altLang="en-US" sz="1400" dirty="0"/>
          </a:p>
          <a:p>
            <a:pPr>
              <a:spcBef>
                <a:spcPct val="0"/>
              </a:spcBef>
            </a:pPr>
            <a:r>
              <a:rPr lang="en-US" altLang="en-US" sz="1400" dirty="0"/>
              <a:t>Partnering with internal and external partners</a:t>
            </a:r>
          </a:p>
          <a:p>
            <a:pPr>
              <a:spcBef>
                <a:spcPct val="0"/>
              </a:spcBef>
            </a:pPr>
            <a:endParaRPr lang="en-US" altLang="en-US" sz="1400" dirty="0"/>
          </a:p>
          <a:p>
            <a:pPr>
              <a:spcBef>
                <a:spcPct val="0"/>
              </a:spcBef>
            </a:pPr>
            <a:r>
              <a:rPr lang="en-US" altLang="en-US" sz="1400" dirty="0"/>
              <a:t>Over the past 3 years we have partnered with the </a:t>
            </a:r>
            <a:r>
              <a:rPr lang="en-US" altLang="en-US" sz="1400" dirty="0" err="1"/>
              <a:t>iSchool</a:t>
            </a:r>
            <a:r>
              <a:rPr lang="en-US" altLang="en-US" sz="1400" dirty="0"/>
              <a:t> at University of Toronto’s Faculty of Information Management.</a:t>
            </a:r>
          </a:p>
          <a:p>
            <a:pPr>
              <a:spcBef>
                <a:spcPct val="0"/>
              </a:spcBef>
            </a:pPr>
            <a:endParaRPr lang="en-US" altLang="en-US" sz="1400" dirty="0"/>
          </a:p>
          <a:p>
            <a:pPr>
              <a:spcBef>
                <a:spcPct val="0"/>
              </a:spcBef>
            </a:pPr>
            <a:r>
              <a:rPr lang="en-US" altLang="en-US" sz="1400" dirty="0"/>
              <a:t>Masters students completing their capstone projects in their final year have partnered with us to produce a piece of research or synthesis related to building research capacity at our organization.</a:t>
            </a:r>
          </a:p>
          <a:p>
            <a:pPr>
              <a:spcBef>
                <a:spcPct val="0"/>
              </a:spcBef>
            </a:pPr>
            <a:endParaRPr lang="en-US" altLang="en-US" sz="1400" dirty="0"/>
          </a:p>
          <a:p>
            <a:pPr>
              <a:spcBef>
                <a:spcPct val="0"/>
              </a:spcBef>
            </a:pPr>
            <a:r>
              <a:rPr lang="en-US" altLang="en-US" sz="1400" dirty="0"/>
              <a:t>Mikael Gray’s project featured here focused on conducting an environmental scan of “best practices” for embedded librarianship in the education and health.</a:t>
            </a:r>
          </a:p>
          <a:p>
            <a:pPr>
              <a:spcBef>
                <a:spcPct val="0"/>
              </a:spcBef>
            </a:pPr>
            <a:endParaRPr lang="en-US" altLang="en-US" sz="1400" dirty="0"/>
          </a:p>
          <a:p>
            <a:pPr>
              <a:spcBef>
                <a:spcPct val="0"/>
              </a:spcBef>
            </a:pPr>
            <a:r>
              <a:rPr lang="en-US" altLang="en-US" sz="1400" dirty="0"/>
              <a:t>It was important that our own library staff and the extended teams that will support capacity building, scholarship and research understood what was happening in the environment.</a:t>
            </a:r>
          </a:p>
          <a:p>
            <a:pPr>
              <a:spcBef>
                <a:spcPct val="0"/>
              </a:spcBef>
            </a:pPr>
            <a:endParaRPr lang="en-US" altLang="en-US" sz="1400" dirty="0"/>
          </a:p>
          <a:p>
            <a:r>
              <a:rPr lang="en-CA" sz="2400" kern="1200" dirty="0">
                <a:solidFill>
                  <a:schemeClr val="tx1"/>
                </a:solidFill>
                <a:effectLst/>
                <a:latin typeface="Calibri Light"/>
                <a:ea typeface="+mn-ea"/>
                <a:cs typeface="+mn-cs"/>
              </a:rPr>
              <a:t>The purpose of the report was to provide a synthesis of key findings pertaining to research data management (RDM) and research support services throughout the course of the research lifecycle (Figure 1), in order to inform the development of services for the Research Institute of Healthcare Education.</a:t>
            </a:r>
          </a:p>
          <a:p>
            <a:endParaRPr lang="en-CA" sz="2400" kern="1200" dirty="0">
              <a:solidFill>
                <a:schemeClr val="tx1"/>
              </a:solidFill>
              <a:effectLst/>
              <a:latin typeface="Calibri Light"/>
              <a:ea typeface="+mn-ea"/>
              <a:cs typeface="+mn-cs"/>
            </a:endParaRPr>
          </a:p>
          <a:p>
            <a:r>
              <a:rPr lang="en-CA" sz="2400" kern="1200" dirty="0">
                <a:solidFill>
                  <a:schemeClr val="tx1"/>
                </a:solidFill>
                <a:effectLst/>
                <a:latin typeface="Calibri Light"/>
                <a:ea typeface="+mn-ea"/>
                <a:cs typeface="+mn-cs"/>
              </a:rPr>
              <a:t>Her work examined each phase of the research life cycle to:</a:t>
            </a:r>
          </a:p>
          <a:p>
            <a:r>
              <a:rPr lang="en-CA" sz="2400" kern="1200" dirty="0">
                <a:solidFill>
                  <a:schemeClr val="tx1"/>
                </a:solidFill>
                <a:effectLst/>
                <a:latin typeface="Calibri Light"/>
                <a:ea typeface="+mn-ea"/>
                <a:cs typeface="+mn-cs"/>
              </a:rPr>
              <a:t>Identify best and emerging practices in research data management and research support</a:t>
            </a:r>
          </a:p>
          <a:p>
            <a:r>
              <a:rPr lang="en-CA" sz="2400" kern="1200" dirty="0">
                <a:solidFill>
                  <a:schemeClr val="tx1"/>
                </a:solidFill>
                <a:effectLst/>
                <a:latin typeface="Calibri Light"/>
                <a:ea typeface="+mn-ea"/>
                <a:cs typeface="+mn-cs"/>
              </a:rPr>
              <a:t>Identify comparable organizations</a:t>
            </a:r>
          </a:p>
          <a:p>
            <a:r>
              <a:rPr lang="en-CA" sz="2400" kern="1200" dirty="0">
                <a:solidFill>
                  <a:schemeClr val="tx1"/>
                </a:solidFill>
                <a:effectLst/>
                <a:latin typeface="Calibri Light"/>
                <a:ea typeface="+mn-ea"/>
                <a:cs typeface="+mn-cs"/>
              </a:rPr>
              <a:t>Provide a bibliography of key resources including policy and white papers related to ethics and data management policies.</a:t>
            </a:r>
          </a:p>
          <a:p>
            <a:endParaRPr lang="en-CA" sz="2400" kern="1200" dirty="0">
              <a:solidFill>
                <a:schemeClr val="tx1"/>
              </a:solidFill>
              <a:effectLst/>
              <a:latin typeface="Calibri Light"/>
              <a:ea typeface="+mn-ea"/>
              <a:cs typeface="+mn-cs"/>
            </a:endParaRPr>
          </a:p>
          <a:p>
            <a:r>
              <a:rPr lang="en-CA" sz="2400" kern="1200" dirty="0">
                <a:solidFill>
                  <a:schemeClr val="tx1"/>
                </a:solidFill>
                <a:effectLst/>
                <a:latin typeface="Calibri Light"/>
                <a:ea typeface="+mn-ea"/>
                <a:cs typeface="+mn-cs"/>
              </a:rPr>
              <a:t>For example in the planning phase, she reviewed what other libraries and institutes best practices were with respect to grant capture/writing support, collection, organization and storage of information and knowledge assets like literature searches</a:t>
            </a:r>
            <a:r>
              <a:rPr lang="en-CA" sz="2400" b="0" i="0" kern="1200" dirty="0">
                <a:solidFill>
                  <a:schemeClr val="tx1"/>
                </a:solidFill>
                <a:effectLst/>
                <a:latin typeface="Calibri Light"/>
                <a:ea typeface="+mn-ea"/>
                <a:cs typeface="+mn-cs"/>
              </a:rPr>
              <a:t>; Setting up citation management software and file system, Selection of appropriate metadata schema, file naming conventions, data </a:t>
            </a:r>
          </a:p>
          <a:p>
            <a:r>
              <a:rPr lang="en-CA" sz="2400" b="0" i="0" kern="1200" dirty="0">
                <a:solidFill>
                  <a:schemeClr val="tx1"/>
                </a:solidFill>
                <a:effectLst/>
                <a:latin typeface="Calibri Light"/>
                <a:ea typeface="+mn-ea"/>
                <a:cs typeface="+mn-cs"/>
              </a:rPr>
              <a:t>codebooks</a:t>
            </a:r>
          </a:p>
          <a:p>
            <a:endParaRPr lang="en-CA" sz="2400" b="0" i="0" kern="1200" dirty="0">
              <a:solidFill>
                <a:schemeClr val="tx1"/>
              </a:solidFill>
              <a:effectLst/>
              <a:latin typeface="Calibri Light"/>
              <a:ea typeface="+mn-ea"/>
              <a:cs typeface="+mn-cs"/>
            </a:endParaRPr>
          </a:p>
          <a:p>
            <a:r>
              <a:rPr lang="en-CA" sz="2400" b="0" i="0" kern="1200" dirty="0">
                <a:solidFill>
                  <a:schemeClr val="tx1"/>
                </a:solidFill>
                <a:effectLst/>
                <a:latin typeface="Calibri Light"/>
                <a:ea typeface="+mn-ea"/>
                <a:cs typeface="+mn-cs"/>
              </a:rPr>
              <a:t>Compliance with organizational, governmental, and funding requirements</a:t>
            </a:r>
          </a:p>
          <a:p>
            <a:endParaRPr lang="en-CA" sz="2400" b="0" i="0" kern="1200" dirty="0">
              <a:solidFill>
                <a:schemeClr val="tx1"/>
              </a:solidFill>
              <a:effectLst/>
              <a:latin typeface="Calibri Light"/>
              <a:ea typeface="+mn-ea"/>
              <a:cs typeface="+mn-cs"/>
            </a:endParaRPr>
          </a:p>
          <a:p>
            <a:r>
              <a:rPr lang="en-CA" sz="2400" b="0" i="0" kern="1200" dirty="0">
                <a:solidFill>
                  <a:schemeClr val="tx1"/>
                </a:solidFill>
                <a:effectLst/>
                <a:latin typeface="Calibri Light"/>
                <a:ea typeface="+mn-ea"/>
                <a:cs typeface="+mn-cs"/>
              </a:rPr>
              <a:t>Efficiency of documentation, description, and resource organization</a:t>
            </a:r>
          </a:p>
          <a:p>
            <a:endParaRPr lang="en-CA" sz="2400" b="0" i="0" kern="1200" dirty="0">
              <a:solidFill>
                <a:schemeClr val="tx1"/>
              </a:solidFill>
              <a:effectLst/>
              <a:latin typeface="Calibri Light"/>
              <a:ea typeface="+mn-ea"/>
              <a:cs typeface="+mn-cs"/>
            </a:endParaRPr>
          </a:p>
          <a:p>
            <a:r>
              <a:rPr lang="en-CA" sz="2400" b="0" i="0" kern="1200" dirty="0">
                <a:solidFill>
                  <a:schemeClr val="tx1"/>
                </a:solidFill>
                <a:effectLst/>
                <a:latin typeface="Calibri Light"/>
                <a:ea typeface="+mn-ea"/>
                <a:cs typeface="+mn-cs"/>
              </a:rPr>
              <a:t>Security, data confidentiality, legal and ethical restrictions, plans for data loss</a:t>
            </a:r>
          </a:p>
          <a:p>
            <a:endParaRPr lang="en-CA" sz="2400" b="0" i="0" kern="1200" dirty="0">
              <a:solidFill>
                <a:schemeClr val="tx1"/>
              </a:solidFill>
              <a:effectLst/>
              <a:latin typeface="Calibri Light"/>
              <a:ea typeface="+mn-ea"/>
              <a:cs typeface="+mn-cs"/>
            </a:endParaRPr>
          </a:p>
          <a:p>
            <a:r>
              <a:rPr lang="en-CA" sz="2400" b="0" i="0" kern="1200" dirty="0">
                <a:solidFill>
                  <a:schemeClr val="tx1"/>
                </a:solidFill>
                <a:effectLst/>
                <a:latin typeface="Calibri Light"/>
                <a:ea typeface="+mn-ea"/>
                <a:cs typeface="+mn-cs"/>
              </a:rPr>
              <a:t>Access to data during and after the research, publication and intellectual property.</a:t>
            </a:r>
          </a:p>
          <a:p>
            <a:endParaRPr lang="en-CA" sz="2400" b="0" i="0" kern="1200" dirty="0">
              <a:solidFill>
                <a:schemeClr val="tx1"/>
              </a:solidFill>
              <a:effectLst/>
              <a:latin typeface="Calibri Light"/>
              <a:ea typeface="+mn-ea"/>
              <a:cs typeface="+mn-cs"/>
            </a:endParaRPr>
          </a:p>
          <a:p>
            <a:endParaRPr lang="en-CA" sz="2400" b="0" i="0" kern="1200" dirty="0">
              <a:solidFill>
                <a:schemeClr val="tx1"/>
              </a:solidFill>
              <a:effectLst/>
              <a:latin typeface="Calibri Light"/>
              <a:ea typeface="+mn-ea"/>
              <a:cs typeface="+mn-cs"/>
            </a:endParaRPr>
          </a:p>
          <a:p>
            <a:r>
              <a:rPr lang="en-CA" sz="2400" b="0" i="0" kern="1200" dirty="0">
                <a:solidFill>
                  <a:schemeClr val="tx1"/>
                </a:solidFill>
                <a:effectLst/>
                <a:latin typeface="Calibri Light"/>
                <a:ea typeface="+mn-ea"/>
                <a:cs typeface="+mn-cs"/>
              </a:rPr>
              <a:t>Quality, Data reproducibility, reliability, integrity</a:t>
            </a:r>
          </a:p>
          <a:p>
            <a:endParaRPr lang="en-CA" sz="2400" kern="1200" dirty="0">
              <a:solidFill>
                <a:schemeClr val="tx1"/>
              </a:solidFill>
              <a:effectLst/>
              <a:latin typeface="Calibri Light"/>
              <a:ea typeface="+mn-ea"/>
              <a:cs typeface="+mn-cs"/>
            </a:endParaRPr>
          </a:p>
          <a:p>
            <a:br>
              <a:rPr lang="en-CA" sz="2400" b="0" i="0" kern="1200" dirty="0">
                <a:solidFill>
                  <a:schemeClr val="tx1"/>
                </a:solidFill>
                <a:effectLst/>
                <a:latin typeface="Calibri Light"/>
                <a:ea typeface="+mn-ea"/>
                <a:cs typeface="+mn-cs"/>
              </a:rPr>
            </a:br>
            <a:endParaRPr lang="en-CA" sz="2400" b="0" i="0" kern="1200" dirty="0">
              <a:solidFill>
                <a:schemeClr val="tx1"/>
              </a:solidFill>
              <a:effectLst/>
              <a:latin typeface="Calibri Light"/>
              <a:ea typeface="+mn-ea"/>
              <a:cs typeface="+mn-cs"/>
            </a:endParaRPr>
          </a:p>
          <a:p>
            <a:pPr>
              <a:spcBef>
                <a:spcPct val="0"/>
              </a:spcBef>
            </a:pPr>
            <a:endParaRPr lang="en-US" altLang="en-US" sz="1400" dirty="0"/>
          </a:p>
        </p:txBody>
      </p:sp>
    </p:spTree>
    <p:extLst>
      <p:ext uri="{BB962C8B-B14F-4D97-AF65-F5344CB8AC3E}">
        <p14:creationId xmlns:p14="http://schemas.microsoft.com/office/powerpoint/2010/main" val="1908781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400" b="0" kern="1200" dirty="0">
                <a:solidFill>
                  <a:schemeClr val="tx1"/>
                </a:solidFill>
                <a:effectLst/>
                <a:latin typeface="Calibri Light"/>
                <a:ea typeface="+mn-ea"/>
                <a:cs typeface="+mn-cs"/>
              </a:rPr>
              <a:t>To address the first question, </a:t>
            </a:r>
            <a:r>
              <a:rPr lang="en-CA" sz="1400" b="1" kern="1200" dirty="0">
                <a:solidFill>
                  <a:schemeClr val="tx1"/>
                </a:solidFill>
                <a:effectLst/>
                <a:latin typeface="Calibri Light"/>
                <a:ea typeface="+mn-ea"/>
                <a:cs typeface="+mn-cs"/>
              </a:rPr>
              <a:t>What is the vision and mission of research in colleges today, </a:t>
            </a:r>
            <a:r>
              <a:rPr lang="en-CA" sz="1400" b="0" kern="1200" dirty="0">
                <a:solidFill>
                  <a:schemeClr val="tx1"/>
                </a:solidFill>
                <a:effectLst/>
                <a:latin typeface="Calibri Light"/>
                <a:ea typeface="+mn-ea"/>
                <a:cs typeface="+mn-cs"/>
              </a:rPr>
              <a:t>I’d like to talk about some collaboration and conversations that have been happening over the past  few years with colleagues </a:t>
            </a:r>
            <a:r>
              <a:rPr lang="en-CA" sz="1400" kern="1200" dirty="0">
                <a:solidFill>
                  <a:schemeClr val="tx1"/>
                </a:solidFill>
                <a:effectLst/>
                <a:latin typeface="Calibri Light"/>
                <a:ea typeface="+mn-ea"/>
                <a:cs typeface="+mn-cs"/>
              </a:rPr>
              <a:t>across the college/institute sector in Canada and Colleges Institutes Canada.</a:t>
            </a:r>
          </a:p>
          <a:p>
            <a:endParaRPr lang="en-CA" sz="1400" kern="1200" dirty="0">
              <a:solidFill>
                <a:schemeClr val="tx1"/>
              </a:solidFill>
              <a:effectLst/>
              <a:latin typeface="Calibri Light"/>
              <a:ea typeface="+mn-ea"/>
              <a:cs typeface="+mn-cs"/>
            </a:endParaRPr>
          </a:p>
          <a:p>
            <a:r>
              <a:rPr lang="en-CA" sz="1400" kern="1200" dirty="0">
                <a:solidFill>
                  <a:schemeClr val="tx1"/>
                </a:solidFill>
                <a:effectLst/>
                <a:latin typeface="Calibri Light"/>
                <a:ea typeface="+mn-ea"/>
                <a:cs typeface="+mn-cs"/>
              </a:rPr>
              <a:t>The conversation has focused on “next generation health science research in the college sector across Canada”; the goals of this conversation were exploratory but largely focused in 3 main areas:  1) advocacy for research funding; 2) exploration of a pan-Canadian collaborative approach to policy and research; and 3) collaborative research across the College Sector.</a:t>
            </a:r>
          </a:p>
          <a:p>
            <a:endParaRPr lang="en-CA" sz="1400" kern="1200" dirty="0">
              <a:solidFill>
                <a:schemeClr val="tx1"/>
              </a:solidFill>
              <a:effectLst/>
              <a:latin typeface="Calibri Light"/>
              <a:ea typeface="+mn-ea"/>
              <a:cs typeface="+mn-cs"/>
            </a:endParaRPr>
          </a:p>
          <a:p>
            <a:r>
              <a:rPr lang="en-CA" sz="1400" kern="1200" dirty="0">
                <a:solidFill>
                  <a:schemeClr val="tx1"/>
                </a:solidFill>
                <a:effectLst/>
                <a:latin typeface="Calibri Light"/>
                <a:ea typeface="+mn-ea"/>
                <a:cs typeface="+mn-cs"/>
              </a:rPr>
              <a:t>In 2016, </a:t>
            </a:r>
            <a:r>
              <a:rPr lang="en-CA" sz="1400" kern="1200" dirty="0" err="1">
                <a:solidFill>
                  <a:schemeClr val="tx1"/>
                </a:solidFill>
                <a:effectLst/>
                <a:latin typeface="Calibri Light"/>
                <a:ea typeface="+mn-ea"/>
                <a:cs typeface="+mn-cs"/>
              </a:rPr>
              <a:t>CICan</a:t>
            </a:r>
            <a:r>
              <a:rPr lang="en-CA" sz="1400" kern="1200" dirty="0">
                <a:solidFill>
                  <a:schemeClr val="tx1"/>
                </a:solidFill>
                <a:effectLst/>
                <a:latin typeface="Calibri Light"/>
                <a:ea typeface="+mn-ea"/>
                <a:cs typeface="+mn-cs"/>
              </a:rPr>
              <a:t> held a research strategic planning session to develop a response to Canada’s Fundamental Science Review – and during that session, I remember being really surprised to learn how much federal funding is received by the college sector across Canada for research from </a:t>
            </a:r>
            <a:r>
              <a:rPr lang="en-CA" sz="1400" kern="1200" dirty="0" err="1">
                <a:solidFill>
                  <a:schemeClr val="tx1"/>
                </a:solidFill>
                <a:effectLst/>
                <a:latin typeface="Calibri Light"/>
                <a:ea typeface="+mn-ea"/>
                <a:cs typeface="+mn-cs"/>
              </a:rPr>
              <a:t>TriCouncil</a:t>
            </a:r>
            <a:r>
              <a:rPr lang="en-CA" sz="1400" kern="1200" dirty="0">
                <a:solidFill>
                  <a:schemeClr val="tx1"/>
                </a:solidFill>
                <a:effectLst/>
                <a:latin typeface="Calibri Light"/>
                <a:ea typeface="+mn-ea"/>
                <a:cs typeface="+mn-cs"/>
              </a:rPr>
              <a:t>.</a:t>
            </a:r>
          </a:p>
          <a:p>
            <a:endParaRPr lang="en-CA" sz="1400" kern="1200" dirty="0">
              <a:solidFill>
                <a:schemeClr val="tx1"/>
              </a:solidFill>
              <a:effectLst/>
              <a:latin typeface="Calibri Light"/>
              <a:ea typeface="+mn-ea"/>
              <a:cs typeface="+mn-cs"/>
            </a:endParaRPr>
          </a:p>
          <a:p>
            <a:r>
              <a:rPr lang="en-CA" sz="1400" kern="1200" dirty="0">
                <a:solidFill>
                  <a:schemeClr val="tx1"/>
                </a:solidFill>
                <a:effectLst/>
                <a:latin typeface="Calibri Light"/>
                <a:ea typeface="+mn-ea"/>
                <a:cs typeface="+mn-cs"/>
              </a:rPr>
              <a:t>The total budget for research funding is about 2.5 Billion.  Can anyone guess what percentage of that goes to the college sector to support research?  Less than 3% (2.4% approx. $57 million; see </a:t>
            </a:r>
            <a:r>
              <a:rPr lang="en-CA" sz="1400" kern="1200" dirty="0" err="1">
                <a:solidFill>
                  <a:schemeClr val="tx1"/>
                </a:solidFill>
                <a:effectLst/>
                <a:latin typeface="Calibri Light"/>
                <a:ea typeface="+mn-ea"/>
                <a:cs typeface="+mn-cs"/>
              </a:rPr>
              <a:t>CICan</a:t>
            </a:r>
            <a:r>
              <a:rPr lang="en-CA" sz="1400" kern="1200" dirty="0">
                <a:solidFill>
                  <a:schemeClr val="tx1"/>
                </a:solidFill>
                <a:effectLst/>
                <a:latin typeface="Calibri Light"/>
                <a:ea typeface="+mn-ea"/>
                <a:cs typeface="+mn-cs"/>
              </a:rPr>
              <a:t>, 2016 submission to Dr. Naylor, Fundamental Science Review)</a:t>
            </a:r>
          </a:p>
          <a:p>
            <a:endParaRPr lang="en-CA" sz="1400" kern="1200" dirty="0">
              <a:solidFill>
                <a:schemeClr val="tx1"/>
              </a:solidFill>
              <a:effectLst/>
              <a:latin typeface="Calibri Light"/>
              <a:ea typeface="+mn-ea"/>
              <a:cs typeface="+mn-cs"/>
            </a:endParaRPr>
          </a:p>
          <a:p>
            <a:endParaRPr lang="en-CA" sz="1400" kern="1200" dirty="0">
              <a:solidFill>
                <a:schemeClr val="tx1"/>
              </a:solidFill>
              <a:effectLst/>
              <a:latin typeface="Calibri Light"/>
              <a:ea typeface="+mn-ea"/>
              <a:cs typeface="+mn-cs"/>
            </a:endParaRPr>
          </a:p>
          <a:p>
            <a:r>
              <a:rPr lang="en-CA" sz="1400" kern="1200" dirty="0">
                <a:solidFill>
                  <a:schemeClr val="tx1"/>
                </a:solidFill>
                <a:effectLst/>
                <a:latin typeface="Calibri Light"/>
                <a:ea typeface="+mn-ea"/>
                <a:cs typeface="+mn-cs"/>
              </a:rPr>
              <a:t>Leaders from </a:t>
            </a:r>
            <a:r>
              <a:rPr lang="en-CA" sz="1400" kern="1200" dirty="0" err="1">
                <a:solidFill>
                  <a:schemeClr val="tx1"/>
                </a:solidFill>
                <a:effectLst/>
                <a:latin typeface="Calibri Light"/>
                <a:ea typeface="+mn-ea"/>
                <a:cs typeface="+mn-cs"/>
              </a:rPr>
              <a:t>CICan</a:t>
            </a:r>
            <a:r>
              <a:rPr lang="en-CA" sz="1400" kern="1200" dirty="0">
                <a:solidFill>
                  <a:schemeClr val="tx1"/>
                </a:solidFill>
                <a:effectLst/>
                <a:latin typeface="Calibri Light"/>
                <a:ea typeface="+mn-ea"/>
                <a:cs typeface="+mn-cs"/>
              </a:rPr>
              <a:t>, Mohawk, OCAD, Bow Valley, Niagara and Michener and George Brown invite you to join us for this interactive workshop that will ask how to mobilize a pan-Canadian approach to advocacy, funding and collaborative research. More specifically, colleagues, faculty, students and administrators from across the private and public sectors are invited to imagine possibilities for research in the health sciences in the college sector across Canada. This design workshop will focus on generating a vision, mission and opportunities for a pan-Canadian approach to collaborative research in the health sciences across Canada. Increasingly, critical thinking, analysis, synthesis, collaboration and research are essential competencies of health professionals in practice. As well, these competencies offer increased career mobility within and across professions. However, given the relatively small size of health science programs within institutions and limited resources to engage in research, we would like to explore how colleges, institutes and partners across Canada can work together to re-imagine a better way forward. Our goal is to build our collective capacity and competency for research to achieve a better future for our learners, patients and society</a:t>
            </a:r>
            <a:endParaRPr lang="en-CA" sz="1400" dirty="0"/>
          </a:p>
          <a:p>
            <a:endParaRPr lang="en-US" sz="1400" dirty="0"/>
          </a:p>
          <a:p>
            <a:endParaRPr lang="en-US" sz="1400" dirty="0"/>
          </a:p>
          <a:p>
            <a:r>
              <a:rPr lang="en-CA" sz="1400" b="1" kern="1200" dirty="0">
                <a:solidFill>
                  <a:schemeClr val="tx1"/>
                </a:solidFill>
                <a:effectLst/>
                <a:latin typeface="Calibri Light"/>
                <a:ea typeface="+mn-ea"/>
                <a:cs typeface="+mn-cs"/>
              </a:rPr>
              <a:t>Collaborating to Innovate the Future of Health Sciences’ Research: Vision, Mission and Opportunities! (E)</a:t>
            </a:r>
            <a:endParaRPr lang="en-CA" sz="1400" dirty="0"/>
          </a:p>
          <a:p>
            <a:r>
              <a:rPr lang="en-CA" sz="1400" b="1" kern="1200" dirty="0">
                <a:solidFill>
                  <a:schemeClr val="tx1"/>
                </a:solidFill>
                <a:effectLst/>
                <a:latin typeface="Calibri Light"/>
                <a:ea typeface="+mn-ea"/>
                <a:cs typeface="+mn-cs"/>
              </a:rPr>
              <a:t>May 7, 2019 | 11:00 - 12:00 </a:t>
            </a:r>
            <a:endParaRPr lang="en-CA" sz="1400" dirty="0"/>
          </a:p>
          <a:p>
            <a:r>
              <a:rPr lang="en-CA" sz="1400" b="1" kern="1200" dirty="0">
                <a:solidFill>
                  <a:schemeClr val="tx1"/>
                </a:solidFill>
                <a:effectLst/>
                <a:latin typeface="Calibri Light"/>
                <a:ea typeface="+mn-ea"/>
                <a:cs typeface="+mn-cs"/>
              </a:rPr>
              <a:t>Location:</a:t>
            </a:r>
            <a:r>
              <a:rPr lang="en-CA" sz="1400" kern="1200" dirty="0">
                <a:solidFill>
                  <a:schemeClr val="tx1"/>
                </a:solidFill>
                <a:effectLst/>
                <a:latin typeface="Calibri Light"/>
                <a:ea typeface="+mn-ea"/>
                <a:cs typeface="+mn-cs"/>
              </a:rPr>
              <a:t> Peller A</a:t>
            </a:r>
            <a:br>
              <a:rPr lang="en-CA" sz="1400" kern="1200" dirty="0">
                <a:solidFill>
                  <a:schemeClr val="tx1"/>
                </a:solidFill>
                <a:effectLst/>
                <a:latin typeface="Calibri Light"/>
                <a:ea typeface="+mn-ea"/>
                <a:cs typeface="+mn-cs"/>
              </a:rPr>
            </a:br>
            <a:r>
              <a:rPr lang="en-CA" sz="1400" b="1" kern="1200" dirty="0">
                <a:solidFill>
                  <a:schemeClr val="tx1"/>
                </a:solidFill>
                <a:effectLst/>
                <a:latin typeface="Calibri Light"/>
                <a:ea typeface="+mn-ea"/>
                <a:cs typeface="+mn-cs"/>
              </a:rPr>
              <a:t>Track:</a:t>
            </a:r>
            <a:r>
              <a:rPr lang="en-CA" sz="1400" kern="1200" dirty="0">
                <a:solidFill>
                  <a:schemeClr val="tx1"/>
                </a:solidFill>
                <a:effectLst/>
                <a:latin typeface="Calibri Light"/>
                <a:ea typeface="+mn-ea"/>
                <a:cs typeface="+mn-cs"/>
              </a:rPr>
              <a:t> Leading Success</a:t>
            </a:r>
            <a:endParaRPr lang="en-CA" sz="1400" dirty="0"/>
          </a:p>
          <a:p>
            <a:pPr>
              <a:spcBef>
                <a:spcPct val="0"/>
              </a:spcBef>
            </a:pPr>
            <a:endParaRPr lang="en-US" altLang="en-US" sz="1400" dirty="0"/>
          </a:p>
        </p:txBody>
      </p:sp>
    </p:spTree>
    <p:extLst>
      <p:ext uri="{BB962C8B-B14F-4D97-AF65-F5344CB8AC3E}">
        <p14:creationId xmlns:p14="http://schemas.microsoft.com/office/powerpoint/2010/main" val="91236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Driving convergence of education, research and care</a:t>
            </a:r>
          </a:p>
        </p:txBody>
      </p:sp>
    </p:spTree>
    <p:extLst>
      <p:ext uri="{BB962C8B-B14F-4D97-AF65-F5344CB8AC3E}">
        <p14:creationId xmlns:p14="http://schemas.microsoft.com/office/powerpoint/2010/main" val="432899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Research Institute for Health Care Education will be the 7</a:t>
            </a:r>
            <a:r>
              <a:rPr lang="en-US" sz="1400" baseline="30000" dirty="0"/>
              <a:t>th</a:t>
            </a:r>
            <a:r>
              <a:rPr lang="en-US" sz="1400" dirty="0"/>
              <a:t> UHN research institute.</a:t>
            </a:r>
          </a:p>
          <a:p>
            <a:endParaRPr lang="en-US" sz="1400" dirty="0"/>
          </a:p>
          <a:p>
            <a:r>
              <a:rPr lang="en-US" sz="1400" dirty="0"/>
              <a:t>It has had a virtual web-presence over the past year and a few weeks ago we had a soft launch meaning we are accepting applications for membership.</a:t>
            </a:r>
          </a:p>
          <a:p>
            <a:endParaRPr lang="en-US" sz="1400" dirty="0"/>
          </a:p>
          <a:p>
            <a:r>
              <a:rPr lang="en-US" sz="1400" dirty="0"/>
              <a:t>Over the past few years we have completed a robust and inclusive engagement and strategic and operational planning.</a:t>
            </a:r>
          </a:p>
          <a:p>
            <a:endParaRPr lang="en-US" sz="1400" dirty="0"/>
          </a:p>
          <a:p>
            <a:r>
              <a:rPr lang="en-US" sz="1400" dirty="0"/>
              <a:t>What distinguishes this new Research Institute from other UHN research institutes are its vision/mission, governance structure and membership model.</a:t>
            </a:r>
          </a:p>
          <a:p>
            <a:endParaRPr lang="en-CA" sz="1400" dirty="0"/>
          </a:p>
          <a:p>
            <a:endParaRPr lang="en-CA" sz="1400" dirty="0"/>
          </a:p>
        </p:txBody>
      </p:sp>
    </p:spTree>
    <p:extLst>
      <p:ext uri="{BB962C8B-B14F-4D97-AF65-F5344CB8AC3E}">
        <p14:creationId xmlns:p14="http://schemas.microsoft.com/office/powerpoint/2010/main" val="2746641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3993">
              <a:defRPr/>
            </a:pPr>
            <a:r>
              <a:rPr lang="en-US" sz="1400" dirty="0"/>
              <a:t>Its </a:t>
            </a:r>
            <a:r>
              <a:rPr lang="en-US" sz="1400" b="1" dirty="0"/>
              <a:t>strategic purpose </a:t>
            </a:r>
            <a:r>
              <a:rPr lang="en-US" sz="1400" dirty="0"/>
              <a:t>is to drive the convergence of education, research and care by focusing on education research and scholarship.  </a:t>
            </a:r>
          </a:p>
          <a:p>
            <a:pPr defTabSz="913993">
              <a:defRPr/>
            </a:pPr>
            <a:endParaRPr lang="en-US" sz="1400" dirty="0"/>
          </a:p>
          <a:p>
            <a:pPr defTabSz="913993">
              <a:defRPr/>
            </a:pPr>
            <a:r>
              <a:rPr lang="en-US" sz="1400" dirty="0"/>
              <a:t>So, it is not focused on fundamental science or technology development but rather education science and scholarship.</a:t>
            </a:r>
          </a:p>
          <a:p>
            <a:endParaRPr lang="en-CA" sz="1400" dirty="0"/>
          </a:p>
          <a:p>
            <a:r>
              <a:rPr lang="en-CA" sz="1400" dirty="0"/>
              <a:t>The vision is….</a:t>
            </a:r>
          </a:p>
          <a:p>
            <a:endParaRPr lang="en-CA" sz="1400" dirty="0"/>
          </a:p>
          <a:p>
            <a:r>
              <a:rPr lang="en-CA" sz="1400" dirty="0"/>
              <a:t>The mission is…</a:t>
            </a:r>
          </a:p>
          <a:p>
            <a:endParaRPr lang="en-CA" sz="1400" dirty="0"/>
          </a:p>
          <a:p>
            <a:r>
              <a:rPr lang="en-CA" sz="1400" dirty="0"/>
              <a:t>The Research Institute is one of the Hallmark Initiatives of the Education Strategic Plan and also aligns with UHN’s Strategic priority to drive the convergence of education, research and care.  </a:t>
            </a:r>
          </a:p>
          <a:p>
            <a:endParaRPr lang="en-CA" sz="1400" dirty="0"/>
          </a:p>
          <a:p>
            <a:r>
              <a:rPr lang="en-CA" sz="1400" dirty="0"/>
              <a:t>So from a strategic and operational point view, Michener and UHN have prioritized research capacity building and productivity across the health professions.</a:t>
            </a:r>
          </a:p>
        </p:txBody>
      </p:sp>
    </p:spTree>
    <p:extLst>
      <p:ext uri="{BB962C8B-B14F-4D97-AF65-F5344CB8AC3E}">
        <p14:creationId xmlns:p14="http://schemas.microsoft.com/office/powerpoint/2010/main" val="2486327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2244726"/>
            <a:ext cx="13716000" cy="4775200"/>
          </a:xfrm>
        </p:spPr>
        <p:txBody>
          <a:bodyPr anchor="b"/>
          <a:lstStyle>
            <a:lvl1pPr algn="ctr">
              <a:defRPr sz="9000"/>
            </a:lvl1pPr>
          </a:lstStyle>
          <a:p>
            <a:r>
              <a:rPr lang="en-US"/>
              <a:t>Click to edit Master title style</a:t>
            </a:r>
            <a:endParaRPr lang="en-CA"/>
          </a:p>
        </p:txBody>
      </p:sp>
      <p:sp>
        <p:nvSpPr>
          <p:cNvPr id="3" name="Subtitle 2"/>
          <p:cNvSpPr>
            <a:spLocks noGrp="1"/>
          </p:cNvSpPr>
          <p:nvPr>
            <p:ph type="subTitle" idx="1"/>
          </p:nvPr>
        </p:nvSpPr>
        <p:spPr>
          <a:xfrm>
            <a:off x="2286000" y="7204076"/>
            <a:ext cx="13716000" cy="3311524"/>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C764DE79-268F-4C1A-8933-263129D2AF90}" type="datetimeFigureOut">
              <a:rPr lang="en-US" smtClean="0"/>
              <a:t>5/3/19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468CE9-3F3D-1446-A027-4B4CDD3883B0}" type="slidenum">
              <a:rPr lang="en-US" smtClean="0"/>
              <a:t>‹#›</a:t>
            </a:fld>
            <a:endParaRPr lang="en-US" dirty="0"/>
          </a:p>
        </p:txBody>
      </p:sp>
    </p:spTree>
    <p:extLst>
      <p:ext uri="{BB962C8B-B14F-4D97-AF65-F5344CB8AC3E}">
        <p14:creationId xmlns:p14="http://schemas.microsoft.com/office/powerpoint/2010/main" val="2555549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764DE79-268F-4C1A-8933-263129D2AF90}" type="datetimeFigureOut">
              <a:rPr lang="en-US" smtClean="0"/>
              <a:t>5/3/19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6B348F-E475-974C-B627-84C0D182CD92}" type="slidenum">
              <a:rPr lang="en-US" smtClean="0"/>
              <a:t>‹#›</a:t>
            </a:fld>
            <a:endParaRPr lang="en-US" dirty="0"/>
          </a:p>
        </p:txBody>
      </p:sp>
    </p:spTree>
    <p:extLst>
      <p:ext uri="{BB962C8B-B14F-4D97-AF65-F5344CB8AC3E}">
        <p14:creationId xmlns:p14="http://schemas.microsoft.com/office/powerpoint/2010/main" val="129920233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730250"/>
            <a:ext cx="3943350" cy="11623676"/>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1257300" y="730250"/>
            <a:ext cx="11601450" cy="1162367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764DE79-268F-4C1A-8933-263129D2AF90}" type="datetimeFigureOut">
              <a:rPr lang="en-US" smtClean="0"/>
              <a:t>5/3/19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6B348F-E475-974C-B627-84C0D182CD92}" type="slidenum">
              <a:rPr lang="en-US" smtClean="0"/>
              <a:t>‹#›</a:t>
            </a:fld>
            <a:endParaRPr lang="en-US" dirty="0"/>
          </a:p>
        </p:txBody>
      </p:sp>
    </p:spTree>
    <p:extLst>
      <p:ext uri="{BB962C8B-B14F-4D97-AF65-F5344CB8AC3E}">
        <p14:creationId xmlns:p14="http://schemas.microsoft.com/office/powerpoint/2010/main" val="880076696"/>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ig Image Placeholder">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2381" y="0"/>
            <a:ext cx="18324682" cy="13716000"/>
          </a:xfrm>
          <a:effectLst/>
        </p:spPr>
        <p:txBody>
          <a:bodyPr>
            <a:normAutofit/>
          </a:bodyPr>
          <a:lstStyle>
            <a:lvl1pPr marL="0" indent="0">
              <a:buNone/>
              <a:defRPr sz="3226">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46696309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39330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69580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6" name="Picture Placeholder 13"/>
          <p:cNvSpPr>
            <a:spLocks noGrp="1" noChangeAspect="1"/>
          </p:cNvSpPr>
          <p:nvPr>
            <p:ph type="pic" sz="quarter" idx="13"/>
          </p:nvPr>
        </p:nvSpPr>
        <p:spPr>
          <a:xfrm>
            <a:off x="7732076" y="2982914"/>
            <a:ext cx="2826232" cy="3767328"/>
          </a:xfrm>
          <a:prstGeom prst="ellipse">
            <a:avLst/>
          </a:prstGeom>
          <a:effectLst/>
        </p:spPr>
        <p:txBody>
          <a:bodyPr>
            <a:normAutofit/>
          </a:bodyPr>
          <a:lstStyle>
            <a:lvl1pPr marL="0" indent="0">
              <a:buNone/>
              <a:defRPr sz="3226">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65797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laceholder1">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3572" y="0"/>
            <a:ext cx="9142808" cy="13716000"/>
          </a:xfrm>
          <a:effectLst/>
        </p:spPr>
        <p:txBody>
          <a:bodyPr>
            <a:normAutofit/>
          </a:bodyPr>
          <a:lstStyle>
            <a:lvl1pPr marL="0" indent="0">
              <a:buNone/>
              <a:defRPr sz="3226">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510553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14 Images">
    <p:spTree>
      <p:nvGrpSpPr>
        <p:cNvPr id="1" name=""/>
        <p:cNvGrpSpPr/>
        <p:nvPr/>
      </p:nvGrpSpPr>
      <p:grpSpPr>
        <a:xfrm>
          <a:off x="0" y="0"/>
          <a:ext cx="0" cy="0"/>
          <a:chOff x="0" y="0"/>
          <a:chExt cx="0" cy="0"/>
        </a:xfrm>
      </p:grpSpPr>
      <p:sp>
        <p:nvSpPr>
          <p:cNvPr id="53" name="Picture Placeholder 13"/>
          <p:cNvSpPr>
            <a:spLocks noGrp="1" noChangeAspect="1"/>
          </p:cNvSpPr>
          <p:nvPr>
            <p:ph type="pic" sz="quarter" idx="20"/>
          </p:nvPr>
        </p:nvSpPr>
        <p:spPr>
          <a:xfrm>
            <a:off x="6443134" y="3331796"/>
            <a:ext cx="2702756" cy="3602736"/>
          </a:xfrm>
          <a:prstGeom prst="ellipse">
            <a:avLst/>
          </a:prstGeom>
          <a:effectLst/>
        </p:spPr>
        <p:txBody>
          <a:bodyPr>
            <a:normAutofit/>
          </a:bodyPr>
          <a:lstStyle>
            <a:lvl1pPr marL="0" indent="0">
              <a:buNone/>
              <a:defRPr sz="2701">
                <a:ln>
                  <a:noFill/>
                </a:ln>
                <a:solidFill>
                  <a:schemeClr val="bg1">
                    <a:lumMod val="85000"/>
                  </a:schemeClr>
                </a:solidFill>
              </a:defRPr>
            </a:lvl1pPr>
          </a:lstStyle>
          <a:p>
            <a:endParaRPr lang="en-US" dirty="0"/>
          </a:p>
        </p:txBody>
      </p:sp>
      <p:sp>
        <p:nvSpPr>
          <p:cNvPr id="21" name="Picture Placeholder 13"/>
          <p:cNvSpPr>
            <a:spLocks noGrp="1" noChangeAspect="1"/>
          </p:cNvSpPr>
          <p:nvPr>
            <p:ph type="pic" sz="quarter" idx="21"/>
          </p:nvPr>
        </p:nvSpPr>
        <p:spPr>
          <a:xfrm>
            <a:off x="9320432" y="3331796"/>
            <a:ext cx="2702756" cy="3602736"/>
          </a:xfrm>
          <a:prstGeom prst="ellipse">
            <a:avLst/>
          </a:prstGeom>
          <a:effectLst/>
        </p:spPr>
        <p:txBody>
          <a:bodyPr>
            <a:normAutofit/>
          </a:bodyPr>
          <a:lstStyle>
            <a:lvl1pPr marL="0" indent="0">
              <a:buNone/>
              <a:defRPr sz="2701">
                <a:ln>
                  <a:noFill/>
                </a:ln>
                <a:solidFill>
                  <a:schemeClr val="bg1">
                    <a:lumMod val="85000"/>
                  </a:schemeClr>
                </a:solidFill>
              </a:defRPr>
            </a:lvl1pPr>
          </a:lstStyle>
          <a:p>
            <a:endParaRPr lang="en-US" dirty="0"/>
          </a:p>
        </p:txBody>
      </p:sp>
      <p:sp>
        <p:nvSpPr>
          <p:cNvPr id="22" name="Picture Placeholder 13"/>
          <p:cNvSpPr>
            <a:spLocks noGrp="1" noChangeAspect="1"/>
          </p:cNvSpPr>
          <p:nvPr>
            <p:ph type="pic" sz="quarter" idx="22"/>
          </p:nvPr>
        </p:nvSpPr>
        <p:spPr>
          <a:xfrm>
            <a:off x="6443134" y="7167196"/>
            <a:ext cx="2702756" cy="3602736"/>
          </a:xfrm>
          <a:prstGeom prst="ellipse">
            <a:avLst/>
          </a:prstGeom>
          <a:effectLst/>
        </p:spPr>
        <p:txBody>
          <a:bodyPr>
            <a:normAutofit/>
          </a:bodyPr>
          <a:lstStyle>
            <a:lvl1pPr marL="0" indent="0">
              <a:buNone/>
              <a:defRPr sz="2701">
                <a:ln>
                  <a:noFill/>
                </a:ln>
                <a:solidFill>
                  <a:schemeClr val="bg1">
                    <a:lumMod val="85000"/>
                  </a:schemeClr>
                </a:solidFill>
              </a:defRPr>
            </a:lvl1pPr>
          </a:lstStyle>
          <a:p>
            <a:endParaRPr lang="en-US" dirty="0"/>
          </a:p>
        </p:txBody>
      </p:sp>
      <p:sp>
        <p:nvSpPr>
          <p:cNvPr id="23" name="Picture Placeholder 13"/>
          <p:cNvSpPr>
            <a:spLocks noGrp="1" noChangeAspect="1"/>
          </p:cNvSpPr>
          <p:nvPr>
            <p:ph type="pic" sz="quarter" idx="23"/>
          </p:nvPr>
        </p:nvSpPr>
        <p:spPr>
          <a:xfrm>
            <a:off x="9320432" y="7167196"/>
            <a:ext cx="2702756" cy="3602736"/>
          </a:xfrm>
          <a:prstGeom prst="ellipse">
            <a:avLst/>
          </a:prstGeom>
          <a:effectLst/>
        </p:spPr>
        <p:txBody>
          <a:bodyPr>
            <a:normAutofit/>
          </a:bodyPr>
          <a:lstStyle>
            <a:lvl1pPr marL="0" indent="0">
              <a:buNone/>
              <a:defRPr sz="2701">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882880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laceholder 2 Circles">
    <p:spTree>
      <p:nvGrpSpPr>
        <p:cNvPr id="1" name=""/>
        <p:cNvGrpSpPr/>
        <p:nvPr/>
      </p:nvGrpSpPr>
      <p:grpSpPr>
        <a:xfrm>
          <a:off x="0" y="0"/>
          <a:ext cx="0" cy="0"/>
          <a:chOff x="0" y="0"/>
          <a:chExt cx="0" cy="0"/>
        </a:xfrm>
      </p:grpSpPr>
      <p:sp>
        <p:nvSpPr>
          <p:cNvPr id="10" name="Picture Placeholder 13"/>
          <p:cNvSpPr>
            <a:spLocks noGrp="1" noChangeAspect="1"/>
          </p:cNvSpPr>
          <p:nvPr>
            <p:ph type="pic" sz="quarter" idx="26"/>
          </p:nvPr>
        </p:nvSpPr>
        <p:spPr>
          <a:xfrm>
            <a:off x="10044253" y="3747176"/>
            <a:ext cx="4685234" cy="6245352"/>
          </a:xfrm>
          <a:prstGeom prst="ellipse">
            <a:avLst/>
          </a:prstGeom>
          <a:effectLst/>
        </p:spPr>
        <p:txBody>
          <a:bodyPr>
            <a:normAutofit/>
          </a:bodyPr>
          <a:lstStyle>
            <a:lvl1pPr marL="0" indent="0">
              <a:buNone/>
              <a:defRPr sz="2701">
                <a:ln>
                  <a:noFill/>
                </a:ln>
                <a:solidFill>
                  <a:schemeClr val="bg1">
                    <a:lumMod val="85000"/>
                  </a:schemeClr>
                </a:solidFill>
              </a:defRPr>
            </a:lvl1pPr>
          </a:lstStyle>
          <a:p>
            <a:endParaRPr lang="en-US" dirty="0"/>
          </a:p>
        </p:txBody>
      </p:sp>
      <p:sp>
        <p:nvSpPr>
          <p:cNvPr id="11" name="Picture Placeholder 13"/>
          <p:cNvSpPr>
            <a:spLocks noGrp="1" noChangeAspect="1"/>
          </p:cNvSpPr>
          <p:nvPr>
            <p:ph type="pic" sz="quarter" idx="20"/>
          </p:nvPr>
        </p:nvSpPr>
        <p:spPr>
          <a:xfrm>
            <a:off x="3527455" y="3747176"/>
            <a:ext cx="4685234" cy="6245352"/>
          </a:xfrm>
          <a:prstGeom prst="ellipse">
            <a:avLst/>
          </a:prstGeom>
          <a:effectLst/>
        </p:spPr>
        <p:txBody>
          <a:bodyPr>
            <a:normAutofit/>
          </a:bodyPr>
          <a:lstStyle>
            <a:lvl1pPr marL="0" indent="0">
              <a:buNone/>
              <a:defRPr sz="2701">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6695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Placeholder 2 Circles">
    <p:spTree>
      <p:nvGrpSpPr>
        <p:cNvPr id="1" name=""/>
        <p:cNvGrpSpPr/>
        <p:nvPr/>
      </p:nvGrpSpPr>
      <p:grpSpPr>
        <a:xfrm>
          <a:off x="0" y="0"/>
          <a:ext cx="0" cy="0"/>
          <a:chOff x="0" y="0"/>
          <a:chExt cx="0" cy="0"/>
        </a:xfrm>
      </p:grpSpPr>
      <p:sp>
        <p:nvSpPr>
          <p:cNvPr id="11" name="Picture Placeholder 13"/>
          <p:cNvSpPr>
            <a:spLocks noGrp="1" noChangeAspect="1"/>
          </p:cNvSpPr>
          <p:nvPr>
            <p:ph type="pic" sz="quarter" idx="20"/>
          </p:nvPr>
        </p:nvSpPr>
        <p:spPr>
          <a:xfrm>
            <a:off x="1689699" y="3287726"/>
            <a:ext cx="3018306" cy="4023360"/>
          </a:xfrm>
          <a:prstGeom prst="ellipse">
            <a:avLst/>
          </a:prstGeom>
          <a:effectLst/>
        </p:spPr>
        <p:txBody>
          <a:bodyPr>
            <a:normAutofit/>
          </a:bodyPr>
          <a:lstStyle>
            <a:lvl1pPr marL="0" indent="0">
              <a:buNone/>
              <a:defRPr sz="2701">
                <a:ln>
                  <a:noFill/>
                </a:ln>
                <a:solidFill>
                  <a:schemeClr val="bg1">
                    <a:lumMod val="85000"/>
                  </a:schemeClr>
                </a:solidFill>
              </a:defRPr>
            </a:lvl1pPr>
          </a:lstStyle>
          <a:p>
            <a:endParaRPr lang="en-US" dirty="0"/>
          </a:p>
        </p:txBody>
      </p:sp>
      <p:sp>
        <p:nvSpPr>
          <p:cNvPr id="13" name="Picture Placeholder 13"/>
          <p:cNvSpPr>
            <a:spLocks noGrp="1" noChangeAspect="1"/>
          </p:cNvSpPr>
          <p:nvPr>
            <p:ph type="pic" sz="quarter" idx="21"/>
          </p:nvPr>
        </p:nvSpPr>
        <p:spPr>
          <a:xfrm>
            <a:off x="5729637" y="3287726"/>
            <a:ext cx="3018306" cy="4023360"/>
          </a:xfrm>
          <a:prstGeom prst="ellipse">
            <a:avLst/>
          </a:prstGeom>
          <a:effectLst/>
        </p:spPr>
        <p:txBody>
          <a:bodyPr>
            <a:normAutofit/>
          </a:bodyPr>
          <a:lstStyle>
            <a:lvl1pPr marL="0" indent="0">
              <a:buNone/>
              <a:defRPr sz="2701">
                <a:ln>
                  <a:noFill/>
                </a:ln>
                <a:solidFill>
                  <a:schemeClr val="bg1">
                    <a:lumMod val="85000"/>
                  </a:schemeClr>
                </a:solidFill>
              </a:defRPr>
            </a:lvl1pPr>
          </a:lstStyle>
          <a:p>
            <a:endParaRPr lang="en-US" dirty="0"/>
          </a:p>
        </p:txBody>
      </p:sp>
      <p:sp>
        <p:nvSpPr>
          <p:cNvPr id="14" name="Picture Placeholder 13"/>
          <p:cNvSpPr>
            <a:spLocks noGrp="1" noChangeAspect="1"/>
          </p:cNvSpPr>
          <p:nvPr>
            <p:ph type="pic" sz="quarter" idx="22"/>
          </p:nvPr>
        </p:nvSpPr>
        <p:spPr>
          <a:xfrm>
            <a:off x="9597223" y="3287726"/>
            <a:ext cx="3018306" cy="4023360"/>
          </a:xfrm>
          <a:prstGeom prst="ellipse">
            <a:avLst/>
          </a:prstGeom>
          <a:effectLst/>
        </p:spPr>
        <p:txBody>
          <a:bodyPr>
            <a:normAutofit/>
          </a:bodyPr>
          <a:lstStyle>
            <a:lvl1pPr marL="0" indent="0">
              <a:buNone/>
              <a:defRPr sz="2701">
                <a:ln>
                  <a:noFill/>
                </a:ln>
                <a:solidFill>
                  <a:schemeClr val="bg1">
                    <a:lumMod val="85000"/>
                  </a:schemeClr>
                </a:solidFill>
              </a:defRPr>
            </a:lvl1pPr>
          </a:lstStyle>
          <a:p>
            <a:endParaRPr lang="en-US" dirty="0"/>
          </a:p>
        </p:txBody>
      </p:sp>
      <p:sp>
        <p:nvSpPr>
          <p:cNvPr id="15" name="Picture Placeholder 13"/>
          <p:cNvSpPr>
            <a:spLocks noGrp="1" noChangeAspect="1"/>
          </p:cNvSpPr>
          <p:nvPr>
            <p:ph type="pic" sz="quarter" idx="23"/>
          </p:nvPr>
        </p:nvSpPr>
        <p:spPr>
          <a:xfrm>
            <a:off x="13638591" y="3287726"/>
            <a:ext cx="3018306" cy="4023360"/>
          </a:xfrm>
          <a:prstGeom prst="ellipse">
            <a:avLst/>
          </a:prstGeom>
          <a:effectLst/>
        </p:spPr>
        <p:txBody>
          <a:bodyPr>
            <a:normAutofit/>
          </a:bodyPr>
          <a:lstStyle>
            <a:lvl1pPr marL="0" indent="0">
              <a:buNone/>
              <a:defRPr sz="2701">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919025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C764DE79-268F-4C1A-8933-263129D2AF90}" type="datetimeFigureOut">
              <a:rPr lang="en-US" smtClean="0"/>
              <a:t>5/3/19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6B348F-E475-974C-B627-84C0D182CD92}" type="slidenum">
              <a:rPr lang="en-US" smtClean="0"/>
              <a:t>‹#›</a:t>
            </a:fld>
            <a:endParaRPr lang="en-US" dirty="0"/>
          </a:p>
        </p:txBody>
      </p:sp>
    </p:spTree>
    <p:extLst>
      <p:ext uri="{BB962C8B-B14F-4D97-AF65-F5344CB8AC3E}">
        <p14:creationId xmlns:p14="http://schemas.microsoft.com/office/powerpoint/2010/main" val="1481602332"/>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laceholder 2 Circles">
    <p:spTree>
      <p:nvGrpSpPr>
        <p:cNvPr id="1" name=""/>
        <p:cNvGrpSpPr/>
        <p:nvPr/>
      </p:nvGrpSpPr>
      <p:grpSpPr>
        <a:xfrm>
          <a:off x="0" y="0"/>
          <a:ext cx="0" cy="0"/>
          <a:chOff x="0" y="0"/>
          <a:chExt cx="0" cy="0"/>
        </a:xfrm>
      </p:grpSpPr>
      <p:sp>
        <p:nvSpPr>
          <p:cNvPr id="6" name="Picture Placeholder 13"/>
          <p:cNvSpPr>
            <a:spLocks noGrp="1"/>
          </p:cNvSpPr>
          <p:nvPr>
            <p:ph type="pic" sz="quarter" idx="14"/>
          </p:nvPr>
        </p:nvSpPr>
        <p:spPr>
          <a:xfrm>
            <a:off x="6866444" y="3246276"/>
            <a:ext cx="11455856" cy="5816924"/>
          </a:xfrm>
          <a:effectLst/>
        </p:spPr>
        <p:txBody>
          <a:bodyPr>
            <a:normAutofit/>
          </a:bodyPr>
          <a:lstStyle>
            <a:lvl1pPr marL="0" indent="0">
              <a:buNone/>
              <a:defRPr sz="2701">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8091433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95256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Number slide with Photo">
    <p:spTree>
      <p:nvGrpSpPr>
        <p:cNvPr id="1" name=""/>
        <p:cNvGrpSpPr/>
        <p:nvPr/>
      </p:nvGrpSpPr>
      <p:grpSpPr>
        <a:xfrm>
          <a:off x="0" y="0"/>
          <a:ext cx="0" cy="0"/>
          <a:chOff x="0" y="0"/>
          <a:chExt cx="0" cy="0"/>
        </a:xfrm>
      </p:grpSpPr>
      <p:sp>
        <p:nvSpPr>
          <p:cNvPr id="5" name="Рисунок 2"/>
          <p:cNvSpPr>
            <a:spLocks noGrp="1"/>
          </p:cNvSpPr>
          <p:nvPr>
            <p:ph type="pic" sz="quarter" idx="10"/>
          </p:nvPr>
        </p:nvSpPr>
        <p:spPr>
          <a:xfrm>
            <a:off x="2351791" y="2664097"/>
            <a:ext cx="1664494" cy="2220913"/>
          </a:xfrm>
        </p:spPr>
        <p:txBody>
          <a:bodyPr/>
          <a:lstStyle/>
          <a:p>
            <a:endParaRPr lang="en-US" dirty="0"/>
          </a:p>
        </p:txBody>
      </p:sp>
      <p:sp>
        <p:nvSpPr>
          <p:cNvPr id="6" name="Рисунок 2"/>
          <p:cNvSpPr>
            <a:spLocks noGrp="1"/>
          </p:cNvSpPr>
          <p:nvPr>
            <p:ph type="pic" sz="quarter" idx="11"/>
          </p:nvPr>
        </p:nvSpPr>
        <p:spPr>
          <a:xfrm>
            <a:off x="4377623" y="2664097"/>
            <a:ext cx="1664494" cy="2220913"/>
          </a:xfrm>
        </p:spPr>
        <p:txBody>
          <a:bodyPr/>
          <a:lstStyle/>
          <a:p>
            <a:endParaRPr lang="en-US" dirty="0"/>
          </a:p>
        </p:txBody>
      </p:sp>
      <p:sp>
        <p:nvSpPr>
          <p:cNvPr id="7" name="Рисунок 2"/>
          <p:cNvSpPr>
            <a:spLocks noGrp="1"/>
          </p:cNvSpPr>
          <p:nvPr>
            <p:ph type="pic" sz="quarter" idx="12"/>
          </p:nvPr>
        </p:nvSpPr>
        <p:spPr>
          <a:xfrm>
            <a:off x="6403455" y="2664097"/>
            <a:ext cx="1664494" cy="2220913"/>
          </a:xfrm>
        </p:spPr>
        <p:txBody>
          <a:bodyPr/>
          <a:lstStyle/>
          <a:p>
            <a:endParaRPr lang="en-US" dirty="0"/>
          </a:p>
        </p:txBody>
      </p:sp>
      <p:sp>
        <p:nvSpPr>
          <p:cNvPr id="8" name="Рисунок 2"/>
          <p:cNvSpPr>
            <a:spLocks noGrp="1"/>
          </p:cNvSpPr>
          <p:nvPr>
            <p:ph type="pic" sz="quarter" idx="13"/>
          </p:nvPr>
        </p:nvSpPr>
        <p:spPr>
          <a:xfrm>
            <a:off x="8429286" y="2664097"/>
            <a:ext cx="1664494" cy="2220913"/>
          </a:xfrm>
        </p:spPr>
        <p:txBody>
          <a:bodyPr/>
          <a:lstStyle/>
          <a:p>
            <a:endParaRPr lang="en-US" dirty="0"/>
          </a:p>
        </p:txBody>
      </p:sp>
      <p:sp>
        <p:nvSpPr>
          <p:cNvPr id="9" name="Рисунок 2"/>
          <p:cNvSpPr>
            <a:spLocks noGrp="1"/>
          </p:cNvSpPr>
          <p:nvPr>
            <p:ph type="pic" sz="quarter" idx="14"/>
          </p:nvPr>
        </p:nvSpPr>
        <p:spPr>
          <a:xfrm>
            <a:off x="10455118" y="2664097"/>
            <a:ext cx="1664494" cy="2220913"/>
          </a:xfrm>
        </p:spPr>
        <p:txBody>
          <a:bodyPr/>
          <a:lstStyle/>
          <a:p>
            <a:endParaRPr lang="en-US" dirty="0"/>
          </a:p>
        </p:txBody>
      </p:sp>
      <p:sp>
        <p:nvSpPr>
          <p:cNvPr id="10" name="Рисунок 2"/>
          <p:cNvSpPr>
            <a:spLocks noGrp="1"/>
          </p:cNvSpPr>
          <p:nvPr>
            <p:ph type="pic" sz="quarter" idx="15"/>
          </p:nvPr>
        </p:nvSpPr>
        <p:spPr>
          <a:xfrm>
            <a:off x="12480950" y="2664097"/>
            <a:ext cx="1664494" cy="2220913"/>
          </a:xfrm>
        </p:spPr>
        <p:txBody>
          <a:bodyPr/>
          <a:lstStyle/>
          <a:p>
            <a:endParaRPr lang="en-US" dirty="0"/>
          </a:p>
        </p:txBody>
      </p:sp>
      <p:sp>
        <p:nvSpPr>
          <p:cNvPr id="11" name="Рисунок 2"/>
          <p:cNvSpPr>
            <a:spLocks noGrp="1"/>
          </p:cNvSpPr>
          <p:nvPr>
            <p:ph type="pic" sz="quarter" idx="16"/>
          </p:nvPr>
        </p:nvSpPr>
        <p:spPr>
          <a:xfrm>
            <a:off x="14506781" y="2664097"/>
            <a:ext cx="1664494" cy="2220913"/>
          </a:xfrm>
        </p:spPr>
        <p:txBody>
          <a:bodyPr/>
          <a:lstStyle/>
          <a:p>
            <a:endParaRPr lang="en-US" dirty="0"/>
          </a:p>
        </p:txBody>
      </p:sp>
      <p:sp>
        <p:nvSpPr>
          <p:cNvPr id="12" name="Рисунок 2"/>
          <p:cNvSpPr>
            <a:spLocks noGrp="1"/>
          </p:cNvSpPr>
          <p:nvPr>
            <p:ph type="pic" sz="quarter" idx="17"/>
          </p:nvPr>
        </p:nvSpPr>
        <p:spPr>
          <a:xfrm>
            <a:off x="2351791" y="5402943"/>
            <a:ext cx="1664494" cy="2220913"/>
          </a:xfrm>
        </p:spPr>
        <p:txBody>
          <a:bodyPr/>
          <a:lstStyle/>
          <a:p>
            <a:endParaRPr lang="en-US" dirty="0"/>
          </a:p>
        </p:txBody>
      </p:sp>
      <p:sp>
        <p:nvSpPr>
          <p:cNvPr id="13" name="Рисунок 2"/>
          <p:cNvSpPr>
            <a:spLocks noGrp="1"/>
          </p:cNvSpPr>
          <p:nvPr>
            <p:ph type="pic" sz="quarter" idx="18"/>
          </p:nvPr>
        </p:nvSpPr>
        <p:spPr>
          <a:xfrm>
            <a:off x="4377623" y="5402943"/>
            <a:ext cx="1664494" cy="2220913"/>
          </a:xfrm>
        </p:spPr>
        <p:txBody>
          <a:bodyPr/>
          <a:lstStyle/>
          <a:p>
            <a:endParaRPr lang="en-US" dirty="0"/>
          </a:p>
        </p:txBody>
      </p:sp>
      <p:sp>
        <p:nvSpPr>
          <p:cNvPr id="14" name="Рисунок 2"/>
          <p:cNvSpPr>
            <a:spLocks noGrp="1"/>
          </p:cNvSpPr>
          <p:nvPr>
            <p:ph type="pic" sz="quarter" idx="19"/>
          </p:nvPr>
        </p:nvSpPr>
        <p:spPr>
          <a:xfrm>
            <a:off x="6403455" y="5402943"/>
            <a:ext cx="1664494" cy="2220913"/>
          </a:xfrm>
        </p:spPr>
        <p:txBody>
          <a:bodyPr/>
          <a:lstStyle/>
          <a:p>
            <a:endParaRPr lang="en-US" dirty="0"/>
          </a:p>
        </p:txBody>
      </p:sp>
      <p:sp>
        <p:nvSpPr>
          <p:cNvPr id="15" name="Рисунок 2"/>
          <p:cNvSpPr>
            <a:spLocks noGrp="1"/>
          </p:cNvSpPr>
          <p:nvPr>
            <p:ph type="pic" sz="quarter" idx="20"/>
          </p:nvPr>
        </p:nvSpPr>
        <p:spPr>
          <a:xfrm>
            <a:off x="8429286" y="5402943"/>
            <a:ext cx="1664494" cy="2220913"/>
          </a:xfrm>
        </p:spPr>
        <p:txBody>
          <a:bodyPr/>
          <a:lstStyle/>
          <a:p>
            <a:endParaRPr lang="en-US" dirty="0"/>
          </a:p>
        </p:txBody>
      </p:sp>
      <p:sp>
        <p:nvSpPr>
          <p:cNvPr id="16" name="Рисунок 2"/>
          <p:cNvSpPr>
            <a:spLocks noGrp="1"/>
          </p:cNvSpPr>
          <p:nvPr>
            <p:ph type="pic" sz="quarter" idx="21"/>
          </p:nvPr>
        </p:nvSpPr>
        <p:spPr>
          <a:xfrm>
            <a:off x="10455118" y="5402943"/>
            <a:ext cx="1664494" cy="2220913"/>
          </a:xfrm>
        </p:spPr>
        <p:txBody>
          <a:bodyPr/>
          <a:lstStyle/>
          <a:p>
            <a:endParaRPr lang="en-US" dirty="0"/>
          </a:p>
        </p:txBody>
      </p:sp>
      <p:sp>
        <p:nvSpPr>
          <p:cNvPr id="17" name="Рисунок 2"/>
          <p:cNvSpPr>
            <a:spLocks noGrp="1"/>
          </p:cNvSpPr>
          <p:nvPr>
            <p:ph type="pic" sz="quarter" idx="22"/>
          </p:nvPr>
        </p:nvSpPr>
        <p:spPr>
          <a:xfrm>
            <a:off x="12480950" y="5402943"/>
            <a:ext cx="1664494" cy="2220913"/>
          </a:xfrm>
        </p:spPr>
        <p:txBody>
          <a:bodyPr/>
          <a:lstStyle/>
          <a:p>
            <a:endParaRPr lang="en-US" dirty="0"/>
          </a:p>
        </p:txBody>
      </p:sp>
      <p:sp>
        <p:nvSpPr>
          <p:cNvPr id="18" name="Рисунок 2"/>
          <p:cNvSpPr>
            <a:spLocks noGrp="1"/>
          </p:cNvSpPr>
          <p:nvPr>
            <p:ph type="pic" sz="quarter" idx="23"/>
          </p:nvPr>
        </p:nvSpPr>
        <p:spPr>
          <a:xfrm>
            <a:off x="14506781" y="5402943"/>
            <a:ext cx="1664494" cy="2220913"/>
          </a:xfrm>
        </p:spPr>
        <p:txBody>
          <a:bodyPr/>
          <a:lstStyle/>
          <a:p>
            <a:endParaRPr lang="en-US" dirty="0"/>
          </a:p>
        </p:txBody>
      </p:sp>
      <p:sp>
        <p:nvSpPr>
          <p:cNvPr id="19" name="Рисунок 2"/>
          <p:cNvSpPr>
            <a:spLocks noGrp="1"/>
          </p:cNvSpPr>
          <p:nvPr>
            <p:ph type="pic" sz="quarter" idx="24"/>
          </p:nvPr>
        </p:nvSpPr>
        <p:spPr>
          <a:xfrm>
            <a:off x="2351791" y="8141788"/>
            <a:ext cx="1664494" cy="2220913"/>
          </a:xfrm>
        </p:spPr>
        <p:txBody>
          <a:bodyPr/>
          <a:lstStyle/>
          <a:p>
            <a:endParaRPr lang="en-US" dirty="0"/>
          </a:p>
        </p:txBody>
      </p:sp>
      <p:sp>
        <p:nvSpPr>
          <p:cNvPr id="20" name="Рисунок 2"/>
          <p:cNvSpPr>
            <a:spLocks noGrp="1"/>
          </p:cNvSpPr>
          <p:nvPr>
            <p:ph type="pic" sz="quarter" idx="25"/>
          </p:nvPr>
        </p:nvSpPr>
        <p:spPr>
          <a:xfrm>
            <a:off x="4377623" y="8141788"/>
            <a:ext cx="1664494" cy="2220913"/>
          </a:xfrm>
        </p:spPr>
        <p:txBody>
          <a:bodyPr/>
          <a:lstStyle/>
          <a:p>
            <a:endParaRPr lang="en-US" dirty="0"/>
          </a:p>
        </p:txBody>
      </p:sp>
      <p:sp>
        <p:nvSpPr>
          <p:cNvPr id="21" name="Рисунок 2"/>
          <p:cNvSpPr>
            <a:spLocks noGrp="1"/>
          </p:cNvSpPr>
          <p:nvPr>
            <p:ph type="pic" sz="quarter" idx="26"/>
          </p:nvPr>
        </p:nvSpPr>
        <p:spPr>
          <a:xfrm>
            <a:off x="6403455" y="8141788"/>
            <a:ext cx="1664494" cy="2220913"/>
          </a:xfrm>
        </p:spPr>
        <p:txBody>
          <a:bodyPr/>
          <a:lstStyle/>
          <a:p>
            <a:endParaRPr lang="en-US" dirty="0"/>
          </a:p>
        </p:txBody>
      </p:sp>
      <p:sp>
        <p:nvSpPr>
          <p:cNvPr id="22" name="Рисунок 2"/>
          <p:cNvSpPr>
            <a:spLocks noGrp="1"/>
          </p:cNvSpPr>
          <p:nvPr>
            <p:ph type="pic" sz="quarter" idx="27"/>
          </p:nvPr>
        </p:nvSpPr>
        <p:spPr>
          <a:xfrm>
            <a:off x="8429286" y="8141788"/>
            <a:ext cx="1664494" cy="2220913"/>
          </a:xfrm>
        </p:spPr>
        <p:txBody>
          <a:bodyPr/>
          <a:lstStyle/>
          <a:p>
            <a:endParaRPr lang="en-US" dirty="0"/>
          </a:p>
        </p:txBody>
      </p:sp>
      <p:sp>
        <p:nvSpPr>
          <p:cNvPr id="23" name="Рисунок 2"/>
          <p:cNvSpPr>
            <a:spLocks noGrp="1"/>
          </p:cNvSpPr>
          <p:nvPr>
            <p:ph type="pic" sz="quarter" idx="28"/>
          </p:nvPr>
        </p:nvSpPr>
        <p:spPr>
          <a:xfrm>
            <a:off x="10455118" y="8141788"/>
            <a:ext cx="1664494" cy="2220913"/>
          </a:xfrm>
        </p:spPr>
        <p:txBody>
          <a:bodyPr/>
          <a:lstStyle/>
          <a:p>
            <a:endParaRPr lang="en-US" dirty="0"/>
          </a:p>
        </p:txBody>
      </p:sp>
      <p:sp>
        <p:nvSpPr>
          <p:cNvPr id="24" name="Рисунок 2"/>
          <p:cNvSpPr>
            <a:spLocks noGrp="1"/>
          </p:cNvSpPr>
          <p:nvPr>
            <p:ph type="pic" sz="quarter" idx="29"/>
          </p:nvPr>
        </p:nvSpPr>
        <p:spPr>
          <a:xfrm>
            <a:off x="12480950" y="8141788"/>
            <a:ext cx="1664494" cy="2220913"/>
          </a:xfrm>
        </p:spPr>
        <p:txBody>
          <a:bodyPr/>
          <a:lstStyle/>
          <a:p>
            <a:endParaRPr lang="en-US" dirty="0"/>
          </a:p>
        </p:txBody>
      </p:sp>
      <p:sp>
        <p:nvSpPr>
          <p:cNvPr id="28" name="Рисунок 2"/>
          <p:cNvSpPr>
            <a:spLocks noGrp="1"/>
          </p:cNvSpPr>
          <p:nvPr>
            <p:ph type="pic" sz="quarter" idx="30"/>
          </p:nvPr>
        </p:nvSpPr>
        <p:spPr>
          <a:xfrm>
            <a:off x="14506781" y="8141788"/>
            <a:ext cx="1664494" cy="2220913"/>
          </a:xfrm>
        </p:spPr>
        <p:txBody>
          <a:bodyPr/>
          <a:lstStyle/>
          <a:p>
            <a:endParaRPr lang="en-US" dirty="0"/>
          </a:p>
        </p:txBody>
      </p:sp>
    </p:spTree>
    <p:extLst>
      <p:ext uri="{BB962C8B-B14F-4D97-AF65-F5344CB8AC3E}">
        <p14:creationId xmlns:p14="http://schemas.microsoft.com/office/powerpoint/2010/main" val="3333830146"/>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0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949571" y="1153550"/>
            <a:ext cx="16374794" cy="11591780"/>
          </a:xfrm>
          <a:custGeom>
            <a:avLst/>
            <a:gdLst>
              <a:gd name="connsiteX0" fmla="*/ 0 w 10916529"/>
              <a:gd name="connsiteY0" fmla="*/ 0 h 5795890"/>
              <a:gd name="connsiteX1" fmla="*/ 10916529 w 10916529"/>
              <a:gd name="connsiteY1" fmla="*/ 0 h 5795890"/>
              <a:gd name="connsiteX2" fmla="*/ 10916529 w 10916529"/>
              <a:gd name="connsiteY2" fmla="*/ 5795890 h 5795890"/>
              <a:gd name="connsiteX3" fmla="*/ 0 w 10916529"/>
              <a:gd name="connsiteY3" fmla="*/ 5795890 h 5795890"/>
            </a:gdLst>
            <a:ahLst/>
            <a:cxnLst>
              <a:cxn ang="0">
                <a:pos x="connsiteX0" y="connsiteY0"/>
              </a:cxn>
              <a:cxn ang="0">
                <a:pos x="connsiteX1" y="connsiteY1"/>
              </a:cxn>
              <a:cxn ang="0">
                <a:pos x="connsiteX2" y="connsiteY2"/>
              </a:cxn>
              <a:cxn ang="0">
                <a:pos x="connsiteX3" y="connsiteY3"/>
              </a:cxn>
            </a:cxnLst>
            <a:rect l="l" t="t" r="r" b="b"/>
            <a:pathLst>
              <a:path w="10916529" h="5795890">
                <a:moveTo>
                  <a:pt x="0" y="0"/>
                </a:moveTo>
                <a:lnTo>
                  <a:pt x="10916529" y="0"/>
                </a:lnTo>
                <a:lnTo>
                  <a:pt x="10916529" y="5795890"/>
                </a:lnTo>
                <a:lnTo>
                  <a:pt x="0" y="5795890"/>
                </a:lnTo>
                <a:close/>
              </a:path>
            </a:pathLst>
          </a:custGeom>
        </p:spPr>
        <p:txBody>
          <a:bodyPr wrap="square">
            <a:noAutofit/>
          </a:bodyPr>
          <a:lstStyle/>
          <a:p>
            <a:endParaRPr lang="en-US" dirty="0"/>
          </a:p>
        </p:txBody>
      </p:sp>
    </p:spTree>
    <p:extLst>
      <p:ext uri="{BB962C8B-B14F-4D97-AF65-F5344CB8AC3E}">
        <p14:creationId xmlns:p14="http://schemas.microsoft.com/office/powerpoint/2010/main" val="2859583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3419477"/>
            <a:ext cx="15773400" cy="5705474"/>
          </a:xfrm>
        </p:spPr>
        <p:txBody>
          <a:bodyPr anchor="b"/>
          <a:lstStyle>
            <a:lvl1pPr>
              <a:defRPr sz="9000"/>
            </a:lvl1pPr>
          </a:lstStyle>
          <a:p>
            <a:r>
              <a:rPr lang="en-US"/>
              <a:t>Click to edit Master title style</a:t>
            </a:r>
            <a:endParaRPr lang="en-CA"/>
          </a:p>
        </p:txBody>
      </p:sp>
      <p:sp>
        <p:nvSpPr>
          <p:cNvPr id="3" name="Text Placeholder 2"/>
          <p:cNvSpPr>
            <a:spLocks noGrp="1"/>
          </p:cNvSpPr>
          <p:nvPr>
            <p:ph type="body" idx="1"/>
          </p:nvPr>
        </p:nvSpPr>
        <p:spPr>
          <a:xfrm>
            <a:off x="1247775" y="9178927"/>
            <a:ext cx="15773400" cy="3000374"/>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5/3/19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B6B348F-E475-974C-B627-84C0D182CD92}" type="slidenum">
              <a:rPr lang="en-US" smtClean="0"/>
              <a:t>‹#›</a:t>
            </a:fld>
            <a:endParaRPr lang="en-US" dirty="0"/>
          </a:p>
        </p:txBody>
      </p:sp>
    </p:spTree>
    <p:extLst>
      <p:ext uri="{BB962C8B-B14F-4D97-AF65-F5344CB8AC3E}">
        <p14:creationId xmlns:p14="http://schemas.microsoft.com/office/powerpoint/2010/main" val="335494418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1257300" y="3651250"/>
            <a:ext cx="77724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9258300" y="3651250"/>
            <a:ext cx="7772400" cy="87026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C764DE79-268F-4C1A-8933-263129D2AF90}" type="datetimeFigureOut">
              <a:rPr lang="en-US" smtClean="0"/>
              <a:t>5/3/19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6B348F-E475-974C-B627-84C0D182CD92}" type="slidenum">
              <a:rPr lang="en-US" smtClean="0"/>
              <a:t>‹#›</a:t>
            </a:fld>
            <a:endParaRPr lang="en-US" dirty="0"/>
          </a:p>
        </p:txBody>
      </p:sp>
    </p:spTree>
    <p:extLst>
      <p:ext uri="{BB962C8B-B14F-4D97-AF65-F5344CB8AC3E}">
        <p14:creationId xmlns:p14="http://schemas.microsoft.com/office/powerpoint/2010/main" val="11757428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730251"/>
            <a:ext cx="15773400" cy="2651126"/>
          </a:xfrm>
        </p:spPr>
        <p:txBody>
          <a:bodyPr/>
          <a:lstStyle/>
          <a:p>
            <a:r>
              <a:rPr lang="en-US"/>
              <a:t>Click to edit Master title style</a:t>
            </a:r>
            <a:endParaRPr lang="en-CA"/>
          </a:p>
        </p:txBody>
      </p:sp>
      <p:sp>
        <p:nvSpPr>
          <p:cNvPr id="3" name="Text Placeholder 2"/>
          <p:cNvSpPr>
            <a:spLocks noGrp="1"/>
          </p:cNvSpPr>
          <p:nvPr>
            <p:ph type="body" idx="1"/>
          </p:nvPr>
        </p:nvSpPr>
        <p:spPr>
          <a:xfrm>
            <a:off x="1259683" y="3362326"/>
            <a:ext cx="7736681" cy="1647824"/>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4" name="Content Placeholder 3"/>
          <p:cNvSpPr>
            <a:spLocks noGrp="1"/>
          </p:cNvSpPr>
          <p:nvPr>
            <p:ph sz="half" idx="2"/>
          </p:nvPr>
        </p:nvSpPr>
        <p:spPr>
          <a:xfrm>
            <a:off x="1259683" y="5010150"/>
            <a:ext cx="7736681"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9258300" y="3362326"/>
            <a:ext cx="7774782" cy="1647824"/>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Edit Master text styles</a:t>
            </a:r>
          </a:p>
        </p:txBody>
      </p:sp>
      <p:sp>
        <p:nvSpPr>
          <p:cNvPr id="6" name="Content Placeholder 5"/>
          <p:cNvSpPr>
            <a:spLocks noGrp="1"/>
          </p:cNvSpPr>
          <p:nvPr>
            <p:ph sz="quarter" idx="4"/>
          </p:nvPr>
        </p:nvSpPr>
        <p:spPr>
          <a:xfrm>
            <a:off x="9258300" y="5010150"/>
            <a:ext cx="7774782" cy="7369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C764DE79-268F-4C1A-8933-263129D2AF90}" type="datetimeFigureOut">
              <a:rPr lang="en-US" smtClean="0"/>
              <a:t>5/3/19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B6B348F-E475-974C-B627-84C0D182CD92}" type="slidenum">
              <a:rPr lang="en-US" smtClean="0"/>
              <a:t>‹#›</a:t>
            </a:fld>
            <a:endParaRPr lang="en-US" dirty="0"/>
          </a:p>
        </p:txBody>
      </p:sp>
    </p:spTree>
    <p:extLst>
      <p:ext uri="{BB962C8B-B14F-4D97-AF65-F5344CB8AC3E}">
        <p14:creationId xmlns:p14="http://schemas.microsoft.com/office/powerpoint/2010/main" val="144190439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C764DE79-268F-4C1A-8933-263129D2AF90}" type="datetimeFigureOut">
              <a:rPr lang="en-US" smtClean="0"/>
              <a:t>5/3/19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B6B348F-E475-974C-B627-84C0D182CD92}" type="slidenum">
              <a:rPr lang="en-US" smtClean="0"/>
              <a:t>‹#›</a:t>
            </a:fld>
            <a:endParaRPr lang="en-US" dirty="0"/>
          </a:p>
        </p:txBody>
      </p:sp>
    </p:spTree>
    <p:extLst>
      <p:ext uri="{BB962C8B-B14F-4D97-AF65-F5344CB8AC3E}">
        <p14:creationId xmlns:p14="http://schemas.microsoft.com/office/powerpoint/2010/main" val="316470817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5/3/19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94943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914400"/>
            <a:ext cx="5898356" cy="3200400"/>
          </a:xfrm>
        </p:spPr>
        <p:txBody>
          <a:bodyPr anchor="b"/>
          <a:lstStyle>
            <a:lvl1pPr>
              <a:defRPr sz="4800"/>
            </a:lvl1pPr>
          </a:lstStyle>
          <a:p>
            <a:r>
              <a:rPr lang="en-US"/>
              <a:t>Click to edit Master title style</a:t>
            </a:r>
            <a:endParaRPr lang="en-CA"/>
          </a:p>
        </p:txBody>
      </p:sp>
      <p:sp>
        <p:nvSpPr>
          <p:cNvPr id="3" name="Content Placeholder 2"/>
          <p:cNvSpPr>
            <a:spLocks noGrp="1"/>
          </p:cNvSpPr>
          <p:nvPr>
            <p:ph idx="1"/>
          </p:nvPr>
        </p:nvSpPr>
        <p:spPr>
          <a:xfrm>
            <a:off x="7774782" y="1974851"/>
            <a:ext cx="9258300" cy="9747250"/>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1259683" y="4114800"/>
            <a:ext cx="5898356" cy="7623176"/>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5/3/19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6B348F-E475-974C-B627-84C0D182CD92}" type="slidenum">
              <a:rPr lang="en-US" smtClean="0"/>
              <a:t>‹#›</a:t>
            </a:fld>
            <a:endParaRPr lang="en-US" dirty="0"/>
          </a:p>
        </p:txBody>
      </p:sp>
    </p:spTree>
    <p:extLst>
      <p:ext uri="{BB962C8B-B14F-4D97-AF65-F5344CB8AC3E}">
        <p14:creationId xmlns:p14="http://schemas.microsoft.com/office/powerpoint/2010/main" val="414136924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914400"/>
            <a:ext cx="5898356" cy="3200400"/>
          </a:xfrm>
        </p:spPr>
        <p:txBody>
          <a:bodyPr anchor="b"/>
          <a:lstStyle>
            <a:lvl1pPr>
              <a:defRPr sz="4800"/>
            </a:lvl1pPr>
          </a:lstStyle>
          <a:p>
            <a:r>
              <a:rPr lang="en-US"/>
              <a:t>Click to edit Master title style</a:t>
            </a:r>
            <a:endParaRPr lang="en-CA"/>
          </a:p>
        </p:txBody>
      </p:sp>
      <p:sp>
        <p:nvSpPr>
          <p:cNvPr id="3" name="Picture Placeholder 2"/>
          <p:cNvSpPr>
            <a:spLocks noGrp="1"/>
          </p:cNvSpPr>
          <p:nvPr>
            <p:ph type="pic" idx="1"/>
          </p:nvPr>
        </p:nvSpPr>
        <p:spPr>
          <a:xfrm>
            <a:off x="7774782" y="1974851"/>
            <a:ext cx="9258300" cy="9747250"/>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CA" dirty="0"/>
          </a:p>
        </p:txBody>
      </p:sp>
      <p:sp>
        <p:nvSpPr>
          <p:cNvPr id="4" name="Text Placeholder 3"/>
          <p:cNvSpPr>
            <a:spLocks noGrp="1"/>
          </p:cNvSpPr>
          <p:nvPr>
            <p:ph type="body" sz="half" idx="2"/>
          </p:nvPr>
        </p:nvSpPr>
        <p:spPr>
          <a:xfrm>
            <a:off x="1259683" y="4114800"/>
            <a:ext cx="5898356" cy="7623176"/>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5/3/19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B6B348F-E475-974C-B627-84C0D182CD92}" type="slidenum">
              <a:rPr lang="en-US" smtClean="0"/>
              <a:t>‹#›</a:t>
            </a:fld>
            <a:endParaRPr lang="en-US" dirty="0"/>
          </a:p>
        </p:txBody>
      </p:sp>
    </p:spTree>
    <p:extLst>
      <p:ext uri="{BB962C8B-B14F-4D97-AF65-F5344CB8AC3E}">
        <p14:creationId xmlns:p14="http://schemas.microsoft.com/office/powerpoint/2010/main" val="382661763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730251"/>
            <a:ext cx="15773400" cy="2651126"/>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1257300" y="3651250"/>
            <a:ext cx="15773400" cy="87026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1257300" y="12712701"/>
            <a:ext cx="4114800" cy="730250"/>
          </a:xfrm>
          <a:prstGeom prst="rect">
            <a:avLst/>
          </a:prstGeom>
        </p:spPr>
        <p:txBody>
          <a:bodyPr vert="horz" lIns="91440" tIns="45720" rIns="91440" bIns="45720" rtlCol="0" anchor="ctr"/>
          <a:lstStyle>
            <a:lvl1pPr algn="l">
              <a:defRPr sz="1800">
                <a:solidFill>
                  <a:schemeClr val="tx1">
                    <a:tint val="75000"/>
                  </a:schemeClr>
                </a:solidFill>
              </a:defRPr>
            </a:lvl1pPr>
          </a:lstStyle>
          <a:p>
            <a:fld id="{C764DE79-268F-4C1A-8933-263129D2AF90}" type="datetimeFigureOut">
              <a:rPr lang="en-US" smtClean="0"/>
              <a:t>5/3/19</a:t>
            </a:fld>
            <a:endParaRPr lang="en-US" dirty="0"/>
          </a:p>
        </p:txBody>
      </p:sp>
      <p:sp>
        <p:nvSpPr>
          <p:cNvPr id="5" name="Footer Placeholder 4"/>
          <p:cNvSpPr>
            <a:spLocks noGrp="1"/>
          </p:cNvSpPr>
          <p:nvPr>
            <p:ph type="ftr" sz="quarter" idx="3"/>
          </p:nvPr>
        </p:nvSpPr>
        <p:spPr>
          <a:xfrm>
            <a:off x="6057900" y="12712701"/>
            <a:ext cx="6172200" cy="730250"/>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2915900" y="12712701"/>
            <a:ext cx="4114800" cy="730250"/>
          </a:xfrm>
          <a:prstGeom prst="rect">
            <a:avLst/>
          </a:prstGeom>
        </p:spPr>
        <p:txBody>
          <a:bodyPr vert="horz" lIns="91440" tIns="45720" rIns="91440" bIns="45720" rtlCol="0" anchor="ctr"/>
          <a:lstStyle>
            <a:lvl1pPr algn="r">
              <a:defRPr sz="1800">
                <a:solidFill>
                  <a:schemeClr val="tx1">
                    <a:tint val="75000"/>
                  </a:schemeClr>
                </a:solidFill>
              </a:defRPr>
            </a:lvl1pPr>
          </a:lstStyle>
          <a:p>
            <a:fld id="{FB6B348F-E475-974C-B627-84C0D182CD92}" type="slidenum">
              <a:rPr lang="en-US" smtClean="0"/>
              <a:t>‹#›</a:t>
            </a:fld>
            <a:endParaRPr lang="en-US" dirty="0"/>
          </a:p>
        </p:txBody>
      </p:sp>
      <p:sp>
        <p:nvSpPr>
          <p:cNvPr id="9" name="Rectangle 8">
            <a:extLst>
              <a:ext uri="{FF2B5EF4-FFF2-40B4-BE49-F238E27FC236}">
                <a16:creationId xmlns:a16="http://schemas.microsoft.com/office/drawing/2014/main" id="{270D9431-E2FD-9744-B3F5-767F91A54DEB}"/>
              </a:ext>
            </a:extLst>
          </p:cNvPr>
          <p:cNvSpPr/>
          <p:nvPr userDrawn="1"/>
        </p:nvSpPr>
        <p:spPr>
          <a:xfrm>
            <a:off x="1083752" y="-821"/>
            <a:ext cx="5827120" cy="1507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lIns="68585" tIns="34291" rIns="68585" bIns="34291" rtlCol="0" anchor="ctr"/>
          <a:lstStyle/>
          <a:p>
            <a:pPr algn="ctr"/>
            <a:endParaRPr lang="en-US" sz="2701" dirty="0"/>
          </a:p>
        </p:txBody>
      </p:sp>
    </p:spTree>
    <p:extLst>
      <p:ext uri="{BB962C8B-B14F-4D97-AF65-F5344CB8AC3E}">
        <p14:creationId xmlns:p14="http://schemas.microsoft.com/office/powerpoint/2010/main" val="1343582118"/>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52" r:id="rId13"/>
    <p:sldLayoutId id="2147483954" r:id="rId14"/>
    <p:sldLayoutId id="2147483955" r:id="rId15"/>
    <p:sldLayoutId id="2147483956" r:id="rId16"/>
    <p:sldLayoutId id="2147483957" r:id="rId17"/>
    <p:sldLayoutId id="2147483958" r:id="rId18"/>
    <p:sldLayoutId id="2147483959" r:id="rId19"/>
    <p:sldLayoutId id="2147483960" r:id="rId20"/>
    <p:sldLayoutId id="2147483961" r:id="rId21"/>
    <p:sldLayoutId id="2147483994" r:id="rId22"/>
    <p:sldLayoutId id="2147483996" r:id="rId23"/>
  </p:sldLayoutIdLst>
  <p:hf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previous.lib.uci.edu/dss/"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E5A624"/>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C8B7E7-FE24-E344-B622-0B41FB59DFD4}"/>
              </a:ext>
            </a:extLst>
          </p:cNvPr>
          <p:cNvPicPr>
            <a:picLocks noChangeAspect="1"/>
          </p:cNvPicPr>
          <p:nvPr/>
        </p:nvPicPr>
        <p:blipFill>
          <a:blip r:embed="rId3">
            <a:alphaModFix amt="35000"/>
            <a:extLst>
              <a:ext uri="{BEBA8EAE-BF5A-486C-A8C5-ECC9F3942E4B}">
                <a14:imgProps xmlns:a14="http://schemas.microsoft.com/office/drawing/2010/main">
                  <a14:imgLayer r:embed="rId4">
                    <a14:imgEffect>
                      <a14:backgroundRemoval t="7742" b="98710" l="10000" r="90889">
                        <a14:foregroundMark x1="69556" y1="63226" x2="79556" y2="62258"/>
                        <a14:foregroundMark x1="79556" y1="62258" x2="85333" y2="57419"/>
                        <a14:foregroundMark x1="85333" y1="57419" x2="90889" y2="59032"/>
                        <a14:foregroundMark x1="90889" y1="59032" x2="86222" y2="53871"/>
                        <a14:foregroundMark x1="86222" y1="53871" x2="70667" y2="54194"/>
                        <a14:foregroundMark x1="70667" y1="54194" x2="70889" y2="49355"/>
                        <a14:foregroundMark x1="62000" y1="64516" x2="67333" y2="64839"/>
                        <a14:foregroundMark x1="67333" y1="64839" x2="72222" y2="61290"/>
                        <a14:foregroundMark x1="72222" y1="61290" x2="73111" y2="59032"/>
                        <a14:foregroundMark x1="84222" y1="56452" x2="86222" y2="49355"/>
                        <a14:foregroundMark x1="86222" y1="49355" x2="90889" y2="45161"/>
                        <a14:foregroundMark x1="90889" y1="45161" x2="86667" y2="41935"/>
                        <a14:foregroundMark x1="86667" y1="41935" x2="80667" y2="40323"/>
                        <a14:foregroundMark x1="80667" y1="40323" x2="79111" y2="30968"/>
                        <a14:foregroundMark x1="79111" y1="30968" x2="86000" y2="33548"/>
                        <a14:foregroundMark x1="86000" y1="33548" x2="81778" y2="37419"/>
                        <a14:foregroundMark x1="81778" y1="37419" x2="80444" y2="28065"/>
                        <a14:foregroundMark x1="80444" y1="28065" x2="68667" y2="28710"/>
                        <a14:foregroundMark x1="68667" y1="28710" x2="68667" y2="28710"/>
                        <a14:foregroundMark x1="56000" y1="18710" x2="55111" y2="11290"/>
                        <a14:foregroundMark x1="55111" y1="11290" x2="54889" y2="13871"/>
                        <a14:foregroundMark x1="53333" y1="15161" x2="54222" y2="7742"/>
                        <a14:foregroundMark x1="54222" y1="7742" x2="56889" y2="15161"/>
                        <a14:foregroundMark x1="44222" y1="18710" x2="42667" y2="13871"/>
                        <a14:foregroundMark x1="53333" y1="91613" x2="60889" y2="98710"/>
                        <a14:foregroundMark x1="52889" y1="93226" x2="37111" y2="97097"/>
                        <a14:foregroundMark x1="37111" y1="97097" x2="36667" y2="95161"/>
                        <a14:backgroundMark x1="80444" y1="82258" x2="92667" y2="72903"/>
                        <a14:backgroundMark x1="92667" y1="72903" x2="82444" y2="68710"/>
                        <a14:backgroundMark x1="83333" y1="66129" x2="89111" y2="66452"/>
                        <a14:backgroundMark x1="91527" y1="61089" x2="92889" y2="58065"/>
                        <a14:backgroundMark x1="89111" y1="66452" x2="90945" y2="62381"/>
                        <a14:backgroundMark x1="92889" y1="58065" x2="94444" y2="50645"/>
                        <a14:backgroundMark x1="94444" y1="50645" x2="92000" y2="33226"/>
                        <a14:backgroundMark x1="92000" y1="33226" x2="89111" y2="26774"/>
                        <a14:backgroundMark x1="89111" y1="26774" x2="75333" y2="12903"/>
                        <a14:backgroundMark x1="75333" y1="12903" x2="72000" y2="7097"/>
                        <a14:backgroundMark x1="72000" y1="7097" x2="74444" y2="323"/>
                        <a14:backgroundMark x1="85583" y1="62573" x2="92222" y2="99677"/>
                        <a14:backgroundMark x1="82383" y1="44691" x2="83203" y2="49275"/>
                        <a14:backgroundMark x1="74444" y1="323" x2="78722" y2="24229"/>
                        <a14:backgroundMark x1="92222" y1="99677" x2="78444" y2="99032"/>
                        <a14:backgroundMark x1="78444" y1="99032" x2="73556" y2="94516"/>
                        <a14:backgroundMark x1="73556" y1="94516" x2="69556" y2="87419"/>
                        <a14:backgroundMark x1="69556" y1="87419" x2="63778" y2="88387"/>
                        <a14:backgroundMark x1="63778" y1="88387" x2="60000" y2="80000"/>
                        <a14:backgroundMark x1="60000" y1="80000" x2="59556" y2="70645"/>
                        <a14:backgroundMark x1="59556" y1="70645" x2="61507" y2="69203"/>
                        <a14:backgroundMark x1="83498" y1="62543" x2="85556" y2="63226"/>
                      </a14:backgroundRemoval>
                    </a14:imgEffect>
                  </a14:imgLayer>
                </a14:imgProps>
              </a:ext>
            </a:extLst>
          </a:blip>
          <a:stretch>
            <a:fillRect/>
          </a:stretch>
        </p:blipFill>
        <p:spPr>
          <a:xfrm>
            <a:off x="11620989" y="2680059"/>
            <a:ext cx="6991350" cy="5282841"/>
          </a:xfrm>
          <a:prstGeom prst="rect">
            <a:avLst/>
          </a:prstGeom>
        </p:spPr>
      </p:pic>
      <p:sp>
        <p:nvSpPr>
          <p:cNvPr id="5" name="Rectangle 4">
            <a:extLst>
              <a:ext uri="{FF2B5EF4-FFF2-40B4-BE49-F238E27FC236}">
                <a16:creationId xmlns:a16="http://schemas.microsoft.com/office/drawing/2014/main" id="{C83550AF-07B7-6E47-A410-3F86ABD28E67}"/>
              </a:ext>
            </a:extLst>
          </p:cNvPr>
          <p:cNvSpPr/>
          <p:nvPr/>
        </p:nvSpPr>
        <p:spPr>
          <a:xfrm>
            <a:off x="0" y="8026400"/>
            <a:ext cx="18288000" cy="5689600"/>
          </a:xfrm>
          <a:prstGeom prst="rect">
            <a:avLst/>
          </a:prstGeom>
          <a:solidFill>
            <a:srgbClr val="04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086"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4CBC58E-ED87-AD49-9C42-A60DBF058988}"/>
              </a:ext>
            </a:extLst>
          </p:cNvPr>
          <p:cNvSpPr txBox="1"/>
          <p:nvPr/>
        </p:nvSpPr>
        <p:spPr>
          <a:xfrm>
            <a:off x="610179" y="6259945"/>
            <a:ext cx="14630400" cy="1015663"/>
          </a:xfrm>
          <a:prstGeom prst="rect">
            <a:avLst/>
          </a:prstGeom>
          <a:noFill/>
        </p:spPr>
        <p:txBody>
          <a:bodyPr wrap="square" rtlCol="0">
            <a:spAutoFit/>
          </a:bodyPr>
          <a:lstStyle/>
          <a:p>
            <a:pPr marL="0" marR="0" lvl="0" indent="0" algn="l" defTabSz="1828086" rtl="0" eaLnBrk="1" fontAlgn="auto" latinLnBrk="0" hangingPunct="1">
              <a:lnSpc>
                <a:spcPct val="100000"/>
              </a:lnSpc>
              <a:spcBef>
                <a:spcPts val="0"/>
              </a:spcBef>
              <a:spcAft>
                <a:spcPts val="0"/>
              </a:spcAft>
              <a:buClrTx/>
              <a:buSzTx/>
              <a:buFontTx/>
              <a:buNone/>
              <a:tabLst/>
              <a:defRPr/>
            </a:pPr>
            <a:r>
              <a:rPr lang="en-US" sz="6000" dirty="0">
                <a:solidFill>
                  <a:prstClr val="white"/>
                </a:solidFill>
                <a:latin typeface="Calibri" panose="020F0502020204030204" pitchFamily="34" charset="0"/>
                <a:cs typeface="Calibri" panose="020F0502020204030204" pitchFamily="34" charset="0"/>
              </a:rPr>
              <a:t>RESEARCH COMPETENCIES IN ALLIED HEALTH</a:t>
            </a:r>
            <a:endParaRPr kumimoji="0" lang="en-US" sz="60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832959FF-D359-BA4F-B5C6-CE98D16F10E5}"/>
              </a:ext>
            </a:extLst>
          </p:cNvPr>
          <p:cNvSpPr txBox="1"/>
          <p:nvPr/>
        </p:nvSpPr>
        <p:spPr>
          <a:xfrm>
            <a:off x="660401" y="8153400"/>
            <a:ext cx="16398874" cy="3600986"/>
          </a:xfrm>
          <a:prstGeom prst="rect">
            <a:avLst/>
          </a:prstGeom>
          <a:noFill/>
        </p:spPr>
        <p:txBody>
          <a:bodyPr wrap="square" rtlCol="0">
            <a:spAutoFit/>
          </a:bodyPr>
          <a:lstStyle/>
          <a:p>
            <a:pPr marL="0" marR="0" lvl="0" indent="0" algn="l" defTabSz="1828086" rtl="0" eaLnBrk="1" fontAlgn="auto" latinLnBrk="0" hangingPunct="1">
              <a:lnSpc>
                <a:spcPct val="100000"/>
              </a:lnSpc>
              <a:spcBef>
                <a:spcPts val="0"/>
              </a:spcBef>
              <a:spcAft>
                <a:spcPts val="0"/>
              </a:spcAft>
              <a:buClrTx/>
              <a:buSzTx/>
              <a:buFontTx/>
              <a:buNone/>
              <a:tabLst/>
              <a:defRPr/>
            </a:pPr>
            <a:endParaRPr lang="en-US" sz="4000" spc="600" dirty="0">
              <a:solidFill>
                <a:prstClr val="white"/>
              </a:solidFill>
              <a:latin typeface="Calibri" panose="020F0502020204030204"/>
            </a:endParaRPr>
          </a:p>
          <a:p>
            <a:pPr marL="0" marR="0" lvl="0" indent="0" algn="l" defTabSz="1828086" rtl="0" eaLnBrk="1" fontAlgn="auto" latinLnBrk="0" hangingPunct="1">
              <a:lnSpc>
                <a:spcPct val="100000"/>
              </a:lnSpc>
              <a:spcBef>
                <a:spcPts val="0"/>
              </a:spcBef>
              <a:spcAft>
                <a:spcPts val="0"/>
              </a:spcAft>
              <a:buClrTx/>
              <a:buSzTx/>
              <a:buFontTx/>
              <a:buNone/>
              <a:tabLst/>
              <a:defRPr/>
            </a:pPr>
            <a:r>
              <a:rPr lang="en-US" sz="4000" b="1" spc="600" dirty="0">
                <a:solidFill>
                  <a:prstClr val="white"/>
                </a:solidFill>
                <a:latin typeface="Calibri" panose="020F0502020204030204"/>
              </a:rPr>
              <a:t>Ann Russell, PhD</a:t>
            </a:r>
          </a:p>
          <a:p>
            <a:pPr marL="0" marR="0" lvl="0" indent="0" algn="l" defTabSz="1828086" rtl="0" eaLnBrk="1" fontAlgn="auto" latinLnBrk="0" hangingPunct="1">
              <a:lnSpc>
                <a:spcPct val="100000"/>
              </a:lnSpc>
              <a:spcBef>
                <a:spcPts val="0"/>
              </a:spcBef>
              <a:spcAft>
                <a:spcPts val="0"/>
              </a:spcAft>
              <a:buClrTx/>
              <a:buSzTx/>
              <a:buFontTx/>
              <a:buNone/>
              <a:tabLst/>
              <a:defRPr/>
            </a:pPr>
            <a:endParaRPr lang="en-US" sz="4000" spc="600" dirty="0">
              <a:solidFill>
                <a:prstClr val="white"/>
              </a:solidFill>
              <a:latin typeface="Calibri" panose="020F0502020204030204"/>
            </a:endParaRPr>
          </a:p>
          <a:p>
            <a:pPr marL="0" marR="0" lvl="0" indent="0" algn="l" defTabSz="1828086" rtl="0" eaLnBrk="1" fontAlgn="auto" latinLnBrk="0" hangingPunct="1">
              <a:lnSpc>
                <a:spcPct val="100000"/>
              </a:lnSpc>
              <a:spcBef>
                <a:spcPts val="0"/>
              </a:spcBef>
              <a:spcAft>
                <a:spcPts val="0"/>
              </a:spcAft>
              <a:buClrTx/>
              <a:buSzTx/>
              <a:buFontTx/>
              <a:buNone/>
              <a:tabLst/>
              <a:defRPr/>
            </a:pPr>
            <a:r>
              <a:rPr kumimoji="0" lang="en-US" b="0" i="0" u="none" strike="noStrike" kern="1200" cap="none" spc="600" normalizeH="0" baseline="0" noProof="0" dirty="0">
                <a:ln>
                  <a:noFill/>
                </a:ln>
                <a:solidFill>
                  <a:prstClr val="white"/>
                </a:solidFill>
                <a:effectLst/>
                <a:uLnTx/>
                <a:uFillTx/>
                <a:latin typeface="Calibri" panose="020F0502020204030204"/>
                <a:ea typeface="+mn-ea"/>
                <a:cs typeface="+mn-cs"/>
              </a:rPr>
              <a:t>The Michener Institute for Education at UHN</a:t>
            </a:r>
          </a:p>
          <a:p>
            <a:pPr marL="0" marR="0" lvl="0" indent="0" algn="l" defTabSz="1828086" rtl="0" eaLnBrk="1" fontAlgn="auto" latinLnBrk="0" hangingPunct="1">
              <a:lnSpc>
                <a:spcPct val="100000"/>
              </a:lnSpc>
              <a:spcBef>
                <a:spcPts val="0"/>
              </a:spcBef>
              <a:spcAft>
                <a:spcPts val="0"/>
              </a:spcAft>
              <a:buClrTx/>
              <a:buSzTx/>
              <a:buFontTx/>
              <a:buNone/>
              <a:tabLst/>
              <a:defRPr/>
            </a:pPr>
            <a:endParaRPr kumimoji="0" lang="en-US" b="0" i="0" u="none" strike="noStrike" kern="1200" cap="none" spc="600" normalizeH="0" baseline="0" noProof="0" dirty="0">
              <a:ln>
                <a:noFill/>
              </a:ln>
              <a:solidFill>
                <a:prstClr val="white"/>
              </a:solidFill>
              <a:effectLst/>
              <a:uLnTx/>
              <a:uFillTx/>
              <a:latin typeface="Calibri" panose="020F0502020204030204"/>
              <a:ea typeface="+mn-ea"/>
              <a:cs typeface="+mn-cs"/>
            </a:endParaRPr>
          </a:p>
          <a:p>
            <a:pPr marL="0" marR="0" lvl="0" indent="0" algn="l" defTabSz="1828086" rtl="0" eaLnBrk="1" fontAlgn="auto" latinLnBrk="0" hangingPunct="1">
              <a:lnSpc>
                <a:spcPct val="100000"/>
              </a:lnSpc>
              <a:spcBef>
                <a:spcPts val="0"/>
              </a:spcBef>
              <a:spcAft>
                <a:spcPts val="0"/>
              </a:spcAft>
              <a:buClrTx/>
              <a:buSzTx/>
              <a:buFontTx/>
              <a:buNone/>
              <a:tabLst/>
              <a:defRPr/>
            </a:pPr>
            <a:r>
              <a:rPr lang="en-US" spc="600" dirty="0">
                <a:solidFill>
                  <a:prstClr val="white"/>
                </a:solidFill>
                <a:latin typeface="Calibri" panose="020F0502020204030204"/>
              </a:rPr>
              <a:t>The Research Institute for Health Care Education, UHN</a:t>
            </a:r>
            <a:endParaRPr kumimoji="0" lang="en-US" b="0" i="0" u="none" strike="noStrike" kern="1200" cap="none" spc="60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742961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10</a:t>
            </a:fld>
            <a:endParaRPr lang="en-US" dirty="0"/>
          </a:p>
        </p:txBody>
      </p:sp>
      <p:sp>
        <p:nvSpPr>
          <p:cNvPr id="3" name="Text Placeholder 1"/>
          <p:cNvSpPr txBox="1">
            <a:spLocks/>
          </p:cNvSpPr>
          <p:nvPr/>
        </p:nvSpPr>
        <p:spPr>
          <a:xfrm>
            <a:off x="1084264" y="571501"/>
            <a:ext cx="12404564" cy="1043939"/>
          </a:xfrm>
          <a:prstGeom prst="rect">
            <a:avLst/>
          </a:prstGeom>
        </p:spPr>
        <p:txBody>
          <a:bodyPr vert="horz" lIns="68580" tIns="34290" rIns="68580" bIns="34290" rtlCol="0">
            <a:noAutofit/>
          </a:bodyPr>
          <a:lstStyle>
            <a:lvl1pPr marL="0" indent="0" algn="l" defTabSz="1371600" rtl="0" eaLnBrk="1" latinLnBrk="0" hangingPunct="1">
              <a:lnSpc>
                <a:spcPct val="90000"/>
              </a:lnSpc>
              <a:spcBef>
                <a:spcPts val="1500"/>
              </a:spcBef>
              <a:buFont typeface="Arial" panose="020B0604020202020204" pitchFamily="34" charset="0"/>
              <a:buNone/>
              <a:defRPr sz="4800" kern="120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marL="1028700" indent="-342900" algn="l" defTabSz="1371600" rtl="0" eaLnBrk="1" latinLnBrk="0" hangingPunct="1">
              <a:lnSpc>
                <a:spcPct val="90000"/>
              </a:lnSpc>
              <a:spcBef>
                <a:spcPts val="750"/>
              </a:spcBef>
              <a:buFont typeface="Arial" panose="020B0604020202020204" pitchFamily="34" charset="0"/>
              <a:buChar char="•"/>
              <a:defRPr sz="48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2pPr>
            <a:lvl3pPr marL="1714500" indent="-342900" algn="l" defTabSz="1371600" rtl="0" eaLnBrk="1" latinLnBrk="0" hangingPunct="1">
              <a:lnSpc>
                <a:spcPct val="90000"/>
              </a:lnSpc>
              <a:spcBef>
                <a:spcPts val="750"/>
              </a:spcBef>
              <a:buFont typeface="Arial" panose="020B0604020202020204" pitchFamily="34" charset="0"/>
              <a:buChar char="•"/>
              <a:defRPr sz="48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3pPr>
            <a:lvl4pPr marL="2400300" indent="-342900" algn="l" defTabSz="1371600" rtl="0" eaLnBrk="1" latinLnBrk="0" hangingPunct="1">
              <a:lnSpc>
                <a:spcPct val="90000"/>
              </a:lnSpc>
              <a:spcBef>
                <a:spcPts val="750"/>
              </a:spcBef>
              <a:buFont typeface="Arial" panose="020B0604020202020204" pitchFamily="34" charset="0"/>
              <a:buChar char="•"/>
              <a:defRPr sz="48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4pPr>
            <a:lvl5pPr marL="3086100" indent="-342900" algn="l" defTabSz="1371600" rtl="0" eaLnBrk="1" latinLnBrk="0" hangingPunct="1">
              <a:lnSpc>
                <a:spcPct val="90000"/>
              </a:lnSpc>
              <a:spcBef>
                <a:spcPts val="750"/>
              </a:spcBef>
              <a:buFont typeface="Arial" panose="020B0604020202020204" pitchFamily="34" charset="0"/>
              <a:buChar char="•"/>
              <a:defRPr sz="48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US" b="1" u="sng" dirty="0">
                <a:solidFill>
                  <a:srgbClr val="E4A726"/>
                </a:solidFill>
                <a:latin typeface="Calibri" panose="020F0502020204030204" pitchFamily="34" charset="0"/>
                <a:cs typeface="Calibri" panose="020F0502020204030204" pitchFamily="34" charset="0"/>
              </a:rPr>
              <a:t>MEMBERSHIP MODEL</a:t>
            </a:r>
            <a:endParaRPr lang="en-US" altLang="en-US" dirty="0">
              <a:solidFill>
                <a:srgbClr val="063864"/>
              </a:solidFill>
              <a:latin typeface="Calibri" panose="020F0502020204030204" pitchFamily="34" charset="0"/>
              <a:cs typeface="Calibri" panose="020F0502020204030204" pitchFamily="34" charset="0"/>
            </a:endParaRPr>
          </a:p>
        </p:txBody>
      </p:sp>
      <p:grpSp>
        <p:nvGrpSpPr>
          <p:cNvPr id="4" name="Group 3"/>
          <p:cNvGrpSpPr/>
          <p:nvPr/>
        </p:nvGrpSpPr>
        <p:grpSpPr>
          <a:xfrm>
            <a:off x="660745" y="2643826"/>
            <a:ext cx="17273939" cy="8786530"/>
            <a:chOff x="-2366515" y="1211676"/>
            <a:chExt cx="23031918" cy="11715373"/>
          </a:xfrm>
        </p:grpSpPr>
        <p:grpSp>
          <p:nvGrpSpPr>
            <p:cNvPr id="5" name="Group 4"/>
            <p:cNvGrpSpPr/>
            <p:nvPr/>
          </p:nvGrpSpPr>
          <p:grpSpPr>
            <a:xfrm>
              <a:off x="5079279" y="3621822"/>
              <a:ext cx="8195031" cy="8013814"/>
              <a:chOff x="11464822" y="4587888"/>
              <a:chExt cx="5876369" cy="5772153"/>
            </a:xfrm>
          </p:grpSpPr>
          <p:sp>
            <p:nvSpPr>
              <p:cNvPr id="26" name="Freeform 25"/>
              <p:cNvSpPr>
                <a:spLocks/>
              </p:cNvSpPr>
              <p:nvPr/>
            </p:nvSpPr>
            <p:spPr bwMode="auto">
              <a:xfrm>
                <a:off x="11464822" y="4943304"/>
                <a:ext cx="2948876" cy="2820603"/>
              </a:xfrm>
              <a:custGeom>
                <a:avLst/>
                <a:gdLst>
                  <a:gd name="T0" fmla="*/ 10987 w 11035"/>
                  <a:gd name="T1" fmla="*/ 1789 h 10555"/>
                  <a:gd name="T2" fmla="*/ 10833 w 11035"/>
                  <a:gd name="T3" fmla="*/ 1770 h 10555"/>
                  <a:gd name="T4" fmla="*/ 10647 w 11035"/>
                  <a:gd name="T5" fmla="*/ 1808 h 10555"/>
                  <a:gd name="T6" fmla="*/ 10357 w 11035"/>
                  <a:gd name="T7" fmla="*/ 1934 h 10555"/>
                  <a:gd name="T8" fmla="*/ 10237 w 11035"/>
                  <a:gd name="T9" fmla="*/ 2030 h 10555"/>
                  <a:gd name="T10" fmla="*/ 10044 w 11035"/>
                  <a:gd name="T11" fmla="*/ 2277 h 10555"/>
                  <a:gd name="T12" fmla="*/ 9901 w 11035"/>
                  <a:gd name="T13" fmla="*/ 2592 h 10555"/>
                  <a:gd name="T14" fmla="*/ 9736 w 11035"/>
                  <a:gd name="T15" fmla="*/ 3168 h 10555"/>
                  <a:gd name="T16" fmla="*/ 9639 w 11035"/>
                  <a:gd name="T17" fmla="*/ 3485 h 10555"/>
                  <a:gd name="T18" fmla="*/ 9506 w 11035"/>
                  <a:gd name="T19" fmla="*/ 3792 h 10555"/>
                  <a:gd name="T20" fmla="*/ 9215 w 11035"/>
                  <a:gd name="T21" fmla="*/ 4295 h 10555"/>
                  <a:gd name="T22" fmla="*/ 8869 w 11035"/>
                  <a:gd name="T23" fmla="*/ 4758 h 10555"/>
                  <a:gd name="T24" fmla="*/ 8388 w 11035"/>
                  <a:gd name="T25" fmla="*/ 5254 h 10555"/>
                  <a:gd name="T26" fmla="*/ 7837 w 11035"/>
                  <a:gd name="T27" fmla="*/ 5668 h 10555"/>
                  <a:gd name="T28" fmla="*/ 7273 w 11035"/>
                  <a:gd name="T29" fmla="*/ 5967 h 10555"/>
                  <a:gd name="T30" fmla="*/ 6952 w 11035"/>
                  <a:gd name="T31" fmla="*/ 6089 h 10555"/>
                  <a:gd name="T32" fmla="*/ 6619 w 11035"/>
                  <a:gd name="T33" fmla="*/ 6183 h 10555"/>
                  <a:gd name="T34" fmla="*/ 6277 w 11035"/>
                  <a:gd name="T35" fmla="*/ 6247 h 10555"/>
                  <a:gd name="T36" fmla="*/ 5038 w 11035"/>
                  <a:gd name="T37" fmla="*/ 6416 h 10555"/>
                  <a:gd name="T38" fmla="*/ 4262 w 11035"/>
                  <a:gd name="T39" fmla="*/ 6557 h 10555"/>
                  <a:gd name="T40" fmla="*/ 3507 w 11035"/>
                  <a:gd name="T41" fmla="*/ 6761 h 10555"/>
                  <a:gd name="T42" fmla="*/ 2933 w 11035"/>
                  <a:gd name="T43" fmla="*/ 6988 h 10555"/>
                  <a:gd name="T44" fmla="*/ 2579 w 11035"/>
                  <a:gd name="T45" fmla="*/ 7170 h 10555"/>
                  <a:gd name="T46" fmla="*/ 2235 w 11035"/>
                  <a:gd name="T47" fmla="*/ 7386 h 10555"/>
                  <a:gd name="T48" fmla="*/ 1902 w 11035"/>
                  <a:gd name="T49" fmla="*/ 7642 h 10555"/>
                  <a:gd name="T50" fmla="*/ 1581 w 11035"/>
                  <a:gd name="T51" fmla="*/ 7939 h 10555"/>
                  <a:gd name="T52" fmla="*/ 1274 w 11035"/>
                  <a:gd name="T53" fmla="*/ 8282 h 10555"/>
                  <a:gd name="T54" fmla="*/ 982 w 11035"/>
                  <a:gd name="T55" fmla="*/ 8677 h 10555"/>
                  <a:gd name="T56" fmla="*/ 705 w 11035"/>
                  <a:gd name="T57" fmla="*/ 9125 h 10555"/>
                  <a:gd name="T58" fmla="*/ 445 w 11035"/>
                  <a:gd name="T59" fmla="*/ 9632 h 10555"/>
                  <a:gd name="T60" fmla="*/ 202 w 11035"/>
                  <a:gd name="T61" fmla="*/ 10200 h 10555"/>
                  <a:gd name="T62" fmla="*/ 78 w 11035"/>
                  <a:gd name="T63" fmla="*/ 10528 h 10555"/>
                  <a:gd name="T64" fmla="*/ 75 w 11035"/>
                  <a:gd name="T65" fmla="*/ 10346 h 10555"/>
                  <a:gd name="T66" fmla="*/ 16 w 11035"/>
                  <a:gd name="T67" fmla="*/ 9990 h 10555"/>
                  <a:gd name="T68" fmla="*/ 0 w 11035"/>
                  <a:gd name="T69" fmla="*/ 9443 h 10555"/>
                  <a:gd name="T70" fmla="*/ 30 w 11035"/>
                  <a:gd name="T71" fmla="*/ 8718 h 10555"/>
                  <a:gd name="T72" fmla="*/ 105 w 11035"/>
                  <a:gd name="T73" fmla="*/ 8039 h 10555"/>
                  <a:gd name="T74" fmla="*/ 279 w 11035"/>
                  <a:gd name="T75" fmla="*/ 7112 h 10555"/>
                  <a:gd name="T76" fmla="*/ 534 w 11035"/>
                  <a:gd name="T77" fmla="*/ 6194 h 10555"/>
                  <a:gd name="T78" fmla="*/ 870 w 11035"/>
                  <a:gd name="T79" fmla="*/ 5294 h 10555"/>
                  <a:gd name="T80" fmla="*/ 1283 w 11035"/>
                  <a:gd name="T81" fmla="*/ 4425 h 10555"/>
                  <a:gd name="T82" fmla="*/ 1772 w 11035"/>
                  <a:gd name="T83" fmla="*/ 3596 h 10555"/>
                  <a:gd name="T84" fmla="*/ 2332 w 11035"/>
                  <a:gd name="T85" fmla="*/ 2819 h 10555"/>
                  <a:gd name="T86" fmla="*/ 2964 w 11035"/>
                  <a:gd name="T87" fmla="*/ 2103 h 10555"/>
                  <a:gd name="T88" fmla="*/ 3663 w 11035"/>
                  <a:gd name="T89" fmla="*/ 1459 h 10555"/>
                  <a:gd name="T90" fmla="*/ 4314 w 11035"/>
                  <a:gd name="T91" fmla="*/ 974 h 10555"/>
                  <a:gd name="T92" fmla="*/ 4717 w 11035"/>
                  <a:gd name="T93" fmla="*/ 723 h 10555"/>
                  <a:gd name="T94" fmla="*/ 5135 w 11035"/>
                  <a:gd name="T95" fmla="*/ 507 h 10555"/>
                  <a:gd name="T96" fmla="*/ 5568 w 11035"/>
                  <a:gd name="T97" fmla="*/ 325 h 10555"/>
                  <a:gd name="T98" fmla="*/ 6011 w 11035"/>
                  <a:gd name="T99" fmla="*/ 181 h 10555"/>
                  <a:gd name="T100" fmla="*/ 6465 w 11035"/>
                  <a:gd name="T101" fmla="*/ 78 h 10555"/>
                  <a:gd name="T102" fmla="*/ 6924 w 11035"/>
                  <a:gd name="T103" fmla="*/ 17 h 10555"/>
                  <a:gd name="T104" fmla="*/ 7390 w 11035"/>
                  <a:gd name="T105" fmla="*/ 1 h 10555"/>
                  <a:gd name="T106" fmla="*/ 7859 w 11035"/>
                  <a:gd name="T107" fmla="*/ 34 h 10555"/>
                  <a:gd name="T108" fmla="*/ 8328 w 11035"/>
                  <a:gd name="T109" fmla="*/ 116 h 10555"/>
                  <a:gd name="T110" fmla="*/ 8637 w 11035"/>
                  <a:gd name="T111" fmla="*/ 199 h 10555"/>
                  <a:gd name="T112" fmla="*/ 9146 w 11035"/>
                  <a:gd name="T113" fmla="*/ 398 h 10555"/>
                  <a:gd name="T114" fmla="*/ 9748 w 11035"/>
                  <a:gd name="T115" fmla="*/ 733 h 10555"/>
                  <a:gd name="T116" fmla="*/ 10306 w 11035"/>
                  <a:gd name="T117" fmla="*/ 1144 h 10555"/>
                  <a:gd name="T118" fmla="*/ 10824 w 11035"/>
                  <a:gd name="T119" fmla="*/ 1610 h 10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035" h="10555">
                    <a:moveTo>
                      <a:pt x="11035" y="1823"/>
                    </a:moveTo>
                    <a:lnTo>
                      <a:pt x="11035" y="1823"/>
                    </a:lnTo>
                    <a:lnTo>
                      <a:pt x="11028" y="1815"/>
                    </a:lnTo>
                    <a:lnTo>
                      <a:pt x="11021" y="1809"/>
                    </a:lnTo>
                    <a:lnTo>
                      <a:pt x="11013" y="1803"/>
                    </a:lnTo>
                    <a:lnTo>
                      <a:pt x="11005" y="1798"/>
                    </a:lnTo>
                    <a:lnTo>
                      <a:pt x="10987" y="1789"/>
                    </a:lnTo>
                    <a:lnTo>
                      <a:pt x="10968" y="1782"/>
                    </a:lnTo>
                    <a:lnTo>
                      <a:pt x="10948" y="1776"/>
                    </a:lnTo>
                    <a:lnTo>
                      <a:pt x="10927" y="1772"/>
                    </a:lnTo>
                    <a:lnTo>
                      <a:pt x="10905" y="1770"/>
                    </a:lnTo>
                    <a:lnTo>
                      <a:pt x="10882" y="1769"/>
                    </a:lnTo>
                    <a:lnTo>
                      <a:pt x="10858" y="1769"/>
                    </a:lnTo>
                    <a:lnTo>
                      <a:pt x="10833" y="1770"/>
                    </a:lnTo>
                    <a:lnTo>
                      <a:pt x="10806" y="1773"/>
                    </a:lnTo>
                    <a:lnTo>
                      <a:pt x="10780" y="1777"/>
                    </a:lnTo>
                    <a:lnTo>
                      <a:pt x="10754" y="1781"/>
                    </a:lnTo>
                    <a:lnTo>
                      <a:pt x="10728" y="1787"/>
                    </a:lnTo>
                    <a:lnTo>
                      <a:pt x="10701" y="1793"/>
                    </a:lnTo>
                    <a:lnTo>
                      <a:pt x="10674" y="1800"/>
                    </a:lnTo>
                    <a:lnTo>
                      <a:pt x="10647" y="1808"/>
                    </a:lnTo>
                    <a:lnTo>
                      <a:pt x="10620" y="1816"/>
                    </a:lnTo>
                    <a:lnTo>
                      <a:pt x="10568" y="1836"/>
                    </a:lnTo>
                    <a:lnTo>
                      <a:pt x="10518" y="1855"/>
                    </a:lnTo>
                    <a:lnTo>
                      <a:pt x="10471" y="1875"/>
                    </a:lnTo>
                    <a:lnTo>
                      <a:pt x="10427" y="1896"/>
                    </a:lnTo>
                    <a:lnTo>
                      <a:pt x="10389" y="1916"/>
                    </a:lnTo>
                    <a:lnTo>
                      <a:pt x="10357" y="1934"/>
                    </a:lnTo>
                    <a:lnTo>
                      <a:pt x="10332" y="1951"/>
                    </a:lnTo>
                    <a:lnTo>
                      <a:pt x="10332" y="1951"/>
                    </a:lnTo>
                    <a:lnTo>
                      <a:pt x="10312" y="1966"/>
                    </a:lnTo>
                    <a:lnTo>
                      <a:pt x="10293" y="1981"/>
                    </a:lnTo>
                    <a:lnTo>
                      <a:pt x="10273" y="1997"/>
                    </a:lnTo>
                    <a:lnTo>
                      <a:pt x="10255" y="2014"/>
                    </a:lnTo>
                    <a:lnTo>
                      <a:pt x="10237" y="2030"/>
                    </a:lnTo>
                    <a:lnTo>
                      <a:pt x="10220" y="2047"/>
                    </a:lnTo>
                    <a:lnTo>
                      <a:pt x="10186" y="2082"/>
                    </a:lnTo>
                    <a:lnTo>
                      <a:pt x="10155" y="2118"/>
                    </a:lnTo>
                    <a:lnTo>
                      <a:pt x="10125" y="2156"/>
                    </a:lnTo>
                    <a:lnTo>
                      <a:pt x="10096" y="2196"/>
                    </a:lnTo>
                    <a:lnTo>
                      <a:pt x="10069" y="2236"/>
                    </a:lnTo>
                    <a:lnTo>
                      <a:pt x="10044" y="2277"/>
                    </a:lnTo>
                    <a:lnTo>
                      <a:pt x="10020" y="2319"/>
                    </a:lnTo>
                    <a:lnTo>
                      <a:pt x="9998" y="2364"/>
                    </a:lnTo>
                    <a:lnTo>
                      <a:pt x="9977" y="2408"/>
                    </a:lnTo>
                    <a:lnTo>
                      <a:pt x="9957" y="2453"/>
                    </a:lnTo>
                    <a:lnTo>
                      <a:pt x="9936" y="2498"/>
                    </a:lnTo>
                    <a:lnTo>
                      <a:pt x="9918" y="2545"/>
                    </a:lnTo>
                    <a:lnTo>
                      <a:pt x="9901" y="2592"/>
                    </a:lnTo>
                    <a:lnTo>
                      <a:pt x="9885" y="2639"/>
                    </a:lnTo>
                    <a:lnTo>
                      <a:pt x="9869" y="2687"/>
                    </a:lnTo>
                    <a:lnTo>
                      <a:pt x="9854" y="2736"/>
                    </a:lnTo>
                    <a:lnTo>
                      <a:pt x="9840" y="2784"/>
                    </a:lnTo>
                    <a:lnTo>
                      <a:pt x="9813" y="2880"/>
                    </a:lnTo>
                    <a:lnTo>
                      <a:pt x="9787" y="2977"/>
                    </a:lnTo>
                    <a:lnTo>
                      <a:pt x="9736" y="3168"/>
                    </a:lnTo>
                    <a:lnTo>
                      <a:pt x="9711" y="3261"/>
                    </a:lnTo>
                    <a:lnTo>
                      <a:pt x="9698" y="3306"/>
                    </a:lnTo>
                    <a:lnTo>
                      <a:pt x="9684" y="3350"/>
                    </a:lnTo>
                    <a:lnTo>
                      <a:pt x="9684" y="3350"/>
                    </a:lnTo>
                    <a:lnTo>
                      <a:pt x="9670" y="3395"/>
                    </a:lnTo>
                    <a:lnTo>
                      <a:pt x="9655" y="3439"/>
                    </a:lnTo>
                    <a:lnTo>
                      <a:pt x="9639" y="3485"/>
                    </a:lnTo>
                    <a:lnTo>
                      <a:pt x="9622" y="3529"/>
                    </a:lnTo>
                    <a:lnTo>
                      <a:pt x="9605" y="3573"/>
                    </a:lnTo>
                    <a:lnTo>
                      <a:pt x="9585" y="3617"/>
                    </a:lnTo>
                    <a:lnTo>
                      <a:pt x="9567" y="3662"/>
                    </a:lnTo>
                    <a:lnTo>
                      <a:pt x="9547" y="3706"/>
                    </a:lnTo>
                    <a:lnTo>
                      <a:pt x="9527" y="3749"/>
                    </a:lnTo>
                    <a:lnTo>
                      <a:pt x="9506" y="3792"/>
                    </a:lnTo>
                    <a:lnTo>
                      <a:pt x="9485" y="3836"/>
                    </a:lnTo>
                    <a:lnTo>
                      <a:pt x="9463" y="3879"/>
                    </a:lnTo>
                    <a:lnTo>
                      <a:pt x="9418" y="3964"/>
                    </a:lnTo>
                    <a:lnTo>
                      <a:pt x="9369" y="4049"/>
                    </a:lnTo>
                    <a:lnTo>
                      <a:pt x="9320" y="4132"/>
                    </a:lnTo>
                    <a:lnTo>
                      <a:pt x="9269" y="4214"/>
                    </a:lnTo>
                    <a:lnTo>
                      <a:pt x="9215" y="4295"/>
                    </a:lnTo>
                    <a:lnTo>
                      <a:pt x="9161" y="4375"/>
                    </a:lnTo>
                    <a:lnTo>
                      <a:pt x="9106" y="4454"/>
                    </a:lnTo>
                    <a:lnTo>
                      <a:pt x="9048" y="4531"/>
                    </a:lnTo>
                    <a:lnTo>
                      <a:pt x="8991" y="4607"/>
                    </a:lnTo>
                    <a:lnTo>
                      <a:pt x="8933" y="4681"/>
                    </a:lnTo>
                    <a:lnTo>
                      <a:pt x="8933" y="4681"/>
                    </a:lnTo>
                    <a:lnTo>
                      <a:pt x="8869" y="4758"/>
                    </a:lnTo>
                    <a:lnTo>
                      <a:pt x="8805" y="4833"/>
                    </a:lnTo>
                    <a:lnTo>
                      <a:pt x="8740" y="4908"/>
                    </a:lnTo>
                    <a:lnTo>
                      <a:pt x="8672" y="4980"/>
                    </a:lnTo>
                    <a:lnTo>
                      <a:pt x="8603" y="5050"/>
                    </a:lnTo>
                    <a:lnTo>
                      <a:pt x="8533" y="5120"/>
                    </a:lnTo>
                    <a:lnTo>
                      <a:pt x="8460" y="5188"/>
                    </a:lnTo>
                    <a:lnTo>
                      <a:pt x="8388" y="5254"/>
                    </a:lnTo>
                    <a:lnTo>
                      <a:pt x="8312" y="5319"/>
                    </a:lnTo>
                    <a:lnTo>
                      <a:pt x="8237" y="5381"/>
                    </a:lnTo>
                    <a:lnTo>
                      <a:pt x="8159" y="5443"/>
                    </a:lnTo>
                    <a:lnTo>
                      <a:pt x="8080" y="5502"/>
                    </a:lnTo>
                    <a:lnTo>
                      <a:pt x="8000" y="5559"/>
                    </a:lnTo>
                    <a:lnTo>
                      <a:pt x="7919" y="5615"/>
                    </a:lnTo>
                    <a:lnTo>
                      <a:pt x="7837" y="5668"/>
                    </a:lnTo>
                    <a:lnTo>
                      <a:pt x="7753" y="5719"/>
                    </a:lnTo>
                    <a:lnTo>
                      <a:pt x="7669" y="5769"/>
                    </a:lnTo>
                    <a:lnTo>
                      <a:pt x="7582" y="5817"/>
                    </a:lnTo>
                    <a:lnTo>
                      <a:pt x="7496" y="5862"/>
                    </a:lnTo>
                    <a:lnTo>
                      <a:pt x="7407" y="5905"/>
                    </a:lnTo>
                    <a:lnTo>
                      <a:pt x="7319" y="5946"/>
                    </a:lnTo>
                    <a:lnTo>
                      <a:pt x="7273" y="5967"/>
                    </a:lnTo>
                    <a:lnTo>
                      <a:pt x="7228" y="5986"/>
                    </a:lnTo>
                    <a:lnTo>
                      <a:pt x="7183" y="6005"/>
                    </a:lnTo>
                    <a:lnTo>
                      <a:pt x="7137" y="6023"/>
                    </a:lnTo>
                    <a:lnTo>
                      <a:pt x="7091" y="6040"/>
                    </a:lnTo>
                    <a:lnTo>
                      <a:pt x="7045" y="6057"/>
                    </a:lnTo>
                    <a:lnTo>
                      <a:pt x="6998" y="6073"/>
                    </a:lnTo>
                    <a:lnTo>
                      <a:pt x="6952" y="6089"/>
                    </a:lnTo>
                    <a:lnTo>
                      <a:pt x="6904" y="6104"/>
                    </a:lnTo>
                    <a:lnTo>
                      <a:pt x="6858" y="6119"/>
                    </a:lnTo>
                    <a:lnTo>
                      <a:pt x="6811" y="6133"/>
                    </a:lnTo>
                    <a:lnTo>
                      <a:pt x="6762" y="6147"/>
                    </a:lnTo>
                    <a:lnTo>
                      <a:pt x="6715" y="6160"/>
                    </a:lnTo>
                    <a:lnTo>
                      <a:pt x="6667" y="6172"/>
                    </a:lnTo>
                    <a:lnTo>
                      <a:pt x="6619" y="6183"/>
                    </a:lnTo>
                    <a:lnTo>
                      <a:pt x="6570" y="6194"/>
                    </a:lnTo>
                    <a:lnTo>
                      <a:pt x="6522" y="6205"/>
                    </a:lnTo>
                    <a:lnTo>
                      <a:pt x="6474" y="6214"/>
                    </a:lnTo>
                    <a:lnTo>
                      <a:pt x="6425" y="6223"/>
                    </a:lnTo>
                    <a:lnTo>
                      <a:pt x="6375" y="6232"/>
                    </a:lnTo>
                    <a:lnTo>
                      <a:pt x="6326" y="6240"/>
                    </a:lnTo>
                    <a:lnTo>
                      <a:pt x="6277" y="6247"/>
                    </a:lnTo>
                    <a:lnTo>
                      <a:pt x="6277" y="6247"/>
                    </a:lnTo>
                    <a:lnTo>
                      <a:pt x="6050" y="6277"/>
                    </a:lnTo>
                    <a:lnTo>
                      <a:pt x="5825" y="6306"/>
                    </a:lnTo>
                    <a:lnTo>
                      <a:pt x="5600" y="6337"/>
                    </a:lnTo>
                    <a:lnTo>
                      <a:pt x="5375" y="6367"/>
                    </a:lnTo>
                    <a:lnTo>
                      <a:pt x="5150" y="6399"/>
                    </a:lnTo>
                    <a:lnTo>
                      <a:pt x="5038" y="6416"/>
                    </a:lnTo>
                    <a:lnTo>
                      <a:pt x="4926" y="6433"/>
                    </a:lnTo>
                    <a:lnTo>
                      <a:pt x="4815" y="6451"/>
                    </a:lnTo>
                    <a:lnTo>
                      <a:pt x="4704" y="6470"/>
                    </a:lnTo>
                    <a:lnTo>
                      <a:pt x="4593" y="6490"/>
                    </a:lnTo>
                    <a:lnTo>
                      <a:pt x="4482" y="6511"/>
                    </a:lnTo>
                    <a:lnTo>
                      <a:pt x="4372" y="6533"/>
                    </a:lnTo>
                    <a:lnTo>
                      <a:pt x="4262" y="6557"/>
                    </a:lnTo>
                    <a:lnTo>
                      <a:pt x="4153" y="6581"/>
                    </a:lnTo>
                    <a:lnTo>
                      <a:pt x="4044" y="6607"/>
                    </a:lnTo>
                    <a:lnTo>
                      <a:pt x="3935" y="6634"/>
                    </a:lnTo>
                    <a:lnTo>
                      <a:pt x="3828" y="6663"/>
                    </a:lnTo>
                    <a:lnTo>
                      <a:pt x="3720" y="6695"/>
                    </a:lnTo>
                    <a:lnTo>
                      <a:pt x="3613" y="6727"/>
                    </a:lnTo>
                    <a:lnTo>
                      <a:pt x="3507" y="6761"/>
                    </a:lnTo>
                    <a:lnTo>
                      <a:pt x="3400" y="6797"/>
                    </a:lnTo>
                    <a:lnTo>
                      <a:pt x="3296" y="6836"/>
                    </a:lnTo>
                    <a:lnTo>
                      <a:pt x="3191" y="6877"/>
                    </a:lnTo>
                    <a:lnTo>
                      <a:pt x="3088" y="6919"/>
                    </a:lnTo>
                    <a:lnTo>
                      <a:pt x="3035" y="6942"/>
                    </a:lnTo>
                    <a:lnTo>
                      <a:pt x="2984" y="6964"/>
                    </a:lnTo>
                    <a:lnTo>
                      <a:pt x="2933" y="6988"/>
                    </a:lnTo>
                    <a:lnTo>
                      <a:pt x="2881" y="7012"/>
                    </a:lnTo>
                    <a:lnTo>
                      <a:pt x="2830" y="7036"/>
                    </a:lnTo>
                    <a:lnTo>
                      <a:pt x="2780" y="7062"/>
                    </a:lnTo>
                    <a:lnTo>
                      <a:pt x="2730" y="7088"/>
                    </a:lnTo>
                    <a:lnTo>
                      <a:pt x="2679" y="7115"/>
                    </a:lnTo>
                    <a:lnTo>
                      <a:pt x="2629" y="7142"/>
                    </a:lnTo>
                    <a:lnTo>
                      <a:pt x="2579" y="7170"/>
                    </a:lnTo>
                    <a:lnTo>
                      <a:pt x="2528" y="7199"/>
                    </a:lnTo>
                    <a:lnTo>
                      <a:pt x="2479" y="7229"/>
                    </a:lnTo>
                    <a:lnTo>
                      <a:pt x="2430" y="7259"/>
                    </a:lnTo>
                    <a:lnTo>
                      <a:pt x="2381" y="7290"/>
                    </a:lnTo>
                    <a:lnTo>
                      <a:pt x="2332" y="7321"/>
                    </a:lnTo>
                    <a:lnTo>
                      <a:pt x="2283" y="7353"/>
                    </a:lnTo>
                    <a:lnTo>
                      <a:pt x="2235" y="7386"/>
                    </a:lnTo>
                    <a:lnTo>
                      <a:pt x="2186" y="7421"/>
                    </a:lnTo>
                    <a:lnTo>
                      <a:pt x="2138" y="7456"/>
                    </a:lnTo>
                    <a:lnTo>
                      <a:pt x="2091" y="7491"/>
                    </a:lnTo>
                    <a:lnTo>
                      <a:pt x="2043" y="7527"/>
                    </a:lnTo>
                    <a:lnTo>
                      <a:pt x="1995" y="7564"/>
                    </a:lnTo>
                    <a:lnTo>
                      <a:pt x="1949" y="7603"/>
                    </a:lnTo>
                    <a:lnTo>
                      <a:pt x="1902" y="7642"/>
                    </a:lnTo>
                    <a:lnTo>
                      <a:pt x="1856" y="7682"/>
                    </a:lnTo>
                    <a:lnTo>
                      <a:pt x="1809" y="7722"/>
                    </a:lnTo>
                    <a:lnTo>
                      <a:pt x="1763" y="7764"/>
                    </a:lnTo>
                    <a:lnTo>
                      <a:pt x="1717" y="7806"/>
                    </a:lnTo>
                    <a:lnTo>
                      <a:pt x="1672" y="7850"/>
                    </a:lnTo>
                    <a:lnTo>
                      <a:pt x="1626" y="7894"/>
                    </a:lnTo>
                    <a:lnTo>
                      <a:pt x="1581" y="7939"/>
                    </a:lnTo>
                    <a:lnTo>
                      <a:pt x="1537" y="7985"/>
                    </a:lnTo>
                    <a:lnTo>
                      <a:pt x="1492" y="8032"/>
                    </a:lnTo>
                    <a:lnTo>
                      <a:pt x="1448" y="8080"/>
                    </a:lnTo>
                    <a:lnTo>
                      <a:pt x="1404" y="8130"/>
                    </a:lnTo>
                    <a:lnTo>
                      <a:pt x="1361" y="8180"/>
                    </a:lnTo>
                    <a:lnTo>
                      <a:pt x="1317" y="8230"/>
                    </a:lnTo>
                    <a:lnTo>
                      <a:pt x="1274" y="8282"/>
                    </a:lnTo>
                    <a:lnTo>
                      <a:pt x="1232" y="8336"/>
                    </a:lnTo>
                    <a:lnTo>
                      <a:pt x="1189" y="8390"/>
                    </a:lnTo>
                    <a:lnTo>
                      <a:pt x="1148" y="8445"/>
                    </a:lnTo>
                    <a:lnTo>
                      <a:pt x="1105" y="8502"/>
                    </a:lnTo>
                    <a:lnTo>
                      <a:pt x="1064" y="8559"/>
                    </a:lnTo>
                    <a:lnTo>
                      <a:pt x="1023" y="8617"/>
                    </a:lnTo>
                    <a:lnTo>
                      <a:pt x="982" y="8677"/>
                    </a:lnTo>
                    <a:lnTo>
                      <a:pt x="941" y="8737"/>
                    </a:lnTo>
                    <a:lnTo>
                      <a:pt x="901" y="8799"/>
                    </a:lnTo>
                    <a:lnTo>
                      <a:pt x="861" y="8862"/>
                    </a:lnTo>
                    <a:lnTo>
                      <a:pt x="822" y="8926"/>
                    </a:lnTo>
                    <a:lnTo>
                      <a:pt x="782" y="8991"/>
                    </a:lnTo>
                    <a:lnTo>
                      <a:pt x="743" y="9058"/>
                    </a:lnTo>
                    <a:lnTo>
                      <a:pt x="705" y="9125"/>
                    </a:lnTo>
                    <a:lnTo>
                      <a:pt x="667" y="9193"/>
                    </a:lnTo>
                    <a:lnTo>
                      <a:pt x="629" y="9264"/>
                    </a:lnTo>
                    <a:lnTo>
                      <a:pt x="591" y="9334"/>
                    </a:lnTo>
                    <a:lnTo>
                      <a:pt x="554" y="9407"/>
                    </a:lnTo>
                    <a:lnTo>
                      <a:pt x="517" y="9480"/>
                    </a:lnTo>
                    <a:lnTo>
                      <a:pt x="481" y="9555"/>
                    </a:lnTo>
                    <a:lnTo>
                      <a:pt x="445" y="9632"/>
                    </a:lnTo>
                    <a:lnTo>
                      <a:pt x="408" y="9708"/>
                    </a:lnTo>
                    <a:lnTo>
                      <a:pt x="373" y="9788"/>
                    </a:lnTo>
                    <a:lnTo>
                      <a:pt x="338" y="9867"/>
                    </a:lnTo>
                    <a:lnTo>
                      <a:pt x="304" y="9949"/>
                    </a:lnTo>
                    <a:lnTo>
                      <a:pt x="270" y="10031"/>
                    </a:lnTo>
                    <a:lnTo>
                      <a:pt x="235" y="10116"/>
                    </a:lnTo>
                    <a:lnTo>
                      <a:pt x="202" y="10200"/>
                    </a:lnTo>
                    <a:lnTo>
                      <a:pt x="169" y="10287"/>
                    </a:lnTo>
                    <a:lnTo>
                      <a:pt x="136" y="10375"/>
                    </a:lnTo>
                    <a:lnTo>
                      <a:pt x="104" y="10465"/>
                    </a:lnTo>
                    <a:lnTo>
                      <a:pt x="71" y="10555"/>
                    </a:lnTo>
                    <a:lnTo>
                      <a:pt x="71" y="10555"/>
                    </a:lnTo>
                    <a:lnTo>
                      <a:pt x="75" y="10542"/>
                    </a:lnTo>
                    <a:lnTo>
                      <a:pt x="78" y="10528"/>
                    </a:lnTo>
                    <a:lnTo>
                      <a:pt x="81" y="10513"/>
                    </a:lnTo>
                    <a:lnTo>
                      <a:pt x="82" y="10497"/>
                    </a:lnTo>
                    <a:lnTo>
                      <a:pt x="83" y="10480"/>
                    </a:lnTo>
                    <a:lnTo>
                      <a:pt x="84" y="10463"/>
                    </a:lnTo>
                    <a:lnTo>
                      <a:pt x="83" y="10425"/>
                    </a:lnTo>
                    <a:lnTo>
                      <a:pt x="80" y="10386"/>
                    </a:lnTo>
                    <a:lnTo>
                      <a:pt x="75" y="10346"/>
                    </a:lnTo>
                    <a:lnTo>
                      <a:pt x="69" y="10304"/>
                    </a:lnTo>
                    <a:lnTo>
                      <a:pt x="63" y="10261"/>
                    </a:lnTo>
                    <a:lnTo>
                      <a:pt x="47" y="10176"/>
                    </a:lnTo>
                    <a:lnTo>
                      <a:pt x="32" y="10095"/>
                    </a:lnTo>
                    <a:lnTo>
                      <a:pt x="25" y="10057"/>
                    </a:lnTo>
                    <a:lnTo>
                      <a:pt x="20" y="10022"/>
                    </a:lnTo>
                    <a:lnTo>
                      <a:pt x="16" y="9990"/>
                    </a:lnTo>
                    <a:lnTo>
                      <a:pt x="13" y="9961"/>
                    </a:lnTo>
                    <a:lnTo>
                      <a:pt x="13" y="9961"/>
                    </a:lnTo>
                    <a:lnTo>
                      <a:pt x="8" y="9857"/>
                    </a:lnTo>
                    <a:lnTo>
                      <a:pt x="4" y="9754"/>
                    </a:lnTo>
                    <a:lnTo>
                      <a:pt x="2" y="9650"/>
                    </a:lnTo>
                    <a:lnTo>
                      <a:pt x="1" y="9546"/>
                    </a:lnTo>
                    <a:lnTo>
                      <a:pt x="0" y="9443"/>
                    </a:lnTo>
                    <a:lnTo>
                      <a:pt x="1" y="9339"/>
                    </a:lnTo>
                    <a:lnTo>
                      <a:pt x="3" y="9236"/>
                    </a:lnTo>
                    <a:lnTo>
                      <a:pt x="7" y="9132"/>
                    </a:lnTo>
                    <a:lnTo>
                      <a:pt x="11" y="9028"/>
                    </a:lnTo>
                    <a:lnTo>
                      <a:pt x="16" y="8924"/>
                    </a:lnTo>
                    <a:lnTo>
                      <a:pt x="23" y="8820"/>
                    </a:lnTo>
                    <a:lnTo>
                      <a:pt x="30" y="8718"/>
                    </a:lnTo>
                    <a:lnTo>
                      <a:pt x="38" y="8614"/>
                    </a:lnTo>
                    <a:lnTo>
                      <a:pt x="48" y="8511"/>
                    </a:lnTo>
                    <a:lnTo>
                      <a:pt x="58" y="8407"/>
                    </a:lnTo>
                    <a:lnTo>
                      <a:pt x="70" y="8305"/>
                    </a:lnTo>
                    <a:lnTo>
                      <a:pt x="70" y="8305"/>
                    </a:lnTo>
                    <a:lnTo>
                      <a:pt x="86" y="8172"/>
                    </a:lnTo>
                    <a:lnTo>
                      <a:pt x="105" y="8039"/>
                    </a:lnTo>
                    <a:lnTo>
                      <a:pt x="124" y="7906"/>
                    </a:lnTo>
                    <a:lnTo>
                      <a:pt x="146" y="7775"/>
                    </a:lnTo>
                    <a:lnTo>
                      <a:pt x="169" y="7642"/>
                    </a:lnTo>
                    <a:lnTo>
                      <a:pt x="194" y="7509"/>
                    </a:lnTo>
                    <a:lnTo>
                      <a:pt x="220" y="7376"/>
                    </a:lnTo>
                    <a:lnTo>
                      <a:pt x="248" y="7245"/>
                    </a:lnTo>
                    <a:lnTo>
                      <a:pt x="279" y="7112"/>
                    </a:lnTo>
                    <a:lnTo>
                      <a:pt x="310" y="6980"/>
                    </a:lnTo>
                    <a:lnTo>
                      <a:pt x="343" y="6848"/>
                    </a:lnTo>
                    <a:lnTo>
                      <a:pt x="378" y="6717"/>
                    </a:lnTo>
                    <a:lnTo>
                      <a:pt x="414" y="6585"/>
                    </a:lnTo>
                    <a:lnTo>
                      <a:pt x="454" y="6454"/>
                    </a:lnTo>
                    <a:lnTo>
                      <a:pt x="493" y="6324"/>
                    </a:lnTo>
                    <a:lnTo>
                      <a:pt x="534" y="6194"/>
                    </a:lnTo>
                    <a:lnTo>
                      <a:pt x="577" y="6063"/>
                    </a:lnTo>
                    <a:lnTo>
                      <a:pt x="623" y="5934"/>
                    </a:lnTo>
                    <a:lnTo>
                      <a:pt x="669" y="5805"/>
                    </a:lnTo>
                    <a:lnTo>
                      <a:pt x="717" y="5676"/>
                    </a:lnTo>
                    <a:lnTo>
                      <a:pt x="766" y="5548"/>
                    </a:lnTo>
                    <a:lnTo>
                      <a:pt x="818" y="5421"/>
                    </a:lnTo>
                    <a:lnTo>
                      <a:pt x="870" y="5294"/>
                    </a:lnTo>
                    <a:lnTo>
                      <a:pt x="924" y="5168"/>
                    </a:lnTo>
                    <a:lnTo>
                      <a:pt x="981" y="5042"/>
                    </a:lnTo>
                    <a:lnTo>
                      <a:pt x="1038" y="4918"/>
                    </a:lnTo>
                    <a:lnTo>
                      <a:pt x="1097" y="4793"/>
                    </a:lnTo>
                    <a:lnTo>
                      <a:pt x="1158" y="4669"/>
                    </a:lnTo>
                    <a:lnTo>
                      <a:pt x="1220" y="4547"/>
                    </a:lnTo>
                    <a:lnTo>
                      <a:pt x="1283" y="4425"/>
                    </a:lnTo>
                    <a:lnTo>
                      <a:pt x="1349" y="4303"/>
                    </a:lnTo>
                    <a:lnTo>
                      <a:pt x="1416" y="4184"/>
                    </a:lnTo>
                    <a:lnTo>
                      <a:pt x="1483" y="4064"/>
                    </a:lnTo>
                    <a:lnTo>
                      <a:pt x="1554" y="3945"/>
                    </a:lnTo>
                    <a:lnTo>
                      <a:pt x="1625" y="3828"/>
                    </a:lnTo>
                    <a:lnTo>
                      <a:pt x="1698" y="3712"/>
                    </a:lnTo>
                    <a:lnTo>
                      <a:pt x="1772" y="3596"/>
                    </a:lnTo>
                    <a:lnTo>
                      <a:pt x="1848" y="3482"/>
                    </a:lnTo>
                    <a:lnTo>
                      <a:pt x="1925" y="3368"/>
                    </a:lnTo>
                    <a:lnTo>
                      <a:pt x="2003" y="3256"/>
                    </a:lnTo>
                    <a:lnTo>
                      <a:pt x="2084" y="3145"/>
                    </a:lnTo>
                    <a:lnTo>
                      <a:pt x="2165" y="3035"/>
                    </a:lnTo>
                    <a:lnTo>
                      <a:pt x="2248" y="2926"/>
                    </a:lnTo>
                    <a:lnTo>
                      <a:pt x="2332" y="2819"/>
                    </a:lnTo>
                    <a:lnTo>
                      <a:pt x="2419" y="2712"/>
                    </a:lnTo>
                    <a:lnTo>
                      <a:pt x="2506" y="2607"/>
                    </a:lnTo>
                    <a:lnTo>
                      <a:pt x="2595" y="2503"/>
                    </a:lnTo>
                    <a:lnTo>
                      <a:pt x="2685" y="2402"/>
                    </a:lnTo>
                    <a:lnTo>
                      <a:pt x="2777" y="2300"/>
                    </a:lnTo>
                    <a:lnTo>
                      <a:pt x="2869" y="2201"/>
                    </a:lnTo>
                    <a:lnTo>
                      <a:pt x="2964" y="2103"/>
                    </a:lnTo>
                    <a:lnTo>
                      <a:pt x="3059" y="2007"/>
                    </a:lnTo>
                    <a:lnTo>
                      <a:pt x="3157" y="1911"/>
                    </a:lnTo>
                    <a:lnTo>
                      <a:pt x="3254" y="1817"/>
                    </a:lnTo>
                    <a:lnTo>
                      <a:pt x="3355" y="1726"/>
                    </a:lnTo>
                    <a:lnTo>
                      <a:pt x="3456" y="1635"/>
                    </a:lnTo>
                    <a:lnTo>
                      <a:pt x="3558" y="1546"/>
                    </a:lnTo>
                    <a:lnTo>
                      <a:pt x="3663" y="1459"/>
                    </a:lnTo>
                    <a:lnTo>
                      <a:pt x="3767" y="1374"/>
                    </a:lnTo>
                    <a:lnTo>
                      <a:pt x="3874" y="1291"/>
                    </a:lnTo>
                    <a:lnTo>
                      <a:pt x="3982" y="1208"/>
                    </a:lnTo>
                    <a:lnTo>
                      <a:pt x="4091" y="1129"/>
                    </a:lnTo>
                    <a:lnTo>
                      <a:pt x="4202" y="1050"/>
                    </a:lnTo>
                    <a:lnTo>
                      <a:pt x="4314" y="974"/>
                    </a:lnTo>
                    <a:lnTo>
                      <a:pt x="4314" y="974"/>
                    </a:lnTo>
                    <a:lnTo>
                      <a:pt x="4370" y="936"/>
                    </a:lnTo>
                    <a:lnTo>
                      <a:pt x="4427" y="899"/>
                    </a:lnTo>
                    <a:lnTo>
                      <a:pt x="4484" y="862"/>
                    </a:lnTo>
                    <a:lnTo>
                      <a:pt x="4542" y="827"/>
                    </a:lnTo>
                    <a:lnTo>
                      <a:pt x="4600" y="792"/>
                    </a:lnTo>
                    <a:lnTo>
                      <a:pt x="4658" y="758"/>
                    </a:lnTo>
                    <a:lnTo>
                      <a:pt x="4717" y="723"/>
                    </a:lnTo>
                    <a:lnTo>
                      <a:pt x="4775" y="691"/>
                    </a:lnTo>
                    <a:lnTo>
                      <a:pt x="4834" y="658"/>
                    </a:lnTo>
                    <a:lnTo>
                      <a:pt x="4895" y="627"/>
                    </a:lnTo>
                    <a:lnTo>
                      <a:pt x="4954" y="596"/>
                    </a:lnTo>
                    <a:lnTo>
                      <a:pt x="5015" y="566"/>
                    </a:lnTo>
                    <a:lnTo>
                      <a:pt x="5075" y="536"/>
                    </a:lnTo>
                    <a:lnTo>
                      <a:pt x="5135" y="507"/>
                    </a:lnTo>
                    <a:lnTo>
                      <a:pt x="5197" y="479"/>
                    </a:lnTo>
                    <a:lnTo>
                      <a:pt x="5258" y="452"/>
                    </a:lnTo>
                    <a:lnTo>
                      <a:pt x="5319" y="425"/>
                    </a:lnTo>
                    <a:lnTo>
                      <a:pt x="5381" y="399"/>
                    </a:lnTo>
                    <a:lnTo>
                      <a:pt x="5443" y="373"/>
                    </a:lnTo>
                    <a:lnTo>
                      <a:pt x="5505" y="349"/>
                    </a:lnTo>
                    <a:lnTo>
                      <a:pt x="5568" y="325"/>
                    </a:lnTo>
                    <a:lnTo>
                      <a:pt x="5630" y="302"/>
                    </a:lnTo>
                    <a:lnTo>
                      <a:pt x="5693" y="280"/>
                    </a:lnTo>
                    <a:lnTo>
                      <a:pt x="5757" y="259"/>
                    </a:lnTo>
                    <a:lnTo>
                      <a:pt x="5820" y="239"/>
                    </a:lnTo>
                    <a:lnTo>
                      <a:pt x="5883" y="219"/>
                    </a:lnTo>
                    <a:lnTo>
                      <a:pt x="5948" y="199"/>
                    </a:lnTo>
                    <a:lnTo>
                      <a:pt x="6011" y="181"/>
                    </a:lnTo>
                    <a:lnTo>
                      <a:pt x="6076" y="164"/>
                    </a:lnTo>
                    <a:lnTo>
                      <a:pt x="6140" y="148"/>
                    </a:lnTo>
                    <a:lnTo>
                      <a:pt x="6204" y="132"/>
                    </a:lnTo>
                    <a:lnTo>
                      <a:pt x="6270" y="117"/>
                    </a:lnTo>
                    <a:lnTo>
                      <a:pt x="6334" y="103"/>
                    </a:lnTo>
                    <a:lnTo>
                      <a:pt x="6399" y="90"/>
                    </a:lnTo>
                    <a:lnTo>
                      <a:pt x="6465" y="78"/>
                    </a:lnTo>
                    <a:lnTo>
                      <a:pt x="6530" y="67"/>
                    </a:lnTo>
                    <a:lnTo>
                      <a:pt x="6595" y="56"/>
                    </a:lnTo>
                    <a:lnTo>
                      <a:pt x="6661" y="47"/>
                    </a:lnTo>
                    <a:lnTo>
                      <a:pt x="6726" y="38"/>
                    </a:lnTo>
                    <a:lnTo>
                      <a:pt x="6793" y="30"/>
                    </a:lnTo>
                    <a:lnTo>
                      <a:pt x="6858" y="24"/>
                    </a:lnTo>
                    <a:lnTo>
                      <a:pt x="6924" y="17"/>
                    </a:lnTo>
                    <a:lnTo>
                      <a:pt x="6991" y="12"/>
                    </a:lnTo>
                    <a:lnTo>
                      <a:pt x="7057" y="8"/>
                    </a:lnTo>
                    <a:lnTo>
                      <a:pt x="7123" y="4"/>
                    </a:lnTo>
                    <a:lnTo>
                      <a:pt x="7190" y="2"/>
                    </a:lnTo>
                    <a:lnTo>
                      <a:pt x="7256" y="1"/>
                    </a:lnTo>
                    <a:lnTo>
                      <a:pt x="7324" y="0"/>
                    </a:lnTo>
                    <a:lnTo>
                      <a:pt x="7390" y="1"/>
                    </a:lnTo>
                    <a:lnTo>
                      <a:pt x="7456" y="3"/>
                    </a:lnTo>
                    <a:lnTo>
                      <a:pt x="7524" y="5"/>
                    </a:lnTo>
                    <a:lnTo>
                      <a:pt x="7590" y="9"/>
                    </a:lnTo>
                    <a:lnTo>
                      <a:pt x="7658" y="13"/>
                    </a:lnTo>
                    <a:lnTo>
                      <a:pt x="7724" y="19"/>
                    </a:lnTo>
                    <a:lnTo>
                      <a:pt x="7791" y="26"/>
                    </a:lnTo>
                    <a:lnTo>
                      <a:pt x="7859" y="34"/>
                    </a:lnTo>
                    <a:lnTo>
                      <a:pt x="7925" y="43"/>
                    </a:lnTo>
                    <a:lnTo>
                      <a:pt x="7992" y="52"/>
                    </a:lnTo>
                    <a:lnTo>
                      <a:pt x="8060" y="63"/>
                    </a:lnTo>
                    <a:lnTo>
                      <a:pt x="8127" y="75"/>
                    </a:lnTo>
                    <a:lnTo>
                      <a:pt x="8194" y="87"/>
                    </a:lnTo>
                    <a:lnTo>
                      <a:pt x="8261" y="101"/>
                    </a:lnTo>
                    <a:lnTo>
                      <a:pt x="8328" y="116"/>
                    </a:lnTo>
                    <a:lnTo>
                      <a:pt x="8395" y="132"/>
                    </a:lnTo>
                    <a:lnTo>
                      <a:pt x="8395" y="132"/>
                    </a:lnTo>
                    <a:lnTo>
                      <a:pt x="8444" y="144"/>
                    </a:lnTo>
                    <a:lnTo>
                      <a:pt x="8492" y="157"/>
                    </a:lnTo>
                    <a:lnTo>
                      <a:pt x="8541" y="171"/>
                    </a:lnTo>
                    <a:lnTo>
                      <a:pt x="8589" y="185"/>
                    </a:lnTo>
                    <a:lnTo>
                      <a:pt x="8637" y="199"/>
                    </a:lnTo>
                    <a:lnTo>
                      <a:pt x="8684" y="216"/>
                    </a:lnTo>
                    <a:lnTo>
                      <a:pt x="8732" y="231"/>
                    </a:lnTo>
                    <a:lnTo>
                      <a:pt x="8779" y="248"/>
                    </a:lnTo>
                    <a:lnTo>
                      <a:pt x="8872" y="282"/>
                    </a:lnTo>
                    <a:lnTo>
                      <a:pt x="8964" y="318"/>
                    </a:lnTo>
                    <a:lnTo>
                      <a:pt x="9055" y="357"/>
                    </a:lnTo>
                    <a:lnTo>
                      <a:pt x="9146" y="398"/>
                    </a:lnTo>
                    <a:lnTo>
                      <a:pt x="9234" y="440"/>
                    </a:lnTo>
                    <a:lnTo>
                      <a:pt x="9323" y="485"/>
                    </a:lnTo>
                    <a:lnTo>
                      <a:pt x="9409" y="531"/>
                    </a:lnTo>
                    <a:lnTo>
                      <a:pt x="9496" y="579"/>
                    </a:lnTo>
                    <a:lnTo>
                      <a:pt x="9580" y="629"/>
                    </a:lnTo>
                    <a:lnTo>
                      <a:pt x="9665" y="680"/>
                    </a:lnTo>
                    <a:lnTo>
                      <a:pt x="9748" y="733"/>
                    </a:lnTo>
                    <a:lnTo>
                      <a:pt x="9831" y="788"/>
                    </a:lnTo>
                    <a:lnTo>
                      <a:pt x="9912" y="843"/>
                    </a:lnTo>
                    <a:lnTo>
                      <a:pt x="9993" y="901"/>
                    </a:lnTo>
                    <a:lnTo>
                      <a:pt x="10072" y="960"/>
                    </a:lnTo>
                    <a:lnTo>
                      <a:pt x="10151" y="1020"/>
                    </a:lnTo>
                    <a:lnTo>
                      <a:pt x="10229" y="1081"/>
                    </a:lnTo>
                    <a:lnTo>
                      <a:pt x="10306" y="1144"/>
                    </a:lnTo>
                    <a:lnTo>
                      <a:pt x="10382" y="1207"/>
                    </a:lnTo>
                    <a:lnTo>
                      <a:pt x="10457" y="1272"/>
                    </a:lnTo>
                    <a:lnTo>
                      <a:pt x="10532" y="1338"/>
                    </a:lnTo>
                    <a:lnTo>
                      <a:pt x="10606" y="1404"/>
                    </a:lnTo>
                    <a:lnTo>
                      <a:pt x="10680" y="1473"/>
                    </a:lnTo>
                    <a:lnTo>
                      <a:pt x="10752" y="1541"/>
                    </a:lnTo>
                    <a:lnTo>
                      <a:pt x="10824" y="1610"/>
                    </a:lnTo>
                    <a:lnTo>
                      <a:pt x="10895" y="1680"/>
                    </a:lnTo>
                    <a:lnTo>
                      <a:pt x="10964" y="1751"/>
                    </a:lnTo>
                    <a:lnTo>
                      <a:pt x="11035" y="1823"/>
                    </a:lnTo>
                    <a:lnTo>
                      <a:pt x="11035" y="182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02870" tIns="51435" rIns="102870" bIns="51435" numCol="1" anchor="t" anchorCtr="0" compatLnSpc="1">
                <a:prstTxWarp prst="textNoShape">
                  <a:avLst/>
                </a:prstTxWarp>
              </a:bodyPr>
              <a:lstStyle/>
              <a:p>
                <a:endParaRPr lang="en-US" sz="4050" dirty="0"/>
              </a:p>
            </p:txBody>
          </p:sp>
          <p:sp>
            <p:nvSpPr>
              <p:cNvPr id="27" name="Freeform 26"/>
              <p:cNvSpPr>
                <a:spLocks/>
              </p:cNvSpPr>
              <p:nvPr/>
            </p:nvSpPr>
            <p:spPr bwMode="auto">
              <a:xfrm>
                <a:off x="13252583" y="4587888"/>
                <a:ext cx="3364416" cy="2270112"/>
              </a:xfrm>
              <a:custGeom>
                <a:avLst/>
                <a:gdLst>
                  <a:gd name="T0" fmla="*/ 11854 w 12590"/>
                  <a:gd name="T1" fmla="*/ 8438 h 8493"/>
                  <a:gd name="T2" fmla="*/ 11822 w 12590"/>
                  <a:gd name="T3" fmla="*/ 8286 h 8493"/>
                  <a:gd name="T4" fmla="*/ 11726 w 12590"/>
                  <a:gd name="T5" fmla="*/ 8123 h 8493"/>
                  <a:gd name="T6" fmla="*/ 11511 w 12590"/>
                  <a:gd name="T7" fmla="*/ 7890 h 8493"/>
                  <a:gd name="T8" fmla="*/ 11382 w 12590"/>
                  <a:gd name="T9" fmla="*/ 7808 h 8493"/>
                  <a:gd name="T10" fmla="*/ 11085 w 12590"/>
                  <a:gd name="T11" fmla="*/ 7707 h 8493"/>
                  <a:gd name="T12" fmla="*/ 10741 w 12590"/>
                  <a:gd name="T13" fmla="*/ 7675 h 8493"/>
                  <a:gd name="T14" fmla="*/ 10143 w 12590"/>
                  <a:gd name="T15" fmla="*/ 7707 h 8493"/>
                  <a:gd name="T16" fmla="*/ 9812 w 12590"/>
                  <a:gd name="T17" fmla="*/ 7718 h 8493"/>
                  <a:gd name="T18" fmla="*/ 9477 w 12590"/>
                  <a:gd name="T19" fmla="*/ 7694 h 8493"/>
                  <a:gd name="T20" fmla="*/ 8907 w 12590"/>
                  <a:gd name="T21" fmla="*/ 7583 h 8493"/>
                  <a:gd name="T22" fmla="*/ 8357 w 12590"/>
                  <a:gd name="T23" fmla="*/ 7408 h 8493"/>
                  <a:gd name="T24" fmla="*/ 7730 w 12590"/>
                  <a:gd name="T25" fmla="*/ 7115 h 8493"/>
                  <a:gd name="T26" fmla="*/ 7159 w 12590"/>
                  <a:gd name="T27" fmla="*/ 6729 h 8493"/>
                  <a:gd name="T28" fmla="*/ 6692 w 12590"/>
                  <a:gd name="T29" fmla="*/ 6295 h 8493"/>
                  <a:gd name="T30" fmla="*/ 6471 w 12590"/>
                  <a:gd name="T31" fmla="*/ 6032 h 8493"/>
                  <a:gd name="T32" fmla="*/ 6274 w 12590"/>
                  <a:gd name="T33" fmla="*/ 5748 h 8493"/>
                  <a:gd name="T34" fmla="*/ 6102 w 12590"/>
                  <a:gd name="T35" fmla="*/ 5445 h 8493"/>
                  <a:gd name="T36" fmla="*/ 5537 w 12590"/>
                  <a:gd name="T37" fmla="*/ 4330 h 8493"/>
                  <a:gd name="T38" fmla="*/ 5150 w 12590"/>
                  <a:gd name="T39" fmla="*/ 3643 h 8493"/>
                  <a:gd name="T40" fmla="*/ 4709 w 12590"/>
                  <a:gd name="T41" fmla="*/ 2996 h 8493"/>
                  <a:gd name="T42" fmla="*/ 4308 w 12590"/>
                  <a:gd name="T43" fmla="*/ 2528 h 8493"/>
                  <a:gd name="T44" fmla="*/ 4019 w 12590"/>
                  <a:gd name="T45" fmla="*/ 2253 h 8493"/>
                  <a:gd name="T46" fmla="*/ 3702 w 12590"/>
                  <a:gd name="T47" fmla="*/ 1999 h 8493"/>
                  <a:gd name="T48" fmla="*/ 3352 w 12590"/>
                  <a:gd name="T49" fmla="*/ 1768 h 8493"/>
                  <a:gd name="T50" fmla="*/ 2966 w 12590"/>
                  <a:gd name="T51" fmla="*/ 1562 h 8493"/>
                  <a:gd name="T52" fmla="*/ 2541 w 12590"/>
                  <a:gd name="T53" fmla="*/ 1385 h 8493"/>
                  <a:gd name="T54" fmla="*/ 2073 w 12590"/>
                  <a:gd name="T55" fmla="*/ 1237 h 8493"/>
                  <a:gd name="T56" fmla="*/ 1559 w 12590"/>
                  <a:gd name="T57" fmla="*/ 1121 h 8493"/>
                  <a:gd name="T58" fmla="*/ 995 w 12590"/>
                  <a:gd name="T59" fmla="*/ 1041 h 8493"/>
                  <a:gd name="T60" fmla="*/ 378 w 12590"/>
                  <a:gd name="T61" fmla="*/ 998 h 8493"/>
                  <a:gd name="T62" fmla="*/ 28 w 12590"/>
                  <a:gd name="T63" fmla="*/ 988 h 8493"/>
                  <a:gd name="T64" fmla="*/ 199 w 12590"/>
                  <a:gd name="T65" fmla="*/ 926 h 8493"/>
                  <a:gd name="T66" fmla="*/ 516 w 12590"/>
                  <a:gd name="T67" fmla="*/ 753 h 8493"/>
                  <a:gd name="T68" fmla="*/ 1028 w 12590"/>
                  <a:gd name="T69" fmla="*/ 560 h 8493"/>
                  <a:gd name="T70" fmla="*/ 1724 w 12590"/>
                  <a:gd name="T71" fmla="*/ 351 h 8493"/>
                  <a:gd name="T72" fmla="*/ 2389 w 12590"/>
                  <a:gd name="T73" fmla="*/ 199 h 8493"/>
                  <a:gd name="T74" fmla="*/ 3322 w 12590"/>
                  <a:gd name="T75" fmla="*/ 60 h 8493"/>
                  <a:gd name="T76" fmla="*/ 4274 w 12590"/>
                  <a:gd name="T77" fmla="*/ 2 h 8493"/>
                  <a:gd name="T78" fmla="*/ 5234 w 12590"/>
                  <a:gd name="T79" fmla="*/ 25 h 8493"/>
                  <a:gd name="T80" fmla="*/ 6190 w 12590"/>
                  <a:gd name="T81" fmla="*/ 132 h 8493"/>
                  <a:gd name="T82" fmla="*/ 7134 w 12590"/>
                  <a:gd name="T83" fmla="*/ 322 h 8493"/>
                  <a:gd name="T84" fmla="*/ 8052 w 12590"/>
                  <a:gd name="T85" fmla="*/ 597 h 8493"/>
                  <a:gd name="T86" fmla="*/ 8935 w 12590"/>
                  <a:gd name="T87" fmla="*/ 959 h 8493"/>
                  <a:gd name="T88" fmla="*/ 9771 w 12590"/>
                  <a:gd name="T89" fmla="*/ 1409 h 8493"/>
                  <a:gd name="T90" fmla="*/ 10443 w 12590"/>
                  <a:gd name="T91" fmla="*/ 1865 h 8493"/>
                  <a:gd name="T92" fmla="*/ 10811 w 12590"/>
                  <a:gd name="T93" fmla="*/ 2165 h 8493"/>
                  <a:gd name="T94" fmla="*/ 11152 w 12590"/>
                  <a:gd name="T95" fmla="*/ 2490 h 8493"/>
                  <a:gd name="T96" fmla="*/ 11466 w 12590"/>
                  <a:gd name="T97" fmla="*/ 2839 h 8493"/>
                  <a:gd name="T98" fmla="*/ 11747 w 12590"/>
                  <a:gd name="T99" fmla="*/ 3211 h 8493"/>
                  <a:gd name="T100" fmla="*/ 11993 w 12590"/>
                  <a:gd name="T101" fmla="*/ 3605 h 8493"/>
                  <a:gd name="T102" fmla="*/ 12201 w 12590"/>
                  <a:gd name="T103" fmla="*/ 4019 h 8493"/>
                  <a:gd name="T104" fmla="*/ 12368 w 12590"/>
                  <a:gd name="T105" fmla="*/ 4455 h 8493"/>
                  <a:gd name="T106" fmla="*/ 12491 w 12590"/>
                  <a:gd name="T107" fmla="*/ 4907 h 8493"/>
                  <a:gd name="T108" fmla="*/ 12566 w 12590"/>
                  <a:gd name="T109" fmla="*/ 5378 h 8493"/>
                  <a:gd name="T110" fmla="*/ 12589 w 12590"/>
                  <a:gd name="T111" fmla="*/ 5698 h 8493"/>
                  <a:gd name="T112" fmla="*/ 12567 w 12590"/>
                  <a:gd name="T113" fmla="*/ 6243 h 8493"/>
                  <a:gd name="T114" fmla="*/ 12448 w 12590"/>
                  <a:gd name="T115" fmla="*/ 6922 h 8493"/>
                  <a:gd name="T116" fmla="*/ 12243 w 12590"/>
                  <a:gd name="T117" fmla="*/ 7583 h 8493"/>
                  <a:gd name="T118" fmla="*/ 11971 w 12590"/>
                  <a:gd name="T119" fmla="*/ 8225 h 8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590" h="8493">
                    <a:moveTo>
                      <a:pt x="11839" y="8493"/>
                    </a:moveTo>
                    <a:lnTo>
                      <a:pt x="11839" y="8493"/>
                    </a:lnTo>
                    <a:lnTo>
                      <a:pt x="11843" y="8485"/>
                    </a:lnTo>
                    <a:lnTo>
                      <a:pt x="11846" y="8476"/>
                    </a:lnTo>
                    <a:lnTo>
                      <a:pt x="11849" y="8467"/>
                    </a:lnTo>
                    <a:lnTo>
                      <a:pt x="11851" y="8458"/>
                    </a:lnTo>
                    <a:lnTo>
                      <a:pt x="11854" y="8438"/>
                    </a:lnTo>
                    <a:lnTo>
                      <a:pt x="11855" y="8418"/>
                    </a:lnTo>
                    <a:lnTo>
                      <a:pt x="11854" y="8398"/>
                    </a:lnTo>
                    <a:lnTo>
                      <a:pt x="11851" y="8376"/>
                    </a:lnTo>
                    <a:lnTo>
                      <a:pt x="11846" y="8354"/>
                    </a:lnTo>
                    <a:lnTo>
                      <a:pt x="11839" y="8331"/>
                    </a:lnTo>
                    <a:lnTo>
                      <a:pt x="11831" y="8309"/>
                    </a:lnTo>
                    <a:lnTo>
                      <a:pt x="11822" y="8286"/>
                    </a:lnTo>
                    <a:lnTo>
                      <a:pt x="11811" y="8262"/>
                    </a:lnTo>
                    <a:lnTo>
                      <a:pt x="11799" y="8239"/>
                    </a:lnTo>
                    <a:lnTo>
                      <a:pt x="11786" y="8216"/>
                    </a:lnTo>
                    <a:lnTo>
                      <a:pt x="11772" y="8192"/>
                    </a:lnTo>
                    <a:lnTo>
                      <a:pt x="11757" y="8168"/>
                    </a:lnTo>
                    <a:lnTo>
                      <a:pt x="11742" y="8145"/>
                    </a:lnTo>
                    <a:lnTo>
                      <a:pt x="11726" y="8123"/>
                    </a:lnTo>
                    <a:lnTo>
                      <a:pt x="11709" y="8100"/>
                    </a:lnTo>
                    <a:lnTo>
                      <a:pt x="11674" y="8057"/>
                    </a:lnTo>
                    <a:lnTo>
                      <a:pt x="11639" y="8016"/>
                    </a:lnTo>
                    <a:lnTo>
                      <a:pt x="11605" y="7978"/>
                    </a:lnTo>
                    <a:lnTo>
                      <a:pt x="11571" y="7944"/>
                    </a:lnTo>
                    <a:lnTo>
                      <a:pt x="11540" y="7915"/>
                    </a:lnTo>
                    <a:lnTo>
                      <a:pt x="11511" y="7890"/>
                    </a:lnTo>
                    <a:lnTo>
                      <a:pt x="11487" y="7872"/>
                    </a:lnTo>
                    <a:lnTo>
                      <a:pt x="11487" y="7872"/>
                    </a:lnTo>
                    <a:lnTo>
                      <a:pt x="11467" y="7858"/>
                    </a:lnTo>
                    <a:lnTo>
                      <a:pt x="11446" y="7845"/>
                    </a:lnTo>
                    <a:lnTo>
                      <a:pt x="11425" y="7832"/>
                    </a:lnTo>
                    <a:lnTo>
                      <a:pt x="11404" y="7819"/>
                    </a:lnTo>
                    <a:lnTo>
                      <a:pt x="11382" y="7808"/>
                    </a:lnTo>
                    <a:lnTo>
                      <a:pt x="11361" y="7797"/>
                    </a:lnTo>
                    <a:lnTo>
                      <a:pt x="11316" y="7777"/>
                    </a:lnTo>
                    <a:lnTo>
                      <a:pt x="11271" y="7759"/>
                    </a:lnTo>
                    <a:lnTo>
                      <a:pt x="11226" y="7743"/>
                    </a:lnTo>
                    <a:lnTo>
                      <a:pt x="11180" y="7729"/>
                    </a:lnTo>
                    <a:lnTo>
                      <a:pt x="11132" y="7717"/>
                    </a:lnTo>
                    <a:lnTo>
                      <a:pt x="11085" y="7707"/>
                    </a:lnTo>
                    <a:lnTo>
                      <a:pt x="11038" y="7698"/>
                    </a:lnTo>
                    <a:lnTo>
                      <a:pt x="10988" y="7691"/>
                    </a:lnTo>
                    <a:lnTo>
                      <a:pt x="10940" y="7685"/>
                    </a:lnTo>
                    <a:lnTo>
                      <a:pt x="10891" y="7681"/>
                    </a:lnTo>
                    <a:lnTo>
                      <a:pt x="10842" y="7678"/>
                    </a:lnTo>
                    <a:lnTo>
                      <a:pt x="10791" y="7676"/>
                    </a:lnTo>
                    <a:lnTo>
                      <a:pt x="10741" y="7675"/>
                    </a:lnTo>
                    <a:lnTo>
                      <a:pt x="10691" y="7675"/>
                    </a:lnTo>
                    <a:lnTo>
                      <a:pt x="10641" y="7676"/>
                    </a:lnTo>
                    <a:lnTo>
                      <a:pt x="10590" y="7678"/>
                    </a:lnTo>
                    <a:lnTo>
                      <a:pt x="10540" y="7680"/>
                    </a:lnTo>
                    <a:lnTo>
                      <a:pt x="10439" y="7686"/>
                    </a:lnTo>
                    <a:lnTo>
                      <a:pt x="10340" y="7693"/>
                    </a:lnTo>
                    <a:lnTo>
                      <a:pt x="10143" y="7707"/>
                    </a:lnTo>
                    <a:lnTo>
                      <a:pt x="10047" y="7713"/>
                    </a:lnTo>
                    <a:lnTo>
                      <a:pt x="10000" y="7716"/>
                    </a:lnTo>
                    <a:lnTo>
                      <a:pt x="9954" y="7718"/>
                    </a:lnTo>
                    <a:lnTo>
                      <a:pt x="9954" y="7718"/>
                    </a:lnTo>
                    <a:lnTo>
                      <a:pt x="9906" y="7719"/>
                    </a:lnTo>
                    <a:lnTo>
                      <a:pt x="9859" y="7719"/>
                    </a:lnTo>
                    <a:lnTo>
                      <a:pt x="9812" y="7718"/>
                    </a:lnTo>
                    <a:lnTo>
                      <a:pt x="9764" y="7717"/>
                    </a:lnTo>
                    <a:lnTo>
                      <a:pt x="9716" y="7715"/>
                    </a:lnTo>
                    <a:lnTo>
                      <a:pt x="9668" y="7712"/>
                    </a:lnTo>
                    <a:lnTo>
                      <a:pt x="9621" y="7709"/>
                    </a:lnTo>
                    <a:lnTo>
                      <a:pt x="9572" y="7705"/>
                    </a:lnTo>
                    <a:lnTo>
                      <a:pt x="9525" y="7700"/>
                    </a:lnTo>
                    <a:lnTo>
                      <a:pt x="9477" y="7694"/>
                    </a:lnTo>
                    <a:lnTo>
                      <a:pt x="9430" y="7688"/>
                    </a:lnTo>
                    <a:lnTo>
                      <a:pt x="9381" y="7682"/>
                    </a:lnTo>
                    <a:lnTo>
                      <a:pt x="9286" y="7667"/>
                    </a:lnTo>
                    <a:lnTo>
                      <a:pt x="9190" y="7648"/>
                    </a:lnTo>
                    <a:lnTo>
                      <a:pt x="9096" y="7628"/>
                    </a:lnTo>
                    <a:lnTo>
                      <a:pt x="9001" y="7607"/>
                    </a:lnTo>
                    <a:lnTo>
                      <a:pt x="8907" y="7583"/>
                    </a:lnTo>
                    <a:lnTo>
                      <a:pt x="8814" y="7558"/>
                    </a:lnTo>
                    <a:lnTo>
                      <a:pt x="8722" y="7531"/>
                    </a:lnTo>
                    <a:lnTo>
                      <a:pt x="8630" y="7503"/>
                    </a:lnTo>
                    <a:lnTo>
                      <a:pt x="8540" y="7474"/>
                    </a:lnTo>
                    <a:lnTo>
                      <a:pt x="8450" y="7442"/>
                    </a:lnTo>
                    <a:lnTo>
                      <a:pt x="8450" y="7442"/>
                    </a:lnTo>
                    <a:lnTo>
                      <a:pt x="8357" y="7408"/>
                    </a:lnTo>
                    <a:lnTo>
                      <a:pt x="8264" y="7372"/>
                    </a:lnTo>
                    <a:lnTo>
                      <a:pt x="8172" y="7334"/>
                    </a:lnTo>
                    <a:lnTo>
                      <a:pt x="8082" y="7294"/>
                    </a:lnTo>
                    <a:lnTo>
                      <a:pt x="7992" y="7252"/>
                    </a:lnTo>
                    <a:lnTo>
                      <a:pt x="7904" y="7208"/>
                    </a:lnTo>
                    <a:lnTo>
                      <a:pt x="7816" y="7163"/>
                    </a:lnTo>
                    <a:lnTo>
                      <a:pt x="7730" y="7115"/>
                    </a:lnTo>
                    <a:lnTo>
                      <a:pt x="7644" y="7065"/>
                    </a:lnTo>
                    <a:lnTo>
                      <a:pt x="7560" y="7014"/>
                    </a:lnTo>
                    <a:lnTo>
                      <a:pt x="7478" y="6961"/>
                    </a:lnTo>
                    <a:lnTo>
                      <a:pt x="7396" y="6905"/>
                    </a:lnTo>
                    <a:lnTo>
                      <a:pt x="7316" y="6849"/>
                    </a:lnTo>
                    <a:lnTo>
                      <a:pt x="7236" y="6791"/>
                    </a:lnTo>
                    <a:lnTo>
                      <a:pt x="7159" y="6729"/>
                    </a:lnTo>
                    <a:lnTo>
                      <a:pt x="7082" y="6668"/>
                    </a:lnTo>
                    <a:lnTo>
                      <a:pt x="7008" y="6604"/>
                    </a:lnTo>
                    <a:lnTo>
                      <a:pt x="6935" y="6538"/>
                    </a:lnTo>
                    <a:lnTo>
                      <a:pt x="6863" y="6471"/>
                    </a:lnTo>
                    <a:lnTo>
                      <a:pt x="6794" y="6402"/>
                    </a:lnTo>
                    <a:lnTo>
                      <a:pt x="6725" y="6331"/>
                    </a:lnTo>
                    <a:lnTo>
                      <a:pt x="6692" y="6295"/>
                    </a:lnTo>
                    <a:lnTo>
                      <a:pt x="6659" y="6259"/>
                    </a:lnTo>
                    <a:lnTo>
                      <a:pt x="6627" y="6222"/>
                    </a:lnTo>
                    <a:lnTo>
                      <a:pt x="6595" y="6184"/>
                    </a:lnTo>
                    <a:lnTo>
                      <a:pt x="6563" y="6147"/>
                    </a:lnTo>
                    <a:lnTo>
                      <a:pt x="6532" y="6109"/>
                    </a:lnTo>
                    <a:lnTo>
                      <a:pt x="6501" y="6070"/>
                    </a:lnTo>
                    <a:lnTo>
                      <a:pt x="6471" y="6032"/>
                    </a:lnTo>
                    <a:lnTo>
                      <a:pt x="6442" y="5992"/>
                    </a:lnTo>
                    <a:lnTo>
                      <a:pt x="6412" y="5952"/>
                    </a:lnTo>
                    <a:lnTo>
                      <a:pt x="6383" y="5912"/>
                    </a:lnTo>
                    <a:lnTo>
                      <a:pt x="6355" y="5872"/>
                    </a:lnTo>
                    <a:lnTo>
                      <a:pt x="6327" y="5830"/>
                    </a:lnTo>
                    <a:lnTo>
                      <a:pt x="6300" y="5789"/>
                    </a:lnTo>
                    <a:lnTo>
                      <a:pt x="6274" y="5748"/>
                    </a:lnTo>
                    <a:lnTo>
                      <a:pt x="6248" y="5706"/>
                    </a:lnTo>
                    <a:lnTo>
                      <a:pt x="6221" y="5663"/>
                    </a:lnTo>
                    <a:lnTo>
                      <a:pt x="6196" y="5620"/>
                    </a:lnTo>
                    <a:lnTo>
                      <a:pt x="6172" y="5577"/>
                    </a:lnTo>
                    <a:lnTo>
                      <a:pt x="6148" y="5534"/>
                    </a:lnTo>
                    <a:lnTo>
                      <a:pt x="6124" y="5489"/>
                    </a:lnTo>
                    <a:lnTo>
                      <a:pt x="6102" y="5445"/>
                    </a:lnTo>
                    <a:lnTo>
                      <a:pt x="6102" y="5445"/>
                    </a:lnTo>
                    <a:lnTo>
                      <a:pt x="5999" y="5242"/>
                    </a:lnTo>
                    <a:lnTo>
                      <a:pt x="5897" y="5038"/>
                    </a:lnTo>
                    <a:lnTo>
                      <a:pt x="5795" y="4835"/>
                    </a:lnTo>
                    <a:lnTo>
                      <a:pt x="5692" y="4632"/>
                    </a:lnTo>
                    <a:lnTo>
                      <a:pt x="5589" y="4431"/>
                    </a:lnTo>
                    <a:lnTo>
                      <a:pt x="5537" y="4330"/>
                    </a:lnTo>
                    <a:lnTo>
                      <a:pt x="5484" y="4231"/>
                    </a:lnTo>
                    <a:lnTo>
                      <a:pt x="5430" y="4131"/>
                    </a:lnTo>
                    <a:lnTo>
                      <a:pt x="5376" y="4031"/>
                    </a:lnTo>
                    <a:lnTo>
                      <a:pt x="5320" y="3934"/>
                    </a:lnTo>
                    <a:lnTo>
                      <a:pt x="5265" y="3836"/>
                    </a:lnTo>
                    <a:lnTo>
                      <a:pt x="5208" y="3739"/>
                    </a:lnTo>
                    <a:lnTo>
                      <a:pt x="5150" y="3643"/>
                    </a:lnTo>
                    <a:lnTo>
                      <a:pt x="5091" y="3548"/>
                    </a:lnTo>
                    <a:lnTo>
                      <a:pt x="5031" y="3453"/>
                    </a:lnTo>
                    <a:lnTo>
                      <a:pt x="4969" y="3360"/>
                    </a:lnTo>
                    <a:lnTo>
                      <a:pt x="4907" y="3267"/>
                    </a:lnTo>
                    <a:lnTo>
                      <a:pt x="4843" y="3176"/>
                    </a:lnTo>
                    <a:lnTo>
                      <a:pt x="4776" y="3085"/>
                    </a:lnTo>
                    <a:lnTo>
                      <a:pt x="4709" y="2996"/>
                    </a:lnTo>
                    <a:lnTo>
                      <a:pt x="4640" y="2908"/>
                    </a:lnTo>
                    <a:lnTo>
                      <a:pt x="4570" y="2821"/>
                    </a:lnTo>
                    <a:lnTo>
                      <a:pt x="4497" y="2735"/>
                    </a:lnTo>
                    <a:lnTo>
                      <a:pt x="4422" y="2652"/>
                    </a:lnTo>
                    <a:lnTo>
                      <a:pt x="4385" y="2609"/>
                    </a:lnTo>
                    <a:lnTo>
                      <a:pt x="4346" y="2568"/>
                    </a:lnTo>
                    <a:lnTo>
                      <a:pt x="4308" y="2528"/>
                    </a:lnTo>
                    <a:lnTo>
                      <a:pt x="4267" y="2487"/>
                    </a:lnTo>
                    <a:lnTo>
                      <a:pt x="4228" y="2448"/>
                    </a:lnTo>
                    <a:lnTo>
                      <a:pt x="4187" y="2407"/>
                    </a:lnTo>
                    <a:lnTo>
                      <a:pt x="4146" y="2368"/>
                    </a:lnTo>
                    <a:lnTo>
                      <a:pt x="4104" y="2329"/>
                    </a:lnTo>
                    <a:lnTo>
                      <a:pt x="4062" y="2291"/>
                    </a:lnTo>
                    <a:lnTo>
                      <a:pt x="4019" y="2253"/>
                    </a:lnTo>
                    <a:lnTo>
                      <a:pt x="3976" y="2215"/>
                    </a:lnTo>
                    <a:lnTo>
                      <a:pt x="3931" y="2178"/>
                    </a:lnTo>
                    <a:lnTo>
                      <a:pt x="3887" y="2141"/>
                    </a:lnTo>
                    <a:lnTo>
                      <a:pt x="3842" y="2105"/>
                    </a:lnTo>
                    <a:lnTo>
                      <a:pt x="3796" y="2069"/>
                    </a:lnTo>
                    <a:lnTo>
                      <a:pt x="3749" y="2033"/>
                    </a:lnTo>
                    <a:lnTo>
                      <a:pt x="3702" y="1999"/>
                    </a:lnTo>
                    <a:lnTo>
                      <a:pt x="3654" y="1964"/>
                    </a:lnTo>
                    <a:lnTo>
                      <a:pt x="3606" y="1931"/>
                    </a:lnTo>
                    <a:lnTo>
                      <a:pt x="3556" y="1897"/>
                    </a:lnTo>
                    <a:lnTo>
                      <a:pt x="3506" y="1863"/>
                    </a:lnTo>
                    <a:lnTo>
                      <a:pt x="3456" y="1831"/>
                    </a:lnTo>
                    <a:lnTo>
                      <a:pt x="3404" y="1799"/>
                    </a:lnTo>
                    <a:lnTo>
                      <a:pt x="3352" y="1768"/>
                    </a:lnTo>
                    <a:lnTo>
                      <a:pt x="3299" y="1737"/>
                    </a:lnTo>
                    <a:lnTo>
                      <a:pt x="3245" y="1706"/>
                    </a:lnTo>
                    <a:lnTo>
                      <a:pt x="3191" y="1676"/>
                    </a:lnTo>
                    <a:lnTo>
                      <a:pt x="3136" y="1647"/>
                    </a:lnTo>
                    <a:lnTo>
                      <a:pt x="3081" y="1618"/>
                    </a:lnTo>
                    <a:lnTo>
                      <a:pt x="3024" y="1590"/>
                    </a:lnTo>
                    <a:lnTo>
                      <a:pt x="2966" y="1562"/>
                    </a:lnTo>
                    <a:lnTo>
                      <a:pt x="2909" y="1535"/>
                    </a:lnTo>
                    <a:lnTo>
                      <a:pt x="2849" y="1508"/>
                    </a:lnTo>
                    <a:lnTo>
                      <a:pt x="2789" y="1482"/>
                    </a:lnTo>
                    <a:lnTo>
                      <a:pt x="2729" y="1457"/>
                    </a:lnTo>
                    <a:lnTo>
                      <a:pt x="2667" y="1432"/>
                    </a:lnTo>
                    <a:lnTo>
                      <a:pt x="2605" y="1408"/>
                    </a:lnTo>
                    <a:lnTo>
                      <a:pt x="2541" y="1385"/>
                    </a:lnTo>
                    <a:lnTo>
                      <a:pt x="2477" y="1362"/>
                    </a:lnTo>
                    <a:lnTo>
                      <a:pt x="2412" y="1338"/>
                    </a:lnTo>
                    <a:lnTo>
                      <a:pt x="2346" y="1317"/>
                    </a:lnTo>
                    <a:lnTo>
                      <a:pt x="2279" y="1296"/>
                    </a:lnTo>
                    <a:lnTo>
                      <a:pt x="2212" y="1276"/>
                    </a:lnTo>
                    <a:lnTo>
                      <a:pt x="2143" y="1256"/>
                    </a:lnTo>
                    <a:lnTo>
                      <a:pt x="2073" y="1237"/>
                    </a:lnTo>
                    <a:lnTo>
                      <a:pt x="2002" y="1218"/>
                    </a:lnTo>
                    <a:lnTo>
                      <a:pt x="1931" y="1201"/>
                    </a:lnTo>
                    <a:lnTo>
                      <a:pt x="1859" y="1184"/>
                    </a:lnTo>
                    <a:lnTo>
                      <a:pt x="1785" y="1166"/>
                    </a:lnTo>
                    <a:lnTo>
                      <a:pt x="1711" y="1151"/>
                    </a:lnTo>
                    <a:lnTo>
                      <a:pt x="1635" y="1136"/>
                    </a:lnTo>
                    <a:lnTo>
                      <a:pt x="1559" y="1121"/>
                    </a:lnTo>
                    <a:lnTo>
                      <a:pt x="1481" y="1108"/>
                    </a:lnTo>
                    <a:lnTo>
                      <a:pt x="1403" y="1095"/>
                    </a:lnTo>
                    <a:lnTo>
                      <a:pt x="1324" y="1083"/>
                    </a:lnTo>
                    <a:lnTo>
                      <a:pt x="1243" y="1071"/>
                    </a:lnTo>
                    <a:lnTo>
                      <a:pt x="1162" y="1061"/>
                    </a:lnTo>
                    <a:lnTo>
                      <a:pt x="1078" y="1051"/>
                    </a:lnTo>
                    <a:lnTo>
                      <a:pt x="995" y="1041"/>
                    </a:lnTo>
                    <a:lnTo>
                      <a:pt x="910" y="1033"/>
                    </a:lnTo>
                    <a:lnTo>
                      <a:pt x="824" y="1025"/>
                    </a:lnTo>
                    <a:lnTo>
                      <a:pt x="737" y="1018"/>
                    </a:lnTo>
                    <a:lnTo>
                      <a:pt x="649" y="1012"/>
                    </a:lnTo>
                    <a:lnTo>
                      <a:pt x="560" y="1007"/>
                    </a:lnTo>
                    <a:lnTo>
                      <a:pt x="470" y="1002"/>
                    </a:lnTo>
                    <a:lnTo>
                      <a:pt x="378" y="998"/>
                    </a:lnTo>
                    <a:lnTo>
                      <a:pt x="286" y="996"/>
                    </a:lnTo>
                    <a:lnTo>
                      <a:pt x="191" y="993"/>
                    </a:lnTo>
                    <a:lnTo>
                      <a:pt x="97" y="992"/>
                    </a:lnTo>
                    <a:lnTo>
                      <a:pt x="0" y="992"/>
                    </a:lnTo>
                    <a:lnTo>
                      <a:pt x="0" y="992"/>
                    </a:lnTo>
                    <a:lnTo>
                      <a:pt x="14" y="991"/>
                    </a:lnTo>
                    <a:lnTo>
                      <a:pt x="28" y="988"/>
                    </a:lnTo>
                    <a:lnTo>
                      <a:pt x="43" y="986"/>
                    </a:lnTo>
                    <a:lnTo>
                      <a:pt x="59" y="982"/>
                    </a:lnTo>
                    <a:lnTo>
                      <a:pt x="75" y="978"/>
                    </a:lnTo>
                    <a:lnTo>
                      <a:pt x="92" y="972"/>
                    </a:lnTo>
                    <a:lnTo>
                      <a:pt x="127" y="959"/>
                    </a:lnTo>
                    <a:lnTo>
                      <a:pt x="163" y="944"/>
                    </a:lnTo>
                    <a:lnTo>
                      <a:pt x="199" y="926"/>
                    </a:lnTo>
                    <a:lnTo>
                      <a:pt x="237" y="907"/>
                    </a:lnTo>
                    <a:lnTo>
                      <a:pt x="275" y="887"/>
                    </a:lnTo>
                    <a:lnTo>
                      <a:pt x="350" y="845"/>
                    </a:lnTo>
                    <a:lnTo>
                      <a:pt x="421" y="803"/>
                    </a:lnTo>
                    <a:lnTo>
                      <a:pt x="456" y="785"/>
                    </a:lnTo>
                    <a:lnTo>
                      <a:pt x="487" y="768"/>
                    </a:lnTo>
                    <a:lnTo>
                      <a:pt x="516" y="753"/>
                    </a:lnTo>
                    <a:lnTo>
                      <a:pt x="542" y="742"/>
                    </a:lnTo>
                    <a:lnTo>
                      <a:pt x="542" y="742"/>
                    </a:lnTo>
                    <a:lnTo>
                      <a:pt x="639" y="703"/>
                    </a:lnTo>
                    <a:lnTo>
                      <a:pt x="735" y="666"/>
                    </a:lnTo>
                    <a:lnTo>
                      <a:pt x="833" y="629"/>
                    </a:lnTo>
                    <a:lnTo>
                      <a:pt x="930" y="594"/>
                    </a:lnTo>
                    <a:lnTo>
                      <a:pt x="1028" y="560"/>
                    </a:lnTo>
                    <a:lnTo>
                      <a:pt x="1126" y="527"/>
                    </a:lnTo>
                    <a:lnTo>
                      <a:pt x="1225" y="495"/>
                    </a:lnTo>
                    <a:lnTo>
                      <a:pt x="1324" y="465"/>
                    </a:lnTo>
                    <a:lnTo>
                      <a:pt x="1423" y="434"/>
                    </a:lnTo>
                    <a:lnTo>
                      <a:pt x="1523" y="405"/>
                    </a:lnTo>
                    <a:lnTo>
                      <a:pt x="1623" y="378"/>
                    </a:lnTo>
                    <a:lnTo>
                      <a:pt x="1724" y="351"/>
                    </a:lnTo>
                    <a:lnTo>
                      <a:pt x="1823" y="325"/>
                    </a:lnTo>
                    <a:lnTo>
                      <a:pt x="1925" y="301"/>
                    </a:lnTo>
                    <a:lnTo>
                      <a:pt x="2026" y="277"/>
                    </a:lnTo>
                    <a:lnTo>
                      <a:pt x="2127" y="253"/>
                    </a:lnTo>
                    <a:lnTo>
                      <a:pt x="2127" y="253"/>
                    </a:lnTo>
                    <a:lnTo>
                      <a:pt x="2257" y="225"/>
                    </a:lnTo>
                    <a:lnTo>
                      <a:pt x="2389" y="199"/>
                    </a:lnTo>
                    <a:lnTo>
                      <a:pt x="2520" y="175"/>
                    </a:lnTo>
                    <a:lnTo>
                      <a:pt x="2653" y="152"/>
                    </a:lnTo>
                    <a:lnTo>
                      <a:pt x="2786" y="130"/>
                    </a:lnTo>
                    <a:lnTo>
                      <a:pt x="2919" y="111"/>
                    </a:lnTo>
                    <a:lnTo>
                      <a:pt x="3052" y="92"/>
                    </a:lnTo>
                    <a:lnTo>
                      <a:pt x="3187" y="75"/>
                    </a:lnTo>
                    <a:lnTo>
                      <a:pt x="3322" y="60"/>
                    </a:lnTo>
                    <a:lnTo>
                      <a:pt x="3457" y="47"/>
                    </a:lnTo>
                    <a:lnTo>
                      <a:pt x="3592" y="35"/>
                    </a:lnTo>
                    <a:lnTo>
                      <a:pt x="3728" y="25"/>
                    </a:lnTo>
                    <a:lnTo>
                      <a:pt x="3864" y="17"/>
                    </a:lnTo>
                    <a:lnTo>
                      <a:pt x="4001" y="10"/>
                    </a:lnTo>
                    <a:lnTo>
                      <a:pt x="4138" y="5"/>
                    </a:lnTo>
                    <a:lnTo>
                      <a:pt x="4274" y="2"/>
                    </a:lnTo>
                    <a:lnTo>
                      <a:pt x="4411" y="0"/>
                    </a:lnTo>
                    <a:lnTo>
                      <a:pt x="4548" y="0"/>
                    </a:lnTo>
                    <a:lnTo>
                      <a:pt x="4685" y="2"/>
                    </a:lnTo>
                    <a:lnTo>
                      <a:pt x="4822" y="5"/>
                    </a:lnTo>
                    <a:lnTo>
                      <a:pt x="4959" y="10"/>
                    </a:lnTo>
                    <a:lnTo>
                      <a:pt x="5096" y="17"/>
                    </a:lnTo>
                    <a:lnTo>
                      <a:pt x="5234" y="25"/>
                    </a:lnTo>
                    <a:lnTo>
                      <a:pt x="5371" y="35"/>
                    </a:lnTo>
                    <a:lnTo>
                      <a:pt x="5507" y="47"/>
                    </a:lnTo>
                    <a:lnTo>
                      <a:pt x="5645" y="60"/>
                    </a:lnTo>
                    <a:lnTo>
                      <a:pt x="5781" y="75"/>
                    </a:lnTo>
                    <a:lnTo>
                      <a:pt x="5918" y="93"/>
                    </a:lnTo>
                    <a:lnTo>
                      <a:pt x="6054" y="111"/>
                    </a:lnTo>
                    <a:lnTo>
                      <a:pt x="6190" y="132"/>
                    </a:lnTo>
                    <a:lnTo>
                      <a:pt x="6326" y="153"/>
                    </a:lnTo>
                    <a:lnTo>
                      <a:pt x="6462" y="177"/>
                    </a:lnTo>
                    <a:lnTo>
                      <a:pt x="6597" y="202"/>
                    </a:lnTo>
                    <a:lnTo>
                      <a:pt x="6731" y="229"/>
                    </a:lnTo>
                    <a:lnTo>
                      <a:pt x="6866" y="258"/>
                    </a:lnTo>
                    <a:lnTo>
                      <a:pt x="7000" y="290"/>
                    </a:lnTo>
                    <a:lnTo>
                      <a:pt x="7134" y="322"/>
                    </a:lnTo>
                    <a:lnTo>
                      <a:pt x="7266" y="356"/>
                    </a:lnTo>
                    <a:lnTo>
                      <a:pt x="7398" y="391"/>
                    </a:lnTo>
                    <a:lnTo>
                      <a:pt x="7531" y="429"/>
                    </a:lnTo>
                    <a:lnTo>
                      <a:pt x="7662" y="469"/>
                    </a:lnTo>
                    <a:lnTo>
                      <a:pt x="7792" y="510"/>
                    </a:lnTo>
                    <a:lnTo>
                      <a:pt x="7922" y="552"/>
                    </a:lnTo>
                    <a:lnTo>
                      <a:pt x="8052" y="597"/>
                    </a:lnTo>
                    <a:lnTo>
                      <a:pt x="8181" y="644"/>
                    </a:lnTo>
                    <a:lnTo>
                      <a:pt x="8308" y="692"/>
                    </a:lnTo>
                    <a:lnTo>
                      <a:pt x="8435" y="742"/>
                    </a:lnTo>
                    <a:lnTo>
                      <a:pt x="8561" y="793"/>
                    </a:lnTo>
                    <a:lnTo>
                      <a:pt x="8686" y="847"/>
                    </a:lnTo>
                    <a:lnTo>
                      <a:pt x="8811" y="902"/>
                    </a:lnTo>
                    <a:lnTo>
                      <a:pt x="8935" y="959"/>
                    </a:lnTo>
                    <a:lnTo>
                      <a:pt x="9057" y="1019"/>
                    </a:lnTo>
                    <a:lnTo>
                      <a:pt x="9178" y="1079"/>
                    </a:lnTo>
                    <a:lnTo>
                      <a:pt x="9299" y="1141"/>
                    </a:lnTo>
                    <a:lnTo>
                      <a:pt x="9419" y="1206"/>
                    </a:lnTo>
                    <a:lnTo>
                      <a:pt x="9537" y="1272"/>
                    </a:lnTo>
                    <a:lnTo>
                      <a:pt x="9655" y="1339"/>
                    </a:lnTo>
                    <a:lnTo>
                      <a:pt x="9771" y="1409"/>
                    </a:lnTo>
                    <a:lnTo>
                      <a:pt x="9886" y="1480"/>
                    </a:lnTo>
                    <a:lnTo>
                      <a:pt x="10000" y="1554"/>
                    </a:lnTo>
                    <a:lnTo>
                      <a:pt x="10113" y="1629"/>
                    </a:lnTo>
                    <a:lnTo>
                      <a:pt x="10224" y="1706"/>
                    </a:lnTo>
                    <a:lnTo>
                      <a:pt x="10335" y="1785"/>
                    </a:lnTo>
                    <a:lnTo>
                      <a:pt x="10443" y="1865"/>
                    </a:lnTo>
                    <a:lnTo>
                      <a:pt x="10443" y="1865"/>
                    </a:lnTo>
                    <a:lnTo>
                      <a:pt x="10498" y="1907"/>
                    </a:lnTo>
                    <a:lnTo>
                      <a:pt x="10551" y="1948"/>
                    </a:lnTo>
                    <a:lnTo>
                      <a:pt x="10604" y="1990"/>
                    </a:lnTo>
                    <a:lnTo>
                      <a:pt x="10657" y="2033"/>
                    </a:lnTo>
                    <a:lnTo>
                      <a:pt x="10709" y="2077"/>
                    </a:lnTo>
                    <a:lnTo>
                      <a:pt x="10760" y="2121"/>
                    </a:lnTo>
                    <a:lnTo>
                      <a:pt x="10811" y="2165"/>
                    </a:lnTo>
                    <a:lnTo>
                      <a:pt x="10862" y="2209"/>
                    </a:lnTo>
                    <a:lnTo>
                      <a:pt x="10911" y="2255"/>
                    </a:lnTo>
                    <a:lnTo>
                      <a:pt x="10961" y="2301"/>
                    </a:lnTo>
                    <a:lnTo>
                      <a:pt x="11010" y="2347"/>
                    </a:lnTo>
                    <a:lnTo>
                      <a:pt x="11058" y="2394"/>
                    </a:lnTo>
                    <a:lnTo>
                      <a:pt x="11106" y="2442"/>
                    </a:lnTo>
                    <a:lnTo>
                      <a:pt x="11152" y="2490"/>
                    </a:lnTo>
                    <a:lnTo>
                      <a:pt x="11200" y="2538"/>
                    </a:lnTo>
                    <a:lnTo>
                      <a:pt x="11245" y="2586"/>
                    </a:lnTo>
                    <a:lnTo>
                      <a:pt x="11291" y="2637"/>
                    </a:lnTo>
                    <a:lnTo>
                      <a:pt x="11335" y="2686"/>
                    </a:lnTo>
                    <a:lnTo>
                      <a:pt x="11380" y="2736"/>
                    </a:lnTo>
                    <a:lnTo>
                      <a:pt x="11423" y="2787"/>
                    </a:lnTo>
                    <a:lnTo>
                      <a:pt x="11466" y="2839"/>
                    </a:lnTo>
                    <a:lnTo>
                      <a:pt x="11508" y="2890"/>
                    </a:lnTo>
                    <a:lnTo>
                      <a:pt x="11550" y="2942"/>
                    </a:lnTo>
                    <a:lnTo>
                      <a:pt x="11591" y="2996"/>
                    </a:lnTo>
                    <a:lnTo>
                      <a:pt x="11630" y="3049"/>
                    </a:lnTo>
                    <a:lnTo>
                      <a:pt x="11670" y="3102"/>
                    </a:lnTo>
                    <a:lnTo>
                      <a:pt x="11709" y="3157"/>
                    </a:lnTo>
                    <a:lnTo>
                      <a:pt x="11747" y="3211"/>
                    </a:lnTo>
                    <a:lnTo>
                      <a:pt x="11784" y="3266"/>
                    </a:lnTo>
                    <a:lnTo>
                      <a:pt x="11821" y="3321"/>
                    </a:lnTo>
                    <a:lnTo>
                      <a:pt x="11856" y="3377"/>
                    </a:lnTo>
                    <a:lnTo>
                      <a:pt x="11892" y="3433"/>
                    </a:lnTo>
                    <a:lnTo>
                      <a:pt x="11927" y="3490"/>
                    </a:lnTo>
                    <a:lnTo>
                      <a:pt x="11960" y="3548"/>
                    </a:lnTo>
                    <a:lnTo>
                      <a:pt x="11993" y="3605"/>
                    </a:lnTo>
                    <a:lnTo>
                      <a:pt x="12025" y="3663"/>
                    </a:lnTo>
                    <a:lnTo>
                      <a:pt x="12057" y="3722"/>
                    </a:lnTo>
                    <a:lnTo>
                      <a:pt x="12087" y="3780"/>
                    </a:lnTo>
                    <a:lnTo>
                      <a:pt x="12117" y="3839"/>
                    </a:lnTo>
                    <a:lnTo>
                      <a:pt x="12146" y="3900"/>
                    </a:lnTo>
                    <a:lnTo>
                      <a:pt x="12174" y="3959"/>
                    </a:lnTo>
                    <a:lnTo>
                      <a:pt x="12201" y="4019"/>
                    </a:lnTo>
                    <a:lnTo>
                      <a:pt x="12228" y="4081"/>
                    </a:lnTo>
                    <a:lnTo>
                      <a:pt x="12253" y="4142"/>
                    </a:lnTo>
                    <a:lnTo>
                      <a:pt x="12278" y="4203"/>
                    </a:lnTo>
                    <a:lnTo>
                      <a:pt x="12302" y="4266"/>
                    </a:lnTo>
                    <a:lnTo>
                      <a:pt x="12325" y="4328"/>
                    </a:lnTo>
                    <a:lnTo>
                      <a:pt x="12347" y="4391"/>
                    </a:lnTo>
                    <a:lnTo>
                      <a:pt x="12368" y="4455"/>
                    </a:lnTo>
                    <a:lnTo>
                      <a:pt x="12388" y="4518"/>
                    </a:lnTo>
                    <a:lnTo>
                      <a:pt x="12408" y="4582"/>
                    </a:lnTo>
                    <a:lnTo>
                      <a:pt x="12427" y="4647"/>
                    </a:lnTo>
                    <a:lnTo>
                      <a:pt x="12444" y="4711"/>
                    </a:lnTo>
                    <a:lnTo>
                      <a:pt x="12461" y="4777"/>
                    </a:lnTo>
                    <a:lnTo>
                      <a:pt x="12476" y="4842"/>
                    </a:lnTo>
                    <a:lnTo>
                      <a:pt x="12491" y="4907"/>
                    </a:lnTo>
                    <a:lnTo>
                      <a:pt x="12505" y="4974"/>
                    </a:lnTo>
                    <a:lnTo>
                      <a:pt x="12517" y="5040"/>
                    </a:lnTo>
                    <a:lnTo>
                      <a:pt x="12529" y="5107"/>
                    </a:lnTo>
                    <a:lnTo>
                      <a:pt x="12540" y="5175"/>
                    </a:lnTo>
                    <a:lnTo>
                      <a:pt x="12550" y="5242"/>
                    </a:lnTo>
                    <a:lnTo>
                      <a:pt x="12558" y="5309"/>
                    </a:lnTo>
                    <a:lnTo>
                      <a:pt x="12566" y="5378"/>
                    </a:lnTo>
                    <a:lnTo>
                      <a:pt x="12574" y="5446"/>
                    </a:lnTo>
                    <a:lnTo>
                      <a:pt x="12574" y="5446"/>
                    </a:lnTo>
                    <a:lnTo>
                      <a:pt x="12578" y="5497"/>
                    </a:lnTo>
                    <a:lnTo>
                      <a:pt x="12582" y="5547"/>
                    </a:lnTo>
                    <a:lnTo>
                      <a:pt x="12585" y="5597"/>
                    </a:lnTo>
                    <a:lnTo>
                      <a:pt x="12587" y="5647"/>
                    </a:lnTo>
                    <a:lnTo>
                      <a:pt x="12589" y="5698"/>
                    </a:lnTo>
                    <a:lnTo>
                      <a:pt x="12590" y="5748"/>
                    </a:lnTo>
                    <a:lnTo>
                      <a:pt x="12590" y="5797"/>
                    </a:lnTo>
                    <a:lnTo>
                      <a:pt x="12590" y="5847"/>
                    </a:lnTo>
                    <a:lnTo>
                      <a:pt x="12588" y="5947"/>
                    </a:lnTo>
                    <a:lnTo>
                      <a:pt x="12584" y="6046"/>
                    </a:lnTo>
                    <a:lnTo>
                      <a:pt x="12577" y="6144"/>
                    </a:lnTo>
                    <a:lnTo>
                      <a:pt x="12567" y="6243"/>
                    </a:lnTo>
                    <a:lnTo>
                      <a:pt x="12556" y="6341"/>
                    </a:lnTo>
                    <a:lnTo>
                      <a:pt x="12543" y="6439"/>
                    </a:lnTo>
                    <a:lnTo>
                      <a:pt x="12528" y="6536"/>
                    </a:lnTo>
                    <a:lnTo>
                      <a:pt x="12511" y="6633"/>
                    </a:lnTo>
                    <a:lnTo>
                      <a:pt x="12492" y="6729"/>
                    </a:lnTo>
                    <a:lnTo>
                      <a:pt x="12471" y="6826"/>
                    </a:lnTo>
                    <a:lnTo>
                      <a:pt x="12448" y="6922"/>
                    </a:lnTo>
                    <a:lnTo>
                      <a:pt x="12424" y="7018"/>
                    </a:lnTo>
                    <a:lnTo>
                      <a:pt x="12398" y="7113"/>
                    </a:lnTo>
                    <a:lnTo>
                      <a:pt x="12369" y="7208"/>
                    </a:lnTo>
                    <a:lnTo>
                      <a:pt x="12340" y="7303"/>
                    </a:lnTo>
                    <a:lnTo>
                      <a:pt x="12309" y="7396"/>
                    </a:lnTo>
                    <a:lnTo>
                      <a:pt x="12276" y="7490"/>
                    </a:lnTo>
                    <a:lnTo>
                      <a:pt x="12243" y="7583"/>
                    </a:lnTo>
                    <a:lnTo>
                      <a:pt x="12207" y="7676"/>
                    </a:lnTo>
                    <a:lnTo>
                      <a:pt x="12170" y="7768"/>
                    </a:lnTo>
                    <a:lnTo>
                      <a:pt x="12133" y="7861"/>
                    </a:lnTo>
                    <a:lnTo>
                      <a:pt x="12094" y="7952"/>
                    </a:lnTo>
                    <a:lnTo>
                      <a:pt x="12054" y="8044"/>
                    </a:lnTo>
                    <a:lnTo>
                      <a:pt x="12013" y="8134"/>
                    </a:lnTo>
                    <a:lnTo>
                      <a:pt x="11971" y="8225"/>
                    </a:lnTo>
                    <a:lnTo>
                      <a:pt x="11928" y="8315"/>
                    </a:lnTo>
                    <a:lnTo>
                      <a:pt x="11884" y="8405"/>
                    </a:lnTo>
                    <a:lnTo>
                      <a:pt x="11839" y="8493"/>
                    </a:lnTo>
                    <a:lnTo>
                      <a:pt x="11839" y="8493"/>
                    </a:lnTo>
                    <a:close/>
                  </a:path>
                </a:pathLst>
              </a:custGeom>
              <a:solidFill>
                <a:schemeClr val="accent2"/>
              </a:solidFill>
              <a:ln>
                <a:noFill/>
              </a:ln>
            </p:spPr>
            <p:txBody>
              <a:bodyPr vert="horz" wrap="square" lIns="102870" tIns="51435" rIns="102870" bIns="51435" numCol="1" anchor="t" anchorCtr="0" compatLnSpc="1">
                <a:prstTxWarp prst="textNoShape">
                  <a:avLst/>
                </a:prstTxWarp>
              </a:bodyPr>
              <a:lstStyle/>
              <a:p>
                <a:endParaRPr lang="en-US" sz="4050" dirty="0"/>
              </a:p>
            </p:txBody>
          </p:sp>
          <p:sp>
            <p:nvSpPr>
              <p:cNvPr id="28" name="Freeform 27"/>
              <p:cNvSpPr>
                <a:spLocks/>
              </p:cNvSpPr>
              <p:nvPr/>
            </p:nvSpPr>
            <p:spPr bwMode="auto">
              <a:xfrm>
                <a:off x="15628251" y="5576637"/>
                <a:ext cx="1712940" cy="3653022"/>
              </a:xfrm>
              <a:custGeom>
                <a:avLst/>
                <a:gdLst>
                  <a:gd name="T0" fmla="*/ 89 w 6408"/>
                  <a:gd name="T1" fmla="*/ 13555 h 13673"/>
                  <a:gd name="T2" fmla="*/ 225 w 6408"/>
                  <a:gd name="T3" fmla="*/ 13477 h 13673"/>
                  <a:gd name="T4" fmla="*/ 351 w 6408"/>
                  <a:gd name="T5" fmla="*/ 13337 h 13673"/>
                  <a:gd name="T6" fmla="*/ 506 w 6408"/>
                  <a:gd name="T7" fmla="*/ 13062 h 13673"/>
                  <a:gd name="T8" fmla="*/ 546 w 6408"/>
                  <a:gd name="T9" fmla="*/ 12913 h 13673"/>
                  <a:gd name="T10" fmla="*/ 552 w 6408"/>
                  <a:gd name="T11" fmla="*/ 12601 h 13673"/>
                  <a:gd name="T12" fmla="*/ 478 w 6408"/>
                  <a:gd name="T13" fmla="*/ 12263 h 13673"/>
                  <a:gd name="T14" fmla="*/ 265 w 6408"/>
                  <a:gd name="T15" fmla="*/ 11703 h 13673"/>
                  <a:gd name="T16" fmla="*/ 153 w 6408"/>
                  <a:gd name="T17" fmla="*/ 11391 h 13673"/>
                  <a:gd name="T18" fmla="*/ 75 w 6408"/>
                  <a:gd name="T19" fmla="*/ 11064 h 13673"/>
                  <a:gd name="T20" fmla="*/ 8 w 6408"/>
                  <a:gd name="T21" fmla="*/ 10488 h 13673"/>
                  <a:gd name="T22" fmla="*/ 7 w 6408"/>
                  <a:gd name="T23" fmla="*/ 9911 h 13673"/>
                  <a:gd name="T24" fmla="*/ 96 w 6408"/>
                  <a:gd name="T25" fmla="*/ 9224 h 13673"/>
                  <a:gd name="T26" fmla="*/ 289 w 6408"/>
                  <a:gd name="T27" fmla="*/ 8563 h 13673"/>
                  <a:gd name="T28" fmla="*/ 562 w 6408"/>
                  <a:gd name="T29" fmla="*/ 7986 h 13673"/>
                  <a:gd name="T30" fmla="*/ 746 w 6408"/>
                  <a:gd name="T31" fmla="*/ 7695 h 13673"/>
                  <a:gd name="T32" fmla="*/ 956 w 6408"/>
                  <a:gd name="T33" fmla="*/ 7421 h 13673"/>
                  <a:gd name="T34" fmla="*/ 1192 w 6408"/>
                  <a:gd name="T35" fmla="*/ 7165 h 13673"/>
                  <a:gd name="T36" fmla="*/ 2082 w 6408"/>
                  <a:gd name="T37" fmla="*/ 6288 h 13673"/>
                  <a:gd name="T38" fmla="*/ 2619 w 6408"/>
                  <a:gd name="T39" fmla="*/ 5711 h 13673"/>
                  <a:gd name="T40" fmla="*/ 3102 w 6408"/>
                  <a:gd name="T41" fmla="*/ 5095 h 13673"/>
                  <a:gd name="T42" fmla="*/ 3426 w 6408"/>
                  <a:gd name="T43" fmla="*/ 4569 h 13673"/>
                  <a:gd name="T44" fmla="*/ 3600 w 6408"/>
                  <a:gd name="T45" fmla="*/ 4211 h 13673"/>
                  <a:gd name="T46" fmla="*/ 3746 w 6408"/>
                  <a:gd name="T47" fmla="*/ 3832 h 13673"/>
                  <a:gd name="T48" fmla="*/ 3860 w 6408"/>
                  <a:gd name="T49" fmla="*/ 3429 h 13673"/>
                  <a:gd name="T50" fmla="*/ 3938 w 6408"/>
                  <a:gd name="T51" fmla="*/ 2998 h 13673"/>
                  <a:gd name="T52" fmla="*/ 3978 w 6408"/>
                  <a:gd name="T53" fmla="*/ 2540 h 13673"/>
                  <a:gd name="T54" fmla="*/ 3977 w 6408"/>
                  <a:gd name="T55" fmla="*/ 2049 h 13673"/>
                  <a:gd name="T56" fmla="*/ 3930 w 6408"/>
                  <a:gd name="T57" fmla="*/ 1524 h 13673"/>
                  <a:gd name="T58" fmla="*/ 3835 w 6408"/>
                  <a:gd name="T59" fmla="*/ 962 h 13673"/>
                  <a:gd name="T60" fmla="*/ 3689 w 6408"/>
                  <a:gd name="T61" fmla="*/ 362 h 13673"/>
                  <a:gd name="T62" fmla="*/ 3591 w 6408"/>
                  <a:gd name="T63" fmla="*/ 26 h 13673"/>
                  <a:gd name="T64" fmla="*/ 3703 w 6408"/>
                  <a:gd name="T65" fmla="*/ 169 h 13673"/>
                  <a:gd name="T66" fmla="*/ 3964 w 6408"/>
                  <a:gd name="T67" fmla="*/ 419 h 13673"/>
                  <a:gd name="T68" fmla="*/ 4304 w 6408"/>
                  <a:gd name="T69" fmla="*/ 847 h 13673"/>
                  <a:gd name="T70" fmla="*/ 4714 w 6408"/>
                  <a:gd name="T71" fmla="*/ 1447 h 13673"/>
                  <a:gd name="T72" fmla="*/ 5061 w 6408"/>
                  <a:gd name="T73" fmla="*/ 2034 h 13673"/>
                  <a:gd name="T74" fmla="*/ 5478 w 6408"/>
                  <a:gd name="T75" fmla="*/ 2881 h 13673"/>
                  <a:gd name="T76" fmla="*/ 5823 w 6408"/>
                  <a:gd name="T77" fmla="*/ 3769 h 13673"/>
                  <a:gd name="T78" fmla="*/ 6092 w 6408"/>
                  <a:gd name="T79" fmla="*/ 4691 h 13673"/>
                  <a:gd name="T80" fmla="*/ 6281 w 6408"/>
                  <a:gd name="T81" fmla="*/ 5635 h 13673"/>
                  <a:gd name="T82" fmla="*/ 6387 w 6408"/>
                  <a:gd name="T83" fmla="*/ 6590 h 13673"/>
                  <a:gd name="T84" fmla="*/ 6404 w 6408"/>
                  <a:gd name="T85" fmla="*/ 7549 h 13673"/>
                  <a:gd name="T86" fmla="*/ 6328 w 6408"/>
                  <a:gd name="T87" fmla="*/ 8500 h 13673"/>
                  <a:gd name="T88" fmla="*/ 6153 w 6408"/>
                  <a:gd name="T89" fmla="*/ 9434 h 13673"/>
                  <a:gd name="T90" fmla="*/ 5922 w 6408"/>
                  <a:gd name="T91" fmla="*/ 10213 h 13673"/>
                  <a:gd name="T92" fmla="*/ 5749 w 6408"/>
                  <a:gd name="T93" fmla="*/ 10654 h 13673"/>
                  <a:gd name="T94" fmla="*/ 5543 w 6408"/>
                  <a:gd name="T95" fmla="*/ 11078 h 13673"/>
                  <a:gd name="T96" fmla="*/ 5306 w 6408"/>
                  <a:gd name="T97" fmla="*/ 11482 h 13673"/>
                  <a:gd name="T98" fmla="*/ 5037 w 6408"/>
                  <a:gd name="T99" fmla="*/ 11863 h 13673"/>
                  <a:gd name="T100" fmla="*/ 4736 w 6408"/>
                  <a:gd name="T101" fmla="*/ 12217 h 13673"/>
                  <a:gd name="T102" fmla="*/ 4404 w 6408"/>
                  <a:gd name="T103" fmla="*/ 12542 h 13673"/>
                  <a:gd name="T104" fmla="*/ 4041 w 6408"/>
                  <a:gd name="T105" fmla="*/ 12834 h 13673"/>
                  <a:gd name="T106" fmla="*/ 3646 w 6408"/>
                  <a:gd name="T107" fmla="*/ 13088 h 13673"/>
                  <a:gd name="T108" fmla="*/ 3221 w 6408"/>
                  <a:gd name="T109" fmla="*/ 13303 h 13673"/>
                  <a:gd name="T110" fmla="*/ 2923 w 6408"/>
                  <a:gd name="T111" fmla="*/ 13421 h 13673"/>
                  <a:gd name="T112" fmla="*/ 2397 w 6408"/>
                  <a:gd name="T113" fmla="*/ 13567 h 13673"/>
                  <a:gd name="T114" fmla="*/ 1714 w 6408"/>
                  <a:gd name="T115" fmla="*/ 13659 h 13673"/>
                  <a:gd name="T116" fmla="*/ 1021 w 6408"/>
                  <a:gd name="T117" fmla="*/ 13664 h 13673"/>
                  <a:gd name="T118" fmla="*/ 327 w 6408"/>
                  <a:gd name="T119" fmla="*/ 13601 h 13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08" h="13673">
                    <a:moveTo>
                      <a:pt x="32" y="13558"/>
                    </a:moveTo>
                    <a:lnTo>
                      <a:pt x="32" y="13558"/>
                    </a:lnTo>
                    <a:lnTo>
                      <a:pt x="41" y="13559"/>
                    </a:lnTo>
                    <a:lnTo>
                      <a:pt x="51" y="13559"/>
                    </a:lnTo>
                    <a:lnTo>
                      <a:pt x="60" y="13559"/>
                    </a:lnTo>
                    <a:lnTo>
                      <a:pt x="70" y="13559"/>
                    </a:lnTo>
                    <a:lnTo>
                      <a:pt x="89" y="13555"/>
                    </a:lnTo>
                    <a:lnTo>
                      <a:pt x="108" y="13550"/>
                    </a:lnTo>
                    <a:lnTo>
                      <a:pt x="127" y="13543"/>
                    </a:lnTo>
                    <a:lnTo>
                      <a:pt x="147" y="13533"/>
                    </a:lnTo>
                    <a:lnTo>
                      <a:pt x="167" y="13522"/>
                    </a:lnTo>
                    <a:lnTo>
                      <a:pt x="186" y="13509"/>
                    </a:lnTo>
                    <a:lnTo>
                      <a:pt x="206" y="13494"/>
                    </a:lnTo>
                    <a:lnTo>
                      <a:pt x="225" y="13477"/>
                    </a:lnTo>
                    <a:lnTo>
                      <a:pt x="243" y="13460"/>
                    </a:lnTo>
                    <a:lnTo>
                      <a:pt x="262" y="13442"/>
                    </a:lnTo>
                    <a:lnTo>
                      <a:pt x="280" y="13422"/>
                    </a:lnTo>
                    <a:lnTo>
                      <a:pt x="298" y="13402"/>
                    </a:lnTo>
                    <a:lnTo>
                      <a:pt x="316" y="13381"/>
                    </a:lnTo>
                    <a:lnTo>
                      <a:pt x="333" y="13359"/>
                    </a:lnTo>
                    <a:lnTo>
                      <a:pt x="351" y="13337"/>
                    </a:lnTo>
                    <a:lnTo>
                      <a:pt x="367" y="13314"/>
                    </a:lnTo>
                    <a:lnTo>
                      <a:pt x="398" y="13268"/>
                    </a:lnTo>
                    <a:lnTo>
                      <a:pt x="426" y="13222"/>
                    </a:lnTo>
                    <a:lnTo>
                      <a:pt x="451" y="13178"/>
                    </a:lnTo>
                    <a:lnTo>
                      <a:pt x="473" y="13136"/>
                    </a:lnTo>
                    <a:lnTo>
                      <a:pt x="492" y="13096"/>
                    </a:lnTo>
                    <a:lnTo>
                      <a:pt x="506" y="13062"/>
                    </a:lnTo>
                    <a:lnTo>
                      <a:pt x="517" y="13033"/>
                    </a:lnTo>
                    <a:lnTo>
                      <a:pt x="517" y="13033"/>
                    </a:lnTo>
                    <a:lnTo>
                      <a:pt x="524" y="13010"/>
                    </a:lnTo>
                    <a:lnTo>
                      <a:pt x="531" y="12986"/>
                    </a:lnTo>
                    <a:lnTo>
                      <a:pt x="536" y="12962"/>
                    </a:lnTo>
                    <a:lnTo>
                      <a:pt x="541" y="12937"/>
                    </a:lnTo>
                    <a:lnTo>
                      <a:pt x="546" y="12913"/>
                    </a:lnTo>
                    <a:lnTo>
                      <a:pt x="550" y="12890"/>
                    </a:lnTo>
                    <a:lnTo>
                      <a:pt x="555" y="12842"/>
                    </a:lnTo>
                    <a:lnTo>
                      <a:pt x="559" y="12794"/>
                    </a:lnTo>
                    <a:lnTo>
                      <a:pt x="560" y="12745"/>
                    </a:lnTo>
                    <a:lnTo>
                      <a:pt x="560" y="12697"/>
                    </a:lnTo>
                    <a:lnTo>
                      <a:pt x="557" y="12649"/>
                    </a:lnTo>
                    <a:lnTo>
                      <a:pt x="552" y="12601"/>
                    </a:lnTo>
                    <a:lnTo>
                      <a:pt x="546" y="12552"/>
                    </a:lnTo>
                    <a:lnTo>
                      <a:pt x="538" y="12503"/>
                    </a:lnTo>
                    <a:lnTo>
                      <a:pt x="529" y="12455"/>
                    </a:lnTo>
                    <a:lnTo>
                      <a:pt x="518" y="12407"/>
                    </a:lnTo>
                    <a:lnTo>
                      <a:pt x="505" y="12359"/>
                    </a:lnTo>
                    <a:lnTo>
                      <a:pt x="492" y="12311"/>
                    </a:lnTo>
                    <a:lnTo>
                      <a:pt x="478" y="12263"/>
                    </a:lnTo>
                    <a:lnTo>
                      <a:pt x="462" y="12215"/>
                    </a:lnTo>
                    <a:lnTo>
                      <a:pt x="446" y="12167"/>
                    </a:lnTo>
                    <a:lnTo>
                      <a:pt x="430" y="12120"/>
                    </a:lnTo>
                    <a:lnTo>
                      <a:pt x="412" y="12073"/>
                    </a:lnTo>
                    <a:lnTo>
                      <a:pt x="377" y="11978"/>
                    </a:lnTo>
                    <a:lnTo>
                      <a:pt x="340" y="11886"/>
                    </a:lnTo>
                    <a:lnTo>
                      <a:pt x="265" y="11703"/>
                    </a:lnTo>
                    <a:lnTo>
                      <a:pt x="230" y="11613"/>
                    </a:lnTo>
                    <a:lnTo>
                      <a:pt x="214" y="11570"/>
                    </a:lnTo>
                    <a:lnTo>
                      <a:pt x="198" y="11526"/>
                    </a:lnTo>
                    <a:lnTo>
                      <a:pt x="198" y="11526"/>
                    </a:lnTo>
                    <a:lnTo>
                      <a:pt x="183" y="11481"/>
                    </a:lnTo>
                    <a:lnTo>
                      <a:pt x="168" y="11436"/>
                    </a:lnTo>
                    <a:lnTo>
                      <a:pt x="153" y="11391"/>
                    </a:lnTo>
                    <a:lnTo>
                      <a:pt x="140" y="11345"/>
                    </a:lnTo>
                    <a:lnTo>
                      <a:pt x="128" y="11298"/>
                    </a:lnTo>
                    <a:lnTo>
                      <a:pt x="116" y="11252"/>
                    </a:lnTo>
                    <a:lnTo>
                      <a:pt x="105" y="11206"/>
                    </a:lnTo>
                    <a:lnTo>
                      <a:pt x="94" y="11159"/>
                    </a:lnTo>
                    <a:lnTo>
                      <a:pt x="84" y="11111"/>
                    </a:lnTo>
                    <a:lnTo>
                      <a:pt x="75" y="11064"/>
                    </a:lnTo>
                    <a:lnTo>
                      <a:pt x="66" y="11017"/>
                    </a:lnTo>
                    <a:lnTo>
                      <a:pt x="58" y="10969"/>
                    </a:lnTo>
                    <a:lnTo>
                      <a:pt x="44" y="10874"/>
                    </a:lnTo>
                    <a:lnTo>
                      <a:pt x="32" y="10777"/>
                    </a:lnTo>
                    <a:lnTo>
                      <a:pt x="22" y="10681"/>
                    </a:lnTo>
                    <a:lnTo>
                      <a:pt x="14" y="10584"/>
                    </a:lnTo>
                    <a:lnTo>
                      <a:pt x="8" y="10488"/>
                    </a:lnTo>
                    <a:lnTo>
                      <a:pt x="3" y="10391"/>
                    </a:lnTo>
                    <a:lnTo>
                      <a:pt x="1" y="10295"/>
                    </a:lnTo>
                    <a:lnTo>
                      <a:pt x="0" y="10199"/>
                    </a:lnTo>
                    <a:lnTo>
                      <a:pt x="1" y="10104"/>
                    </a:lnTo>
                    <a:lnTo>
                      <a:pt x="3" y="10009"/>
                    </a:lnTo>
                    <a:lnTo>
                      <a:pt x="3" y="10009"/>
                    </a:lnTo>
                    <a:lnTo>
                      <a:pt x="7" y="9911"/>
                    </a:lnTo>
                    <a:lnTo>
                      <a:pt x="14" y="9811"/>
                    </a:lnTo>
                    <a:lnTo>
                      <a:pt x="22" y="9713"/>
                    </a:lnTo>
                    <a:lnTo>
                      <a:pt x="33" y="9614"/>
                    </a:lnTo>
                    <a:lnTo>
                      <a:pt x="45" y="9516"/>
                    </a:lnTo>
                    <a:lnTo>
                      <a:pt x="60" y="9418"/>
                    </a:lnTo>
                    <a:lnTo>
                      <a:pt x="77" y="9321"/>
                    </a:lnTo>
                    <a:lnTo>
                      <a:pt x="96" y="9224"/>
                    </a:lnTo>
                    <a:lnTo>
                      <a:pt x="117" y="9127"/>
                    </a:lnTo>
                    <a:lnTo>
                      <a:pt x="140" y="9032"/>
                    </a:lnTo>
                    <a:lnTo>
                      <a:pt x="167" y="8936"/>
                    </a:lnTo>
                    <a:lnTo>
                      <a:pt x="194" y="8842"/>
                    </a:lnTo>
                    <a:lnTo>
                      <a:pt x="224" y="8748"/>
                    </a:lnTo>
                    <a:lnTo>
                      <a:pt x="255" y="8656"/>
                    </a:lnTo>
                    <a:lnTo>
                      <a:pt x="289" y="8563"/>
                    </a:lnTo>
                    <a:lnTo>
                      <a:pt x="325" y="8472"/>
                    </a:lnTo>
                    <a:lnTo>
                      <a:pt x="364" y="8381"/>
                    </a:lnTo>
                    <a:lnTo>
                      <a:pt x="404" y="8292"/>
                    </a:lnTo>
                    <a:lnTo>
                      <a:pt x="446" y="8203"/>
                    </a:lnTo>
                    <a:lnTo>
                      <a:pt x="490" y="8116"/>
                    </a:lnTo>
                    <a:lnTo>
                      <a:pt x="538" y="8029"/>
                    </a:lnTo>
                    <a:lnTo>
                      <a:pt x="562" y="7986"/>
                    </a:lnTo>
                    <a:lnTo>
                      <a:pt x="586" y="7944"/>
                    </a:lnTo>
                    <a:lnTo>
                      <a:pt x="612" y="7901"/>
                    </a:lnTo>
                    <a:lnTo>
                      <a:pt x="637" y="7860"/>
                    </a:lnTo>
                    <a:lnTo>
                      <a:pt x="663" y="7818"/>
                    </a:lnTo>
                    <a:lnTo>
                      <a:pt x="690" y="7777"/>
                    </a:lnTo>
                    <a:lnTo>
                      <a:pt x="718" y="7737"/>
                    </a:lnTo>
                    <a:lnTo>
                      <a:pt x="746" y="7695"/>
                    </a:lnTo>
                    <a:lnTo>
                      <a:pt x="774" y="7655"/>
                    </a:lnTo>
                    <a:lnTo>
                      <a:pt x="803" y="7615"/>
                    </a:lnTo>
                    <a:lnTo>
                      <a:pt x="832" y="7576"/>
                    </a:lnTo>
                    <a:lnTo>
                      <a:pt x="862" y="7536"/>
                    </a:lnTo>
                    <a:lnTo>
                      <a:pt x="893" y="7497"/>
                    </a:lnTo>
                    <a:lnTo>
                      <a:pt x="924" y="7459"/>
                    </a:lnTo>
                    <a:lnTo>
                      <a:pt x="956" y="7421"/>
                    </a:lnTo>
                    <a:lnTo>
                      <a:pt x="988" y="7384"/>
                    </a:lnTo>
                    <a:lnTo>
                      <a:pt x="1020" y="7346"/>
                    </a:lnTo>
                    <a:lnTo>
                      <a:pt x="1054" y="7309"/>
                    </a:lnTo>
                    <a:lnTo>
                      <a:pt x="1088" y="7272"/>
                    </a:lnTo>
                    <a:lnTo>
                      <a:pt x="1122" y="7237"/>
                    </a:lnTo>
                    <a:lnTo>
                      <a:pt x="1156" y="7201"/>
                    </a:lnTo>
                    <a:lnTo>
                      <a:pt x="1192" y="7165"/>
                    </a:lnTo>
                    <a:lnTo>
                      <a:pt x="1192" y="7165"/>
                    </a:lnTo>
                    <a:lnTo>
                      <a:pt x="1354" y="7005"/>
                    </a:lnTo>
                    <a:lnTo>
                      <a:pt x="1517" y="6847"/>
                    </a:lnTo>
                    <a:lnTo>
                      <a:pt x="1680" y="6688"/>
                    </a:lnTo>
                    <a:lnTo>
                      <a:pt x="1842" y="6529"/>
                    </a:lnTo>
                    <a:lnTo>
                      <a:pt x="2003" y="6369"/>
                    </a:lnTo>
                    <a:lnTo>
                      <a:pt x="2082" y="6288"/>
                    </a:lnTo>
                    <a:lnTo>
                      <a:pt x="2162" y="6208"/>
                    </a:lnTo>
                    <a:lnTo>
                      <a:pt x="2240" y="6127"/>
                    </a:lnTo>
                    <a:lnTo>
                      <a:pt x="2318" y="6044"/>
                    </a:lnTo>
                    <a:lnTo>
                      <a:pt x="2394" y="5962"/>
                    </a:lnTo>
                    <a:lnTo>
                      <a:pt x="2471" y="5879"/>
                    </a:lnTo>
                    <a:lnTo>
                      <a:pt x="2546" y="5796"/>
                    </a:lnTo>
                    <a:lnTo>
                      <a:pt x="2619" y="5711"/>
                    </a:lnTo>
                    <a:lnTo>
                      <a:pt x="2693" y="5626"/>
                    </a:lnTo>
                    <a:lnTo>
                      <a:pt x="2764" y="5540"/>
                    </a:lnTo>
                    <a:lnTo>
                      <a:pt x="2835" y="5453"/>
                    </a:lnTo>
                    <a:lnTo>
                      <a:pt x="2904" y="5365"/>
                    </a:lnTo>
                    <a:lnTo>
                      <a:pt x="2971" y="5276"/>
                    </a:lnTo>
                    <a:lnTo>
                      <a:pt x="3038" y="5185"/>
                    </a:lnTo>
                    <a:lnTo>
                      <a:pt x="3102" y="5095"/>
                    </a:lnTo>
                    <a:lnTo>
                      <a:pt x="3166" y="5002"/>
                    </a:lnTo>
                    <a:lnTo>
                      <a:pt x="3226" y="4908"/>
                    </a:lnTo>
                    <a:lnTo>
                      <a:pt x="3286" y="4813"/>
                    </a:lnTo>
                    <a:lnTo>
                      <a:pt x="3344" y="4717"/>
                    </a:lnTo>
                    <a:lnTo>
                      <a:pt x="3372" y="4667"/>
                    </a:lnTo>
                    <a:lnTo>
                      <a:pt x="3399" y="4619"/>
                    </a:lnTo>
                    <a:lnTo>
                      <a:pt x="3426" y="4569"/>
                    </a:lnTo>
                    <a:lnTo>
                      <a:pt x="3452" y="4520"/>
                    </a:lnTo>
                    <a:lnTo>
                      <a:pt x="3478" y="4469"/>
                    </a:lnTo>
                    <a:lnTo>
                      <a:pt x="3504" y="4418"/>
                    </a:lnTo>
                    <a:lnTo>
                      <a:pt x="3529" y="4367"/>
                    </a:lnTo>
                    <a:lnTo>
                      <a:pt x="3554" y="4316"/>
                    </a:lnTo>
                    <a:lnTo>
                      <a:pt x="3577" y="4263"/>
                    </a:lnTo>
                    <a:lnTo>
                      <a:pt x="3600" y="4211"/>
                    </a:lnTo>
                    <a:lnTo>
                      <a:pt x="3623" y="4159"/>
                    </a:lnTo>
                    <a:lnTo>
                      <a:pt x="3645" y="4105"/>
                    </a:lnTo>
                    <a:lnTo>
                      <a:pt x="3666" y="4051"/>
                    </a:lnTo>
                    <a:lnTo>
                      <a:pt x="3688" y="3997"/>
                    </a:lnTo>
                    <a:lnTo>
                      <a:pt x="3708" y="3942"/>
                    </a:lnTo>
                    <a:lnTo>
                      <a:pt x="3727" y="3887"/>
                    </a:lnTo>
                    <a:lnTo>
                      <a:pt x="3746" y="3832"/>
                    </a:lnTo>
                    <a:lnTo>
                      <a:pt x="3764" y="3776"/>
                    </a:lnTo>
                    <a:lnTo>
                      <a:pt x="3782" y="3719"/>
                    </a:lnTo>
                    <a:lnTo>
                      <a:pt x="3799" y="3662"/>
                    </a:lnTo>
                    <a:lnTo>
                      <a:pt x="3815" y="3605"/>
                    </a:lnTo>
                    <a:lnTo>
                      <a:pt x="3830" y="3546"/>
                    </a:lnTo>
                    <a:lnTo>
                      <a:pt x="3845" y="3488"/>
                    </a:lnTo>
                    <a:lnTo>
                      <a:pt x="3860" y="3429"/>
                    </a:lnTo>
                    <a:lnTo>
                      <a:pt x="3874" y="3368"/>
                    </a:lnTo>
                    <a:lnTo>
                      <a:pt x="3886" y="3308"/>
                    </a:lnTo>
                    <a:lnTo>
                      <a:pt x="3898" y="3248"/>
                    </a:lnTo>
                    <a:lnTo>
                      <a:pt x="3909" y="3186"/>
                    </a:lnTo>
                    <a:lnTo>
                      <a:pt x="3920" y="3124"/>
                    </a:lnTo>
                    <a:lnTo>
                      <a:pt x="3930" y="3062"/>
                    </a:lnTo>
                    <a:lnTo>
                      <a:pt x="3938" y="2998"/>
                    </a:lnTo>
                    <a:lnTo>
                      <a:pt x="3947" y="2935"/>
                    </a:lnTo>
                    <a:lnTo>
                      <a:pt x="3954" y="2870"/>
                    </a:lnTo>
                    <a:lnTo>
                      <a:pt x="3960" y="2805"/>
                    </a:lnTo>
                    <a:lnTo>
                      <a:pt x="3966" y="2740"/>
                    </a:lnTo>
                    <a:lnTo>
                      <a:pt x="3971" y="2673"/>
                    </a:lnTo>
                    <a:lnTo>
                      <a:pt x="3975" y="2607"/>
                    </a:lnTo>
                    <a:lnTo>
                      <a:pt x="3978" y="2540"/>
                    </a:lnTo>
                    <a:lnTo>
                      <a:pt x="3981" y="2471"/>
                    </a:lnTo>
                    <a:lnTo>
                      <a:pt x="3982" y="2403"/>
                    </a:lnTo>
                    <a:lnTo>
                      <a:pt x="3983" y="2334"/>
                    </a:lnTo>
                    <a:lnTo>
                      <a:pt x="3983" y="2263"/>
                    </a:lnTo>
                    <a:lnTo>
                      <a:pt x="3982" y="2193"/>
                    </a:lnTo>
                    <a:lnTo>
                      <a:pt x="3980" y="2121"/>
                    </a:lnTo>
                    <a:lnTo>
                      <a:pt x="3977" y="2049"/>
                    </a:lnTo>
                    <a:lnTo>
                      <a:pt x="3973" y="1976"/>
                    </a:lnTo>
                    <a:lnTo>
                      <a:pt x="3968" y="1902"/>
                    </a:lnTo>
                    <a:lnTo>
                      <a:pt x="3963" y="1828"/>
                    </a:lnTo>
                    <a:lnTo>
                      <a:pt x="3956" y="1753"/>
                    </a:lnTo>
                    <a:lnTo>
                      <a:pt x="3948" y="1678"/>
                    </a:lnTo>
                    <a:lnTo>
                      <a:pt x="3940" y="1601"/>
                    </a:lnTo>
                    <a:lnTo>
                      <a:pt x="3930" y="1524"/>
                    </a:lnTo>
                    <a:lnTo>
                      <a:pt x="3920" y="1446"/>
                    </a:lnTo>
                    <a:lnTo>
                      <a:pt x="3909" y="1367"/>
                    </a:lnTo>
                    <a:lnTo>
                      <a:pt x="3896" y="1288"/>
                    </a:lnTo>
                    <a:lnTo>
                      <a:pt x="3883" y="1207"/>
                    </a:lnTo>
                    <a:lnTo>
                      <a:pt x="3868" y="1127"/>
                    </a:lnTo>
                    <a:lnTo>
                      <a:pt x="3852" y="1044"/>
                    </a:lnTo>
                    <a:lnTo>
                      <a:pt x="3835" y="962"/>
                    </a:lnTo>
                    <a:lnTo>
                      <a:pt x="3817" y="878"/>
                    </a:lnTo>
                    <a:lnTo>
                      <a:pt x="3799" y="795"/>
                    </a:lnTo>
                    <a:lnTo>
                      <a:pt x="3779" y="709"/>
                    </a:lnTo>
                    <a:lnTo>
                      <a:pt x="3758" y="624"/>
                    </a:lnTo>
                    <a:lnTo>
                      <a:pt x="3736" y="538"/>
                    </a:lnTo>
                    <a:lnTo>
                      <a:pt x="3713" y="450"/>
                    </a:lnTo>
                    <a:lnTo>
                      <a:pt x="3689" y="362"/>
                    </a:lnTo>
                    <a:lnTo>
                      <a:pt x="3663" y="272"/>
                    </a:lnTo>
                    <a:lnTo>
                      <a:pt x="3637" y="183"/>
                    </a:lnTo>
                    <a:lnTo>
                      <a:pt x="3609" y="91"/>
                    </a:lnTo>
                    <a:lnTo>
                      <a:pt x="3581" y="0"/>
                    </a:lnTo>
                    <a:lnTo>
                      <a:pt x="3581" y="0"/>
                    </a:lnTo>
                    <a:lnTo>
                      <a:pt x="3586" y="13"/>
                    </a:lnTo>
                    <a:lnTo>
                      <a:pt x="3591" y="26"/>
                    </a:lnTo>
                    <a:lnTo>
                      <a:pt x="3599" y="39"/>
                    </a:lnTo>
                    <a:lnTo>
                      <a:pt x="3607" y="53"/>
                    </a:lnTo>
                    <a:lnTo>
                      <a:pt x="3616" y="67"/>
                    </a:lnTo>
                    <a:lnTo>
                      <a:pt x="3626" y="81"/>
                    </a:lnTo>
                    <a:lnTo>
                      <a:pt x="3649" y="110"/>
                    </a:lnTo>
                    <a:lnTo>
                      <a:pt x="3674" y="140"/>
                    </a:lnTo>
                    <a:lnTo>
                      <a:pt x="3703" y="169"/>
                    </a:lnTo>
                    <a:lnTo>
                      <a:pt x="3733" y="200"/>
                    </a:lnTo>
                    <a:lnTo>
                      <a:pt x="3764" y="230"/>
                    </a:lnTo>
                    <a:lnTo>
                      <a:pt x="3827" y="288"/>
                    </a:lnTo>
                    <a:lnTo>
                      <a:pt x="3888" y="344"/>
                    </a:lnTo>
                    <a:lnTo>
                      <a:pt x="3916" y="371"/>
                    </a:lnTo>
                    <a:lnTo>
                      <a:pt x="3941" y="395"/>
                    </a:lnTo>
                    <a:lnTo>
                      <a:pt x="3964" y="419"/>
                    </a:lnTo>
                    <a:lnTo>
                      <a:pt x="3983" y="440"/>
                    </a:lnTo>
                    <a:lnTo>
                      <a:pt x="3983" y="440"/>
                    </a:lnTo>
                    <a:lnTo>
                      <a:pt x="4050" y="520"/>
                    </a:lnTo>
                    <a:lnTo>
                      <a:pt x="4114" y="601"/>
                    </a:lnTo>
                    <a:lnTo>
                      <a:pt x="4178" y="682"/>
                    </a:lnTo>
                    <a:lnTo>
                      <a:pt x="4242" y="765"/>
                    </a:lnTo>
                    <a:lnTo>
                      <a:pt x="4304" y="847"/>
                    </a:lnTo>
                    <a:lnTo>
                      <a:pt x="4365" y="931"/>
                    </a:lnTo>
                    <a:lnTo>
                      <a:pt x="4426" y="1015"/>
                    </a:lnTo>
                    <a:lnTo>
                      <a:pt x="4485" y="1101"/>
                    </a:lnTo>
                    <a:lnTo>
                      <a:pt x="4544" y="1186"/>
                    </a:lnTo>
                    <a:lnTo>
                      <a:pt x="4602" y="1273"/>
                    </a:lnTo>
                    <a:lnTo>
                      <a:pt x="4659" y="1359"/>
                    </a:lnTo>
                    <a:lnTo>
                      <a:pt x="4714" y="1447"/>
                    </a:lnTo>
                    <a:lnTo>
                      <a:pt x="4770" y="1534"/>
                    </a:lnTo>
                    <a:lnTo>
                      <a:pt x="4824" y="1623"/>
                    </a:lnTo>
                    <a:lnTo>
                      <a:pt x="4877" y="1711"/>
                    </a:lnTo>
                    <a:lnTo>
                      <a:pt x="4930" y="1801"/>
                    </a:lnTo>
                    <a:lnTo>
                      <a:pt x="4930" y="1801"/>
                    </a:lnTo>
                    <a:lnTo>
                      <a:pt x="4996" y="1917"/>
                    </a:lnTo>
                    <a:lnTo>
                      <a:pt x="5061" y="2034"/>
                    </a:lnTo>
                    <a:lnTo>
                      <a:pt x="5125" y="2152"/>
                    </a:lnTo>
                    <a:lnTo>
                      <a:pt x="5187" y="2271"/>
                    </a:lnTo>
                    <a:lnTo>
                      <a:pt x="5248" y="2391"/>
                    </a:lnTo>
                    <a:lnTo>
                      <a:pt x="5308" y="2512"/>
                    </a:lnTo>
                    <a:lnTo>
                      <a:pt x="5365" y="2634"/>
                    </a:lnTo>
                    <a:lnTo>
                      <a:pt x="5422" y="2757"/>
                    </a:lnTo>
                    <a:lnTo>
                      <a:pt x="5478" y="2881"/>
                    </a:lnTo>
                    <a:lnTo>
                      <a:pt x="5531" y="3005"/>
                    </a:lnTo>
                    <a:lnTo>
                      <a:pt x="5583" y="3131"/>
                    </a:lnTo>
                    <a:lnTo>
                      <a:pt x="5635" y="3257"/>
                    </a:lnTo>
                    <a:lnTo>
                      <a:pt x="5684" y="3384"/>
                    </a:lnTo>
                    <a:lnTo>
                      <a:pt x="5731" y="3512"/>
                    </a:lnTo>
                    <a:lnTo>
                      <a:pt x="5777" y="3641"/>
                    </a:lnTo>
                    <a:lnTo>
                      <a:pt x="5823" y="3769"/>
                    </a:lnTo>
                    <a:lnTo>
                      <a:pt x="5866" y="3899"/>
                    </a:lnTo>
                    <a:lnTo>
                      <a:pt x="5907" y="4030"/>
                    </a:lnTo>
                    <a:lnTo>
                      <a:pt x="5947" y="4161"/>
                    </a:lnTo>
                    <a:lnTo>
                      <a:pt x="5986" y="4292"/>
                    </a:lnTo>
                    <a:lnTo>
                      <a:pt x="6023" y="4425"/>
                    </a:lnTo>
                    <a:lnTo>
                      <a:pt x="6058" y="4558"/>
                    </a:lnTo>
                    <a:lnTo>
                      <a:pt x="6092" y="4691"/>
                    </a:lnTo>
                    <a:lnTo>
                      <a:pt x="6124" y="4824"/>
                    </a:lnTo>
                    <a:lnTo>
                      <a:pt x="6155" y="4959"/>
                    </a:lnTo>
                    <a:lnTo>
                      <a:pt x="6184" y="5093"/>
                    </a:lnTo>
                    <a:lnTo>
                      <a:pt x="6211" y="5228"/>
                    </a:lnTo>
                    <a:lnTo>
                      <a:pt x="6236" y="5363"/>
                    </a:lnTo>
                    <a:lnTo>
                      <a:pt x="6260" y="5499"/>
                    </a:lnTo>
                    <a:lnTo>
                      <a:pt x="6281" y="5635"/>
                    </a:lnTo>
                    <a:lnTo>
                      <a:pt x="6302" y="5771"/>
                    </a:lnTo>
                    <a:lnTo>
                      <a:pt x="6321" y="5906"/>
                    </a:lnTo>
                    <a:lnTo>
                      <a:pt x="6338" y="6043"/>
                    </a:lnTo>
                    <a:lnTo>
                      <a:pt x="6353" y="6180"/>
                    </a:lnTo>
                    <a:lnTo>
                      <a:pt x="6366" y="6317"/>
                    </a:lnTo>
                    <a:lnTo>
                      <a:pt x="6378" y="6453"/>
                    </a:lnTo>
                    <a:lnTo>
                      <a:pt x="6387" y="6590"/>
                    </a:lnTo>
                    <a:lnTo>
                      <a:pt x="6395" y="6728"/>
                    </a:lnTo>
                    <a:lnTo>
                      <a:pt x="6401" y="6865"/>
                    </a:lnTo>
                    <a:lnTo>
                      <a:pt x="6405" y="7001"/>
                    </a:lnTo>
                    <a:lnTo>
                      <a:pt x="6408" y="7138"/>
                    </a:lnTo>
                    <a:lnTo>
                      <a:pt x="6408" y="7276"/>
                    </a:lnTo>
                    <a:lnTo>
                      <a:pt x="6407" y="7413"/>
                    </a:lnTo>
                    <a:lnTo>
                      <a:pt x="6404" y="7549"/>
                    </a:lnTo>
                    <a:lnTo>
                      <a:pt x="6399" y="7685"/>
                    </a:lnTo>
                    <a:lnTo>
                      <a:pt x="6392" y="7822"/>
                    </a:lnTo>
                    <a:lnTo>
                      <a:pt x="6383" y="7958"/>
                    </a:lnTo>
                    <a:lnTo>
                      <a:pt x="6372" y="8095"/>
                    </a:lnTo>
                    <a:lnTo>
                      <a:pt x="6359" y="8229"/>
                    </a:lnTo>
                    <a:lnTo>
                      <a:pt x="6344" y="8365"/>
                    </a:lnTo>
                    <a:lnTo>
                      <a:pt x="6328" y="8500"/>
                    </a:lnTo>
                    <a:lnTo>
                      <a:pt x="6308" y="8635"/>
                    </a:lnTo>
                    <a:lnTo>
                      <a:pt x="6287" y="8769"/>
                    </a:lnTo>
                    <a:lnTo>
                      <a:pt x="6264" y="8903"/>
                    </a:lnTo>
                    <a:lnTo>
                      <a:pt x="6240" y="9037"/>
                    </a:lnTo>
                    <a:lnTo>
                      <a:pt x="6213" y="9169"/>
                    </a:lnTo>
                    <a:lnTo>
                      <a:pt x="6184" y="9302"/>
                    </a:lnTo>
                    <a:lnTo>
                      <a:pt x="6153" y="9434"/>
                    </a:lnTo>
                    <a:lnTo>
                      <a:pt x="6119" y="9566"/>
                    </a:lnTo>
                    <a:lnTo>
                      <a:pt x="6084" y="9696"/>
                    </a:lnTo>
                    <a:lnTo>
                      <a:pt x="6047" y="9826"/>
                    </a:lnTo>
                    <a:lnTo>
                      <a:pt x="6008" y="9956"/>
                    </a:lnTo>
                    <a:lnTo>
                      <a:pt x="5966" y="10085"/>
                    </a:lnTo>
                    <a:lnTo>
                      <a:pt x="5922" y="10213"/>
                    </a:lnTo>
                    <a:lnTo>
                      <a:pt x="5922" y="10213"/>
                    </a:lnTo>
                    <a:lnTo>
                      <a:pt x="5899" y="10277"/>
                    </a:lnTo>
                    <a:lnTo>
                      <a:pt x="5876" y="10340"/>
                    </a:lnTo>
                    <a:lnTo>
                      <a:pt x="5852" y="10403"/>
                    </a:lnTo>
                    <a:lnTo>
                      <a:pt x="5828" y="10467"/>
                    </a:lnTo>
                    <a:lnTo>
                      <a:pt x="5802" y="10530"/>
                    </a:lnTo>
                    <a:lnTo>
                      <a:pt x="5775" y="10592"/>
                    </a:lnTo>
                    <a:lnTo>
                      <a:pt x="5749" y="10654"/>
                    </a:lnTo>
                    <a:lnTo>
                      <a:pt x="5722" y="10716"/>
                    </a:lnTo>
                    <a:lnTo>
                      <a:pt x="5694" y="10777"/>
                    </a:lnTo>
                    <a:lnTo>
                      <a:pt x="5665" y="10839"/>
                    </a:lnTo>
                    <a:lnTo>
                      <a:pt x="5636" y="10899"/>
                    </a:lnTo>
                    <a:lnTo>
                      <a:pt x="5605" y="10959"/>
                    </a:lnTo>
                    <a:lnTo>
                      <a:pt x="5575" y="11019"/>
                    </a:lnTo>
                    <a:lnTo>
                      <a:pt x="5543" y="11078"/>
                    </a:lnTo>
                    <a:lnTo>
                      <a:pt x="5512" y="11137"/>
                    </a:lnTo>
                    <a:lnTo>
                      <a:pt x="5479" y="11196"/>
                    </a:lnTo>
                    <a:lnTo>
                      <a:pt x="5446" y="11254"/>
                    </a:lnTo>
                    <a:lnTo>
                      <a:pt x="5411" y="11312"/>
                    </a:lnTo>
                    <a:lnTo>
                      <a:pt x="5377" y="11370"/>
                    </a:lnTo>
                    <a:lnTo>
                      <a:pt x="5342" y="11426"/>
                    </a:lnTo>
                    <a:lnTo>
                      <a:pt x="5306" y="11482"/>
                    </a:lnTo>
                    <a:lnTo>
                      <a:pt x="5270" y="11539"/>
                    </a:lnTo>
                    <a:lnTo>
                      <a:pt x="5232" y="11594"/>
                    </a:lnTo>
                    <a:lnTo>
                      <a:pt x="5195" y="11649"/>
                    </a:lnTo>
                    <a:lnTo>
                      <a:pt x="5156" y="11704"/>
                    </a:lnTo>
                    <a:lnTo>
                      <a:pt x="5117" y="11758"/>
                    </a:lnTo>
                    <a:lnTo>
                      <a:pt x="5077" y="11811"/>
                    </a:lnTo>
                    <a:lnTo>
                      <a:pt x="5037" y="11863"/>
                    </a:lnTo>
                    <a:lnTo>
                      <a:pt x="4996" y="11916"/>
                    </a:lnTo>
                    <a:lnTo>
                      <a:pt x="4955" y="11968"/>
                    </a:lnTo>
                    <a:lnTo>
                      <a:pt x="4911" y="12019"/>
                    </a:lnTo>
                    <a:lnTo>
                      <a:pt x="4869" y="12070"/>
                    </a:lnTo>
                    <a:lnTo>
                      <a:pt x="4825" y="12120"/>
                    </a:lnTo>
                    <a:lnTo>
                      <a:pt x="4781" y="12169"/>
                    </a:lnTo>
                    <a:lnTo>
                      <a:pt x="4736" y="12217"/>
                    </a:lnTo>
                    <a:lnTo>
                      <a:pt x="4690" y="12266"/>
                    </a:lnTo>
                    <a:lnTo>
                      <a:pt x="4645" y="12314"/>
                    </a:lnTo>
                    <a:lnTo>
                      <a:pt x="4598" y="12360"/>
                    </a:lnTo>
                    <a:lnTo>
                      <a:pt x="4550" y="12407"/>
                    </a:lnTo>
                    <a:lnTo>
                      <a:pt x="4502" y="12453"/>
                    </a:lnTo>
                    <a:lnTo>
                      <a:pt x="4454" y="12498"/>
                    </a:lnTo>
                    <a:lnTo>
                      <a:pt x="4404" y="12542"/>
                    </a:lnTo>
                    <a:lnTo>
                      <a:pt x="4354" y="12585"/>
                    </a:lnTo>
                    <a:lnTo>
                      <a:pt x="4303" y="12629"/>
                    </a:lnTo>
                    <a:lnTo>
                      <a:pt x="4252" y="12671"/>
                    </a:lnTo>
                    <a:lnTo>
                      <a:pt x="4200" y="12713"/>
                    </a:lnTo>
                    <a:lnTo>
                      <a:pt x="4148" y="12753"/>
                    </a:lnTo>
                    <a:lnTo>
                      <a:pt x="4095" y="12794"/>
                    </a:lnTo>
                    <a:lnTo>
                      <a:pt x="4041" y="12834"/>
                    </a:lnTo>
                    <a:lnTo>
                      <a:pt x="3986" y="12872"/>
                    </a:lnTo>
                    <a:lnTo>
                      <a:pt x="3931" y="12910"/>
                    </a:lnTo>
                    <a:lnTo>
                      <a:pt x="3876" y="12947"/>
                    </a:lnTo>
                    <a:lnTo>
                      <a:pt x="3819" y="12984"/>
                    </a:lnTo>
                    <a:lnTo>
                      <a:pt x="3762" y="13019"/>
                    </a:lnTo>
                    <a:lnTo>
                      <a:pt x="3705" y="13054"/>
                    </a:lnTo>
                    <a:lnTo>
                      <a:pt x="3646" y="13088"/>
                    </a:lnTo>
                    <a:lnTo>
                      <a:pt x="3588" y="13121"/>
                    </a:lnTo>
                    <a:lnTo>
                      <a:pt x="3528" y="13154"/>
                    </a:lnTo>
                    <a:lnTo>
                      <a:pt x="3468" y="13186"/>
                    </a:lnTo>
                    <a:lnTo>
                      <a:pt x="3407" y="13216"/>
                    </a:lnTo>
                    <a:lnTo>
                      <a:pt x="3346" y="13246"/>
                    </a:lnTo>
                    <a:lnTo>
                      <a:pt x="3284" y="13275"/>
                    </a:lnTo>
                    <a:lnTo>
                      <a:pt x="3221" y="13303"/>
                    </a:lnTo>
                    <a:lnTo>
                      <a:pt x="3158" y="13331"/>
                    </a:lnTo>
                    <a:lnTo>
                      <a:pt x="3158" y="13331"/>
                    </a:lnTo>
                    <a:lnTo>
                      <a:pt x="3111" y="13350"/>
                    </a:lnTo>
                    <a:lnTo>
                      <a:pt x="3064" y="13369"/>
                    </a:lnTo>
                    <a:lnTo>
                      <a:pt x="3018" y="13387"/>
                    </a:lnTo>
                    <a:lnTo>
                      <a:pt x="2970" y="13404"/>
                    </a:lnTo>
                    <a:lnTo>
                      <a:pt x="2923" y="13421"/>
                    </a:lnTo>
                    <a:lnTo>
                      <a:pt x="2876" y="13437"/>
                    </a:lnTo>
                    <a:lnTo>
                      <a:pt x="2829" y="13453"/>
                    </a:lnTo>
                    <a:lnTo>
                      <a:pt x="2781" y="13468"/>
                    </a:lnTo>
                    <a:lnTo>
                      <a:pt x="2686" y="13497"/>
                    </a:lnTo>
                    <a:lnTo>
                      <a:pt x="2590" y="13523"/>
                    </a:lnTo>
                    <a:lnTo>
                      <a:pt x="2494" y="13546"/>
                    </a:lnTo>
                    <a:lnTo>
                      <a:pt x="2397" y="13567"/>
                    </a:lnTo>
                    <a:lnTo>
                      <a:pt x="2301" y="13587"/>
                    </a:lnTo>
                    <a:lnTo>
                      <a:pt x="2203" y="13604"/>
                    </a:lnTo>
                    <a:lnTo>
                      <a:pt x="2107" y="13619"/>
                    </a:lnTo>
                    <a:lnTo>
                      <a:pt x="2008" y="13632"/>
                    </a:lnTo>
                    <a:lnTo>
                      <a:pt x="1910" y="13643"/>
                    </a:lnTo>
                    <a:lnTo>
                      <a:pt x="1812" y="13652"/>
                    </a:lnTo>
                    <a:lnTo>
                      <a:pt x="1714" y="13659"/>
                    </a:lnTo>
                    <a:lnTo>
                      <a:pt x="1616" y="13665"/>
                    </a:lnTo>
                    <a:lnTo>
                      <a:pt x="1516" y="13669"/>
                    </a:lnTo>
                    <a:lnTo>
                      <a:pt x="1418" y="13672"/>
                    </a:lnTo>
                    <a:lnTo>
                      <a:pt x="1319" y="13673"/>
                    </a:lnTo>
                    <a:lnTo>
                      <a:pt x="1220" y="13672"/>
                    </a:lnTo>
                    <a:lnTo>
                      <a:pt x="1121" y="13668"/>
                    </a:lnTo>
                    <a:lnTo>
                      <a:pt x="1021" y="13664"/>
                    </a:lnTo>
                    <a:lnTo>
                      <a:pt x="922" y="13659"/>
                    </a:lnTo>
                    <a:lnTo>
                      <a:pt x="823" y="13652"/>
                    </a:lnTo>
                    <a:lnTo>
                      <a:pt x="724" y="13644"/>
                    </a:lnTo>
                    <a:lnTo>
                      <a:pt x="625" y="13635"/>
                    </a:lnTo>
                    <a:lnTo>
                      <a:pt x="526" y="13625"/>
                    </a:lnTo>
                    <a:lnTo>
                      <a:pt x="427" y="13614"/>
                    </a:lnTo>
                    <a:lnTo>
                      <a:pt x="327" y="13601"/>
                    </a:lnTo>
                    <a:lnTo>
                      <a:pt x="229" y="13588"/>
                    </a:lnTo>
                    <a:lnTo>
                      <a:pt x="130" y="13573"/>
                    </a:lnTo>
                    <a:lnTo>
                      <a:pt x="32" y="13558"/>
                    </a:lnTo>
                    <a:lnTo>
                      <a:pt x="32" y="13558"/>
                    </a:lnTo>
                    <a:close/>
                  </a:path>
                </a:pathLst>
              </a:custGeom>
              <a:solidFill>
                <a:schemeClr val="accent3"/>
              </a:solidFill>
              <a:ln>
                <a:noFill/>
              </a:ln>
            </p:spPr>
            <p:txBody>
              <a:bodyPr vert="horz" wrap="square" lIns="102870" tIns="51435" rIns="102870" bIns="51435" numCol="1" anchor="t" anchorCtr="0" compatLnSpc="1">
                <a:prstTxWarp prst="textNoShape">
                  <a:avLst/>
                </a:prstTxWarp>
              </a:bodyPr>
              <a:lstStyle/>
              <a:p>
                <a:endParaRPr lang="en-US" sz="4050" dirty="0"/>
              </a:p>
            </p:txBody>
          </p:sp>
          <p:sp>
            <p:nvSpPr>
              <p:cNvPr id="29" name="Freeform 28"/>
              <p:cNvSpPr>
                <a:spLocks/>
              </p:cNvSpPr>
              <p:nvPr/>
            </p:nvSpPr>
            <p:spPr bwMode="auto">
              <a:xfrm>
                <a:off x="11586412" y="6836622"/>
                <a:ext cx="2226020" cy="3460617"/>
              </a:xfrm>
              <a:custGeom>
                <a:avLst/>
                <a:gdLst>
                  <a:gd name="T0" fmla="*/ 2920 w 8330"/>
                  <a:gd name="T1" fmla="*/ 36 h 12948"/>
                  <a:gd name="T2" fmla="*/ 2859 w 8330"/>
                  <a:gd name="T3" fmla="*/ 180 h 12948"/>
                  <a:gd name="T4" fmla="*/ 2844 w 8330"/>
                  <a:gd name="T5" fmla="*/ 369 h 12948"/>
                  <a:gd name="T6" fmla="*/ 2885 w 8330"/>
                  <a:gd name="T7" fmla="*/ 682 h 12948"/>
                  <a:gd name="T8" fmla="*/ 2944 w 8330"/>
                  <a:gd name="T9" fmla="*/ 823 h 12948"/>
                  <a:gd name="T10" fmla="*/ 3128 w 8330"/>
                  <a:gd name="T11" fmla="*/ 1077 h 12948"/>
                  <a:gd name="T12" fmla="*/ 3391 w 8330"/>
                  <a:gd name="T13" fmla="*/ 1301 h 12948"/>
                  <a:gd name="T14" fmla="*/ 3900 w 8330"/>
                  <a:gd name="T15" fmla="*/ 1619 h 12948"/>
                  <a:gd name="T16" fmla="*/ 4176 w 8330"/>
                  <a:gd name="T17" fmla="*/ 1801 h 12948"/>
                  <a:gd name="T18" fmla="*/ 4437 w 8330"/>
                  <a:gd name="T19" fmla="*/ 2013 h 12948"/>
                  <a:gd name="T20" fmla="*/ 4839 w 8330"/>
                  <a:gd name="T21" fmla="*/ 2431 h 12948"/>
                  <a:gd name="T22" fmla="*/ 5188 w 8330"/>
                  <a:gd name="T23" fmla="*/ 2891 h 12948"/>
                  <a:gd name="T24" fmla="*/ 5532 w 8330"/>
                  <a:gd name="T25" fmla="*/ 3492 h 12948"/>
                  <a:gd name="T26" fmla="*/ 5777 w 8330"/>
                  <a:gd name="T27" fmla="*/ 4135 h 12948"/>
                  <a:gd name="T28" fmla="*/ 5909 w 8330"/>
                  <a:gd name="T29" fmla="*/ 4759 h 12948"/>
                  <a:gd name="T30" fmla="*/ 5938 w 8330"/>
                  <a:gd name="T31" fmla="*/ 5102 h 12948"/>
                  <a:gd name="T32" fmla="*/ 5936 w 8330"/>
                  <a:gd name="T33" fmla="*/ 5448 h 12948"/>
                  <a:gd name="T34" fmla="*/ 5903 w 8330"/>
                  <a:gd name="T35" fmla="*/ 5794 h 12948"/>
                  <a:gd name="T36" fmla="*/ 5723 w 8330"/>
                  <a:gd name="T37" fmla="*/ 7031 h 12948"/>
                  <a:gd name="T38" fmla="*/ 5645 w 8330"/>
                  <a:gd name="T39" fmla="*/ 7815 h 12948"/>
                  <a:gd name="T40" fmla="*/ 5633 w 8330"/>
                  <a:gd name="T41" fmla="*/ 8599 h 12948"/>
                  <a:gd name="T42" fmla="*/ 5692 w 8330"/>
                  <a:gd name="T43" fmla="*/ 9213 h 12948"/>
                  <a:gd name="T44" fmla="*/ 5769 w 8330"/>
                  <a:gd name="T45" fmla="*/ 9603 h 12948"/>
                  <a:gd name="T46" fmla="*/ 5882 w 8330"/>
                  <a:gd name="T47" fmla="*/ 9993 h 12948"/>
                  <a:gd name="T48" fmla="*/ 6036 w 8330"/>
                  <a:gd name="T49" fmla="*/ 10383 h 12948"/>
                  <a:gd name="T50" fmla="*/ 6233 w 8330"/>
                  <a:gd name="T51" fmla="*/ 10774 h 12948"/>
                  <a:gd name="T52" fmla="*/ 6478 w 8330"/>
                  <a:gd name="T53" fmla="*/ 11164 h 12948"/>
                  <a:gd name="T54" fmla="*/ 6776 w 8330"/>
                  <a:gd name="T55" fmla="*/ 11554 h 12948"/>
                  <a:gd name="T56" fmla="*/ 7130 w 8330"/>
                  <a:gd name="T57" fmla="*/ 11944 h 12948"/>
                  <a:gd name="T58" fmla="*/ 7545 w 8330"/>
                  <a:gd name="T59" fmla="*/ 12334 h 12948"/>
                  <a:gd name="T60" fmla="*/ 8025 w 8330"/>
                  <a:gd name="T61" fmla="*/ 12724 h 12948"/>
                  <a:gd name="T62" fmla="*/ 8306 w 8330"/>
                  <a:gd name="T63" fmla="*/ 12933 h 12948"/>
                  <a:gd name="T64" fmla="*/ 8130 w 8330"/>
                  <a:gd name="T65" fmla="*/ 12885 h 12948"/>
                  <a:gd name="T66" fmla="*/ 7772 w 8330"/>
                  <a:gd name="T67" fmla="*/ 12845 h 12948"/>
                  <a:gd name="T68" fmla="*/ 7242 w 8330"/>
                  <a:gd name="T69" fmla="*/ 12708 h 12948"/>
                  <a:gd name="T70" fmla="*/ 6553 w 8330"/>
                  <a:gd name="T71" fmla="*/ 12479 h 12948"/>
                  <a:gd name="T72" fmla="*/ 5921 w 8330"/>
                  <a:gd name="T73" fmla="*/ 12221 h 12948"/>
                  <a:gd name="T74" fmla="*/ 5077 w 8330"/>
                  <a:gd name="T75" fmla="*/ 11797 h 12948"/>
                  <a:gd name="T76" fmla="*/ 4266 w 8330"/>
                  <a:gd name="T77" fmla="*/ 11298 h 12948"/>
                  <a:gd name="T78" fmla="*/ 3494 w 8330"/>
                  <a:gd name="T79" fmla="*/ 10726 h 12948"/>
                  <a:gd name="T80" fmla="*/ 2772 w 8330"/>
                  <a:gd name="T81" fmla="*/ 10089 h 12948"/>
                  <a:gd name="T82" fmla="*/ 2111 w 8330"/>
                  <a:gd name="T83" fmla="*/ 9391 h 12948"/>
                  <a:gd name="T84" fmla="*/ 1518 w 8330"/>
                  <a:gd name="T85" fmla="*/ 8638 h 12948"/>
                  <a:gd name="T86" fmla="*/ 1004 w 8330"/>
                  <a:gd name="T87" fmla="*/ 7833 h 12948"/>
                  <a:gd name="T88" fmla="*/ 579 w 8330"/>
                  <a:gd name="T89" fmla="*/ 6984 h 12948"/>
                  <a:gd name="T90" fmla="*/ 292 w 8330"/>
                  <a:gd name="T91" fmla="*/ 6224 h 12948"/>
                  <a:gd name="T92" fmla="*/ 164 w 8330"/>
                  <a:gd name="T93" fmla="*/ 5768 h 12948"/>
                  <a:gd name="T94" fmla="*/ 71 w 8330"/>
                  <a:gd name="T95" fmla="*/ 5305 h 12948"/>
                  <a:gd name="T96" fmla="*/ 16 w 8330"/>
                  <a:gd name="T97" fmla="*/ 4840 h 12948"/>
                  <a:gd name="T98" fmla="*/ 0 w 8330"/>
                  <a:gd name="T99" fmla="*/ 4374 h 12948"/>
                  <a:gd name="T100" fmla="*/ 26 w 8330"/>
                  <a:gd name="T101" fmla="*/ 3909 h 12948"/>
                  <a:gd name="T102" fmla="*/ 94 w 8330"/>
                  <a:gd name="T103" fmla="*/ 3451 h 12948"/>
                  <a:gd name="T104" fmla="*/ 208 w 8330"/>
                  <a:gd name="T105" fmla="*/ 2999 h 12948"/>
                  <a:gd name="T106" fmla="*/ 368 w 8330"/>
                  <a:gd name="T107" fmla="*/ 2558 h 12948"/>
                  <a:gd name="T108" fmla="*/ 577 w 8330"/>
                  <a:gd name="T109" fmla="*/ 2130 h 12948"/>
                  <a:gd name="T110" fmla="*/ 743 w 8330"/>
                  <a:gd name="T111" fmla="*/ 1856 h 12948"/>
                  <a:gd name="T112" fmla="*/ 1074 w 8330"/>
                  <a:gd name="T113" fmla="*/ 1422 h 12948"/>
                  <a:gd name="T114" fmla="*/ 1562 w 8330"/>
                  <a:gd name="T115" fmla="*/ 935 h 12948"/>
                  <a:gd name="T116" fmla="*/ 2111 w 8330"/>
                  <a:gd name="T117" fmla="*/ 513 h 12948"/>
                  <a:gd name="T118" fmla="*/ 2702 w 8330"/>
                  <a:gd name="T119" fmla="*/ 144 h 12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30" h="12948">
                    <a:moveTo>
                      <a:pt x="2964" y="0"/>
                    </a:moveTo>
                    <a:lnTo>
                      <a:pt x="2964" y="0"/>
                    </a:lnTo>
                    <a:lnTo>
                      <a:pt x="2956" y="5"/>
                    </a:lnTo>
                    <a:lnTo>
                      <a:pt x="2948" y="10"/>
                    </a:lnTo>
                    <a:lnTo>
                      <a:pt x="2940" y="16"/>
                    </a:lnTo>
                    <a:lnTo>
                      <a:pt x="2933" y="22"/>
                    </a:lnTo>
                    <a:lnTo>
                      <a:pt x="2920" y="36"/>
                    </a:lnTo>
                    <a:lnTo>
                      <a:pt x="2908" y="52"/>
                    </a:lnTo>
                    <a:lnTo>
                      <a:pt x="2897" y="70"/>
                    </a:lnTo>
                    <a:lnTo>
                      <a:pt x="2887" y="89"/>
                    </a:lnTo>
                    <a:lnTo>
                      <a:pt x="2879" y="110"/>
                    </a:lnTo>
                    <a:lnTo>
                      <a:pt x="2871" y="132"/>
                    </a:lnTo>
                    <a:lnTo>
                      <a:pt x="2865" y="156"/>
                    </a:lnTo>
                    <a:lnTo>
                      <a:pt x="2859" y="180"/>
                    </a:lnTo>
                    <a:lnTo>
                      <a:pt x="2855" y="205"/>
                    </a:lnTo>
                    <a:lnTo>
                      <a:pt x="2851" y="231"/>
                    </a:lnTo>
                    <a:lnTo>
                      <a:pt x="2848" y="258"/>
                    </a:lnTo>
                    <a:lnTo>
                      <a:pt x="2846" y="285"/>
                    </a:lnTo>
                    <a:lnTo>
                      <a:pt x="2845" y="312"/>
                    </a:lnTo>
                    <a:lnTo>
                      <a:pt x="2844" y="341"/>
                    </a:lnTo>
                    <a:lnTo>
                      <a:pt x="2844" y="369"/>
                    </a:lnTo>
                    <a:lnTo>
                      <a:pt x="2845" y="397"/>
                    </a:lnTo>
                    <a:lnTo>
                      <a:pt x="2848" y="452"/>
                    </a:lnTo>
                    <a:lnTo>
                      <a:pt x="2853" y="506"/>
                    </a:lnTo>
                    <a:lnTo>
                      <a:pt x="2860" y="557"/>
                    </a:lnTo>
                    <a:lnTo>
                      <a:pt x="2868" y="603"/>
                    </a:lnTo>
                    <a:lnTo>
                      <a:pt x="2876" y="645"/>
                    </a:lnTo>
                    <a:lnTo>
                      <a:pt x="2885" y="682"/>
                    </a:lnTo>
                    <a:lnTo>
                      <a:pt x="2895" y="711"/>
                    </a:lnTo>
                    <a:lnTo>
                      <a:pt x="2895" y="711"/>
                    </a:lnTo>
                    <a:lnTo>
                      <a:pt x="2903" y="734"/>
                    </a:lnTo>
                    <a:lnTo>
                      <a:pt x="2913" y="757"/>
                    </a:lnTo>
                    <a:lnTo>
                      <a:pt x="2922" y="779"/>
                    </a:lnTo>
                    <a:lnTo>
                      <a:pt x="2933" y="801"/>
                    </a:lnTo>
                    <a:lnTo>
                      <a:pt x="2944" y="823"/>
                    </a:lnTo>
                    <a:lnTo>
                      <a:pt x="2955" y="844"/>
                    </a:lnTo>
                    <a:lnTo>
                      <a:pt x="2980" y="887"/>
                    </a:lnTo>
                    <a:lnTo>
                      <a:pt x="3007" y="927"/>
                    </a:lnTo>
                    <a:lnTo>
                      <a:pt x="3035" y="966"/>
                    </a:lnTo>
                    <a:lnTo>
                      <a:pt x="3064" y="1004"/>
                    </a:lnTo>
                    <a:lnTo>
                      <a:pt x="3095" y="1042"/>
                    </a:lnTo>
                    <a:lnTo>
                      <a:pt x="3128" y="1077"/>
                    </a:lnTo>
                    <a:lnTo>
                      <a:pt x="3163" y="1112"/>
                    </a:lnTo>
                    <a:lnTo>
                      <a:pt x="3198" y="1146"/>
                    </a:lnTo>
                    <a:lnTo>
                      <a:pt x="3235" y="1178"/>
                    </a:lnTo>
                    <a:lnTo>
                      <a:pt x="3272" y="1210"/>
                    </a:lnTo>
                    <a:lnTo>
                      <a:pt x="3311" y="1242"/>
                    </a:lnTo>
                    <a:lnTo>
                      <a:pt x="3351" y="1272"/>
                    </a:lnTo>
                    <a:lnTo>
                      <a:pt x="3391" y="1301"/>
                    </a:lnTo>
                    <a:lnTo>
                      <a:pt x="3432" y="1330"/>
                    </a:lnTo>
                    <a:lnTo>
                      <a:pt x="3474" y="1358"/>
                    </a:lnTo>
                    <a:lnTo>
                      <a:pt x="3516" y="1386"/>
                    </a:lnTo>
                    <a:lnTo>
                      <a:pt x="3559" y="1414"/>
                    </a:lnTo>
                    <a:lnTo>
                      <a:pt x="3644" y="1466"/>
                    </a:lnTo>
                    <a:lnTo>
                      <a:pt x="3730" y="1518"/>
                    </a:lnTo>
                    <a:lnTo>
                      <a:pt x="3900" y="1619"/>
                    </a:lnTo>
                    <a:lnTo>
                      <a:pt x="3981" y="1669"/>
                    </a:lnTo>
                    <a:lnTo>
                      <a:pt x="4021" y="1694"/>
                    </a:lnTo>
                    <a:lnTo>
                      <a:pt x="4060" y="1719"/>
                    </a:lnTo>
                    <a:lnTo>
                      <a:pt x="4060" y="1719"/>
                    </a:lnTo>
                    <a:lnTo>
                      <a:pt x="4099" y="1745"/>
                    </a:lnTo>
                    <a:lnTo>
                      <a:pt x="4138" y="1773"/>
                    </a:lnTo>
                    <a:lnTo>
                      <a:pt x="4176" y="1801"/>
                    </a:lnTo>
                    <a:lnTo>
                      <a:pt x="4215" y="1829"/>
                    </a:lnTo>
                    <a:lnTo>
                      <a:pt x="4253" y="1858"/>
                    </a:lnTo>
                    <a:lnTo>
                      <a:pt x="4290" y="1888"/>
                    </a:lnTo>
                    <a:lnTo>
                      <a:pt x="4327" y="1918"/>
                    </a:lnTo>
                    <a:lnTo>
                      <a:pt x="4364" y="1950"/>
                    </a:lnTo>
                    <a:lnTo>
                      <a:pt x="4401" y="1981"/>
                    </a:lnTo>
                    <a:lnTo>
                      <a:pt x="4437" y="2013"/>
                    </a:lnTo>
                    <a:lnTo>
                      <a:pt x="4472" y="2045"/>
                    </a:lnTo>
                    <a:lnTo>
                      <a:pt x="4507" y="2078"/>
                    </a:lnTo>
                    <a:lnTo>
                      <a:pt x="4577" y="2146"/>
                    </a:lnTo>
                    <a:lnTo>
                      <a:pt x="4645" y="2215"/>
                    </a:lnTo>
                    <a:lnTo>
                      <a:pt x="4711" y="2285"/>
                    </a:lnTo>
                    <a:lnTo>
                      <a:pt x="4776" y="2358"/>
                    </a:lnTo>
                    <a:lnTo>
                      <a:pt x="4839" y="2431"/>
                    </a:lnTo>
                    <a:lnTo>
                      <a:pt x="4900" y="2506"/>
                    </a:lnTo>
                    <a:lnTo>
                      <a:pt x="4961" y="2581"/>
                    </a:lnTo>
                    <a:lnTo>
                      <a:pt x="5019" y="2657"/>
                    </a:lnTo>
                    <a:lnTo>
                      <a:pt x="5076" y="2733"/>
                    </a:lnTo>
                    <a:lnTo>
                      <a:pt x="5132" y="2809"/>
                    </a:lnTo>
                    <a:lnTo>
                      <a:pt x="5132" y="2809"/>
                    </a:lnTo>
                    <a:lnTo>
                      <a:pt x="5188" y="2891"/>
                    </a:lnTo>
                    <a:lnTo>
                      <a:pt x="5243" y="2974"/>
                    </a:lnTo>
                    <a:lnTo>
                      <a:pt x="5296" y="3058"/>
                    </a:lnTo>
                    <a:lnTo>
                      <a:pt x="5347" y="3142"/>
                    </a:lnTo>
                    <a:lnTo>
                      <a:pt x="5396" y="3229"/>
                    </a:lnTo>
                    <a:lnTo>
                      <a:pt x="5444" y="3315"/>
                    </a:lnTo>
                    <a:lnTo>
                      <a:pt x="5489" y="3403"/>
                    </a:lnTo>
                    <a:lnTo>
                      <a:pt x="5532" y="3492"/>
                    </a:lnTo>
                    <a:lnTo>
                      <a:pt x="5573" y="3582"/>
                    </a:lnTo>
                    <a:lnTo>
                      <a:pt x="5612" y="3672"/>
                    </a:lnTo>
                    <a:lnTo>
                      <a:pt x="5650" y="3763"/>
                    </a:lnTo>
                    <a:lnTo>
                      <a:pt x="5685" y="3855"/>
                    </a:lnTo>
                    <a:lnTo>
                      <a:pt x="5718" y="3948"/>
                    </a:lnTo>
                    <a:lnTo>
                      <a:pt x="5749" y="4041"/>
                    </a:lnTo>
                    <a:lnTo>
                      <a:pt x="5777" y="4135"/>
                    </a:lnTo>
                    <a:lnTo>
                      <a:pt x="5805" y="4229"/>
                    </a:lnTo>
                    <a:lnTo>
                      <a:pt x="5829" y="4325"/>
                    </a:lnTo>
                    <a:lnTo>
                      <a:pt x="5851" y="4420"/>
                    </a:lnTo>
                    <a:lnTo>
                      <a:pt x="5870" y="4517"/>
                    </a:lnTo>
                    <a:lnTo>
                      <a:pt x="5887" y="4613"/>
                    </a:lnTo>
                    <a:lnTo>
                      <a:pt x="5902" y="4711"/>
                    </a:lnTo>
                    <a:lnTo>
                      <a:pt x="5909" y="4759"/>
                    </a:lnTo>
                    <a:lnTo>
                      <a:pt x="5915" y="4808"/>
                    </a:lnTo>
                    <a:lnTo>
                      <a:pt x="5920" y="4857"/>
                    </a:lnTo>
                    <a:lnTo>
                      <a:pt x="5925" y="4906"/>
                    </a:lnTo>
                    <a:lnTo>
                      <a:pt x="5929" y="4954"/>
                    </a:lnTo>
                    <a:lnTo>
                      <a:pt x="5933" y="5004"/>
                    </a:lnTo>
                    <a:lnTo>
                      <a:pt x="5936" y="5053"/>
                    </a:lnTo>
                    <a:lnTo>
                      <a:pt x="5938" y="5102"/>
                    </a:lnTo>
                    <a:lnTo>
                      <a:pt x="5940" y="5151"/>
                    </a:lnTo>
                    <a:lnTo>
                      <a:pt x="5941" y="5201"/>
                    </a:lnTo>
                    <a:lnTo>
                      <a:pt x="5941" y="5250"/>
                    </a:lnTo>
                    <a:lnTo>
                      <a:pt x="5941" y="5299"/>
                    </a:lnTo>
                    <a:lnTo>
                      <a:pt x="5940" y="5348"/>
                    </a:lnTo>
                    <a:lnTo>
                      <a:pt x="5938" y="5399"/>
                    </a:lnTo>
                    <a:lnTo>
                      <a:pt x="5936" y="5448"/>
                    </a:lnTo>
                    <a:lnTo>
                      <a:pt x="5934" y="5497"/>
                    </a:lnTo>
                    <a:lnTo>
                      <a:pt x="5930" y="5547"/>
                    </a:lnTo>
                    <a:lnTo>
                      <a:pt x="5926" y="5596"/>
                    </a:lnTo>
                    <a:lnTo>
                      <a:pt x="5921" y="5646"/>
                    </a:lnTo>
                    <a:lnTo>
                      <a:pt x="5916" y="5695"/>
                    </a:lnTo>
                    <a:lnTo>
                      <a:pt x="5910" y="5745"/>
                    </a:lnTo>
                    <a:lnTo>
                      <a:pt x="5903" y="5794"/>
                    </a:lnTo>
                    <a:lnTo>
                      <a:pt x="5903" y="5794"/>
                    </a:lnTo>
                    <a:lnTo>
                      <a:pt x="5870" y="6019"/>
                    </a:lnTo>
                    <a:lnTo>
                      <a:pt x="5836" y="6244"/>
                    </a:lnTo>
                    <a:lnTo>
                      <a:pt x="5803" y="6470"/>
                    </a:lnTo>
                    <a:lnTo>
                      <a:pt x="5769" y="6694"/>
                    </a:lnTo>
                    <a:lnTo>
                      <a:pt x="5738" y="6919"/>
                    </a:lnTo>
                    <a:lnTo>
                      <a:pt x="5723" y="7031"/>
                    </a:lnTo>
                    <a:lnTo>
                      <a:pt x="5709" y="7143"/>
                    </a:lnTo>
                    <a:lnTo>
                      <a:pt x="5696" y="7255"/>
                    </a:lnTo>
                    <a:lnTo>
                      <a:pt x="5683" y="7368"/>
                    </a:lnTo>
                    <a:lnTo>
                      <a:pt x="5672" y="7479"/>
                    </a:lnTo>
                    <a:lnTo>
                      <a:pt x="5662" y="7592"/>
                    </a:lnTo>
                    <a:lnTo>
                      <a:pt x="5652" y="7704"/>
                    </a:lnTo>
                    <a:lnTo>
                      <a:pt x="5645" y="7815"/>
                    </a:lnTo>
                    <a:lnTo>
                      <a:pt x="5638" y="7928"/>
                    </a:lnTo>
                    <a:lnTo>
                      <a:pt x="5633" y="8039"/>
                    </a:lnTo>
                    <a:lnTo>
                      <a:pt x="5629" y="8151"/>
                    </a:lnTo>
                    <a:lnTo>
                      <a:pt x="5628" y="8263"/>
                    </a:lnTo>
                    <a:lnTo>
                      <a:pt x="5627" y="8375"/>
                    </a:lnTo>
                    <a:lnTo>
                      <a:pt x="5629" y="8487"/>
                    </a:lnTo>
                    <a:lnTo>
                      <a:pt x="5633" y="8599"/>
                    </a:lnTo>
                    <a:lnTo>
                      <a:pt x="5638" y="8710"/>
                    </a:lnTo>
                    <a:lnTo>
                      <a:pt x="5646" y="8822"/>
                    </a:lnTo>
                    <a:lnTo>
                      <a:pt x="5656" y="8933"/>
                    </a:lnTo>
                    <a:lnTo>
                      <a:pt x="5669" y="9045"/>
                    </a:lnTo>
                    <a:lnTo>
                      <a:pt x="5676" y="9101"/>
                    </a:lnTo>
                    <a:lnTo>
                      <a:pt x="5684" y="9157"/>
                    </a:lnTo>
                    <a:lnTo>
                      <a:pt x="5692" y="9213"/>
                    </a:lnTo>
                    <a:lnTo>
                      <a:pt x="5701" y="9268"/>
                    </a:lnTo>
                    <a:lnTo>
                      <a:pt x="5710" y="9325"/>
                    </a:lnTo>
                    <a:lnTo>
                      <a:pt x="5721" y="9380"/>
                    </a:lnTo>
                    <a:lnTo>
                      <a:pt x="5732" y="9436"/>
                    </a:lnTo>
                    <a:lnTo>
                      <a:pt x="5743" y="9491"/>
                    </a:lnTo>
                    <a:lnTo>
                      <a:pt x="5756" y="9548"/>
                    </a:lnTo>
                    <a:lnTo>
                      <a:pt x="5769" y="9603"/>
                    </a:lnTo>
                    <a:lnTo>
                      <a:pt x="5783" y="9658"/>
                    </a:lnTo>
                    <a:lnTo>
                      <a:pt x="5798" y="9715"/>
                    </a:lnTo>
                    <a:lnTo>
                      <a:pt x="5814" y="9770"/>
                    </a:lnTo>
                    <a:lnTo>
                      <a:pt x="5830" y="9826"/>
                    </a:lnTo>
                    <a:lnTo>
                      <a:pt x="5846" y="9882"/>
                    </a:lnTo>
                    <a:lnTo>
                      <a:pt x="5864" y="9938"/>
                    </a:lnTo>
                    <a:lnTo>
                      <a:pt x="5882" y="9993"/>
                    </a:lnTo>
                    <a:lnTo>
                      <a:pt x="5902" y="10050"/>
                    </a:lnTo>
                    <a:lnTo>
                      <a:pt x="5922" y="10105"/>
                    </a:lnTo>
                    <a:lnTo>
                      <a:pt x="5943" y="10160"/>
                    </a:lnTo>
                    <a:lnTo>
                      <a:pt x="5964" y="10217"/>
                    </a:lnTo>
                    <a:lnTo>
                      <a:pt x="5988" y="10272"/>
                    </a:lnTo>
                    <a:lnTo>
                      <a:pt x="6011" y="10328"/>
                    </a:lnTo>
                    <a:lnTo>
                      <a:pt x="6036" y="10383"/>
                    </a:lnTo>
                    <a:lnTo>
                      <a:pt x="6061" y="10440"/>
                    </a:lnTo>
                    <a:lnTo>
                      <a:pt x="6087" y="10495"/>
                    </a:lnTo>
                    <a:lnTo>
                      <a:pt x="6114" y="10550"/>
                    </a:lnTo>
                    <a:lnTo>
                      <a:pt x="6142" y="10607"/>
                    </a:lnTo>
                    <a:lnTo>
                      <a:pt x="6172" y="10662"/>
                    </a:lnTo>
                    <a:lnTo>
                      <a:pt x="6202" y="10718"/>
                    </a:lnTo>
                    <a:lnTo>
                      <a:pt x="6233" y="10774"/>
                    </a:lnTo>
                    <a:lnTo>
                      <a:pt x="6265" y="10830"/>
                    </a:lnTo>
                    <a:lnTo>
                      <a:pt x="6297" y="10885"/>
                    </a:lnTo>
                    <a:lnTo>
                      <a:pt x="6332" y="10941"/>
                    </a:lnTo>
                    <a:lnTo>
                      <a:pt x="6367" y="10997"/>
                    </a:lnTo>
                    <a:lnTo>
                      <a:pt x="6403" y="11052"/>
                    </a:lnTo>
                    <a:lnTo>
                      <a:pt x="6440" y="11108"/>
                    </a:lnTo>
                    <a:lnTo>
                      <a:pt x="6478" y="11164"/>
                    </a:lnTo>
                    <a:lnTo>
                      <a:pt x="6518" y="11219"/>
                    </a:lnTo>
                    <a:lnTo>
                      <a:pt x="6558" y="11275"/>
                    </a:lnTo>
                    <a:lnTo>
                      <a:pt x="6599" y="11331"/>
                    </a:lnTo>
                    <a:lnTo>
                      <a:pt x="6641" y="11387"/>
                    </a:lnTo>
                    <a:lnTo>
                      <a:pt x="6686" y="11442"/>
                    </a:lnTo>
                    <a:lnTo>
                      <a:pt x="6730" y="11498"/>
                    </a:lnTo>
                    <a:lnTo>
                      <a:pt x="6776" y="11554"/>
                    </a:lnTo>
                    <a:lnTo>
                      <a:pt x="6823" y="11609"/>
                    </a:lnTo>
                    <a:lnTo>
                      <a:pt x="6872" y="11666"/>
                    </a:lnTo>
                    <a:lnTo>
                      <a:pt x="6921" y="11721"/>
                    </a:lnTo>
                    <a:lnTo>
                      <a:pt x="6971" y="11776"/>
                    </a:lnTo>
                    <a:lnTo>
                      <a:pt x="7024" y="11832"/>
                    </a:lnTo>
                    <a:lnTo>
                      <a:pt x="7076" y="11888"/>
                    </a:lnTo>
                    <a:lnTo>
                      <a:pt x="7130" y="11944"/>
                    </a:lnTo>
                    <a:lnTo>
                      <a:pt x="7185" y="11999"/>
                    </a:lnTo>
                    <a:lnTo>
                      <a:pt x="7243" y="12056"/>
                    </a:lnTo>
                    <a:lnTo>
                      <a:pt x="7300" y="12111"/>
                    </a:lnTo>
                    <a:lnTo>
                      <a:pt x="7359" y="12166"/>
                    </a:lnTo>
                    <a:lnTo>
                      <a:pt x="7421" y="12223"/>
                    </a:lnTo>
                    <a:lnTo>
                      <a:pt x="7482" y="12278"/>
                    </a:lnTo>
                    <a:lnTo>
                      <a:pt x="7545" y="12334"/>
                    </a:lnTo>
                    <a:lnTo>
                      <a:pt x="7610" y="12390"/>
                    </a:lnTo>
                    <a:lnTo>
                      <a:pt x="7675" y="12446"/>
                    </a:lnTo>
                    <a:lnTo>
                      <a:pt x="7743" y="12501"/>
                    </a:lnTo>
                    <a:lnTo>
                      <a:pt x="7811" y="12557"/>
                    </a:lnTo>
                    <a:lnTo>
                      <a:pt x="7881" y="12613"/>
                    </a:lnTo>
                    <a:lnTo>
                      <a:pt x="7953" y="12668"/>
                    </a:lnTo>
                    <a:lnTo>
                      <a:pt x="8025" y="12724"/>
                    </a:lnTo>
                    <a:lnTo>
                      <a:pt x="8100" y="12780"/>
                    </a:lnTo>
                    <a:lnTo>
                      <a:pt x="8175" y="12836"/>
                    </a:lnTo>
                    <a:lnTo>
                      <a:pt x="8251" y="12891"/>
                    </a:lnTo>
                    <a:lnTo>
                      <a:pt x="8330" y="12948"/>
                    </a:lnTo>
                    <a:lnTo>
                      <a:pt x="8330" y="12948"/>
                    </a:lnTo>
                    <a:lnTo>
                      <a:pt x="8319" y="12940"/>
                    </a:lnTo>
                    <a:lnTo>
                      <a:pt x="8306" y="12933"/>
                    </a:lnTo>
                    <a:lnTo>
                      <a:pt x="8292" y="12927"/>
                    </a:lnTo>
                    <a:lnTo>
                      <a:pt x="8278" y="12921"/>
                    </a:lnTo>
                    <a:lnTo>
                      <a:pt x="8262" y="12915"/>
                    </a:lnTo>
                    <a:lnTo>
                      <a:pt x="8244" y="12909"/>
                    </a:lnTo>
                    <a:lnTo>
                      <a:pt x="8209" y="12900"/>
                    </a:lnTo>
                    <a:lnTo>
                      <a:pt x="8170" y="12892"/>
                    </a:lnTo>
                    <a:lnTo>
                      <a:pt x="8130" y="12885"/>
                    </a:lnTo>
                    <a:lnTo>
                      <a:pt x="8088" y="12879"/>
                    </a:lnTo>
                    <a:lnTo>
                      <a:pt x="8045" y="12874"/>
                    </a:lnTo>
                    <a:lnTo>
                      <a:pt x="7960" y="12866"/>
                    </a:lnTo>
                    <a:lnTo>
                      <a:pt x="7877" y="12858"/>
                    </a:lnTo>
                    <a:lnTo>
                      <a:pt x="7839" y="12854"/>
                    </a:lnTo>
                    <a:lnTo>
                      <a:pt x="7804" y="12850"/>
                    </a:lnTo>
                    <a:lnTo>
                      <a:pt x="7772" y="12845"/>
                    </a:lnTo>
                    <a:lnTo>
                      <a:pt x="7744" y="12839"/>
                    </a:lnTo>
                    <a:lnTo>
                      <a:pt x="7744" y="12839"/>
                    </a:lnTo>
                    <a:lnTo>
                      <a:pt x="7642" y="12815"/>
                    </a:lnTo>
                    <a:lnTo>
                      <a:pt x="7541" y="12791"/>
                    </a:lnTo>
                    <a:lnTo>
                      <a:pt x="7441" y="12765"/>
                    </a:lnTo>
                    <a:lnTo>
                      <a:pt x="7341" y="12737"/>
                    </a:lnTo>
                    <a:lnTo>
                      <a:pt x="7242" y="12708"/>
                    </a:lnTo>
                    <a:lnTo>
                      <a:pt x="7142" y="12679"/>
                    </a:lnTo>
                    <a:lnTo>
                      <a:pt x="7043" y="12648"/>
                    </a:lnTo>
                    <a:lnTo>
                      <a:pt x="6944" y="12617"/>
                    </a:lnTo>
                    <a:lnTo>
                      <a:pt x="6845" y="12584"/>
                    </a:lnTo>
                    <a:lnTo>
                      <a:pt x="6748" y="12549"/>
                    </a:lnTo>
                    <a:lnTo>
                      <a:pt x="6649" y="12515"/>
                    </a:lnTo>
                    <a:lnTo>
                      <a:pt x="6553" y="12479"/>
                    </a:lnTo>
                    <a:lnTo>
                      <a:pt x="6455" y="12443"/>
                    </a:lnTo>
                    <a:lnTo>
                      <a:pt x="6359" y="12405"/>
                    </a:lnTo>
                    <a:lnTo>
                      <a:pt x="6262" y="12366"/>
                    </a:lnTo>
                    <a:lnTo>
                      <a:pt x="6167" y="12327"/>
                    </a:lnTo>
                    <a:lnTo>
                      <a:pt x="6167" y="12327"/>
                    </a:lnTo>
                    <a:lnTo>
                      <a:pt x="6044" y="12275"/>
                    </a:lnTo>
                    <a:lnTo>
                      <a:pt x="5921" y="12221"/>
                    </a:lnTo>
                    <a:lnTo>
                      <a:pt x="5800" y="12165"/>
                    </a:lnTo>
                    <a:lnTo>
                      <a:pt x="5678" y="12108"/>
                    </a:lnTo>
                    <a:lnTo>
                      <a:pt x="5556" y="12049"/>
                    </a:lnTo>
                    <a:lnTo>
                      <a:pt x="5436" y="11988"/>
                    </a:lnTo>
                    <a:lnTo>
                      <a:pt x="5316" y="11926"/>
                    </a:lnTo>
                    <a:lnTo>
                      <a:pt x="5196" y="11863"/>
                    </a:lnTo>
                    <a:lnTo>
                      <a:pt x="5077" y="11797"/>
                    </a:lnTo>
                    <a:lnTo>
                      <a:pt x="4960" y="11731"/>
                    </a:lnTo>
                    <a:lnTo>
                      <a:pt x="4842" y="11663"/>
                    </a:lnTo>
                    <a:lnTo>
                      <a:pt x="4725" y="11592"/>
                    </a:lnTo>
                    <a:lnTo>
                      <a:pt x="4609" y="11521"/>
                    </a:lnTo>
                    <a:lnTo>
                      <a:pt x="4494" y="11447"/>
                    </a:lnTo>
                    <a:lnTo>
                      <a:pt x="4379" y="11373"/>
                    </a:lnTo>
                    <a:lnTo>
                      <a:pt x="4266" y="11298"/>
                    </a:lnTo>
                    <a:lnTo>
                      <a:pt x="4152" y="11220"/>
                    </a:lnTo>
                    <a:lnTo>
                      <a:pt x="4041" y="11142"/>
                    </a:lnTo>
                    <a:lnTo>
                      <a:pt x="3929" y="11061"/>
                    </a:lnTo>
                    <a:lnTo>
                      <a:pt x="3819" y="10980"/>
                    </a:lnTo>
                    <a:lnTo>
                      <a:pt x="3710" y="10896"/>
                    </a:lnTo>
                    <a:lnTo>
                      <a:pt x="3601" y="10812"/>
                    </a:lnTo>
                    <a:lnTo>
                      <a:pt x="3494" y="10726"/>
                    </a:lnTo>
                    <a:lnTo>
                      <a:pt x="3388" y="10639"/>
                    </a:lnTo>
                    <a:lnTo>
                      <a:pt x="3282" y="10550"/>
                    </a:lnTo>
                    <a:lnTo>
                      <a:pt x="3178" y="10461"/>
                    </a:lnTo>
                    <a:lnTo>
                      <a:pt x="3075" y="10370"/>
                    </a:lnTo>
                    <a:lnTo>
                      <a:pt x="2973" y="10278"/>
                    </a:lnTo>
                    <a:lnTo>
                      <a:pt x="2872" y="10184"/>
                    </a:lnTo>
                    <a:lnTo>
                      <a:pt x="2772" y="10089"/>
                    </a:lnTo>
                    <a:lnTo>
                      <a:pt x="2674" y="9993"/>
                    </a:lnTo>
                    <a:lnTo>
                      <a:pt x="2577" y="9896"/>
                    </a:lnTo>
                    <a:lnTo>
                      <a:pt x="2481" y="9797"/>
                    </a:lnTo>
                    <a:lnTo>
                      <a:pt x="2386" y="9698"/>
                    </a:lnTo>
                    <a:lnTo>
                      <a:pt x="2294" y="9596"/>
                    </a:lnTo>
                    <a:lnTo>
                      <a:pt x="2201" y="9495"/>
                    </a:lnTo>
                    <a:lnTo>
                      <a:pt x="2111" y="9391"/>
                    </a:lnTo>
                    <a:lnTo>
                      <a:pt x="2022" y="9286"/>
                    </a:lnTo>
                    <a:lnTo>
                      <a:pt x="1935" y="9181"/>
                    </a:lnTo>
                    <a:lnTo>
                      <a:pt x="1848" y="9074"/>
                    </a:lnTo>
                    <a:lnTo>
                      <a:pt x="1764" y="8967"/>
                    </a:lnTo>
                    <a:lnTo>
                      <a:pt x="1680" y="8858"/>
                    </a:lnTo>
                    <a:lnTo>
                      <a:pt x="1599" y="8748"/>
                    </a:lnTo>
                    <a:lnTo>
                      <a:pt x="1518" y="8638"/>
                    </a:lnTo>
                    <a:lnTo>
                      <a:pt x="1440" y="8525"/>
                    </a:lnTo>
                    <a:lnTo>
                      <a:pt x="1363" y="8412"/>
                    </a:lnTo>
                    <a:lnTo>
                      <a:pt x="1288" y="8299"/>
                    </a:lnTo>
                    <a:lnTo>
                      <a:pt x="1214" y="8183"/>
                    </a:lnTo>
                    <a:lnTo>
                      <a:pt x="1143" y="8068"/>
                    </a:lnTo>
                    <a:lnTo>
                      <a:pt x="1073" y="7951"/>
                    </a:lnTo>
                    <a:lnTo>
                      <a:pt x="1004" y="7833"/>
                    </a:lnTo>
                    <a:lnTo>
                      <a:pt x="938" y="7715"/>
                    </a:lnTo>
                    <a:lnTo>
                      <a:pt x="874" y="7595"/>
                    </a:lnTo>
                    <a:lnTo>
                      <a:pt x="811" y="7474"/>
                    </a:lnTo>
                    <a:lnTo>
                      <a:pt x="750" y="7354"/>
                    </a:lnTo>
                    <a:lnTo>
                      <a:pt x="692" y="7231"/>
                    </a:lnTo>
                    <a:lnTo>
                      <a:pt x="634" y="7108"/>
                    </a:lnTo>
                    <a:lnTo>
                      <a:pt x="579" y="6984"/>
                    </a:lnTo>
                    <a:lnTo>
                      <a:pt x="527" y="6859"/>
                    </a:lnTo>
                    <a:lnTo>
                      <a:pt x="475" y="6734"/>
                    </a:lnTo>
                    <a:lnTo>
                      <a:pt x="426" y="6607"/>
                    </a:lnTo>
                    <a:lnTo>
                      <a:pt x="380" y="6481"/>
                    </a:lnTo>
                    <a:lnTo>
                      <a:pt x="334" y="6353"/>
                    </a:lnTo>
                    <a:lnTo>
                      <a:pt x="292" y="6224"/>
                    </a:lnTo>
                    <a:lnTo>
                      <a:pt x="292" y="6224"/>
                    </a:lnTo>
                    <a:lnTo>
                      <a:pt x="271" y="6159"/>
                    </a:lnTo>
                    <a:lnTo>
                      <a:pt x="252" y="6095"/>
                    </a:lnTo>
                    <a:lnTo>
                      <a:pt x="233" y="6029"/>
                    </a:lnTo>
                    <a:lnTo>
                      <a:pt x="215" y="5964"/>
                    </a:lnTo>
                    <a:lnTo>
                      <a:pt x="197" y="5899"/>
                    </a:lnTo>
                    <a:lnTo>
                      <a:pt x="180" y="5833"/>
                    </a:lnTo>
                    <a:lnTo>
                      <a:pt x="164" y="5768"/>
                    </a:lnTo>
                    <a:lnTo>
                      <a:pt x="148" y="5701"/>
                    </a:lnTo>
                    <a:lnTo>
                      <a:pt x="133" y="5636"/>
                    </a:lnTo>
                    <a:lnTo>
                      <a:pt x="119" y="5570"/>
                    </a:lnTo>
                    <a:lnTo>
                      <a:pt x="106" y="5504"/>
                    </a:lnTo>
                    <a:lnTo>
                      <a:pt x="93" y="5438"/>
                    </a:lnTo>
                    <a:lnTo>
                      <a:pt x="82" y="5372"/>
                    </a:lnTo>
                    <a:lnTo>
                      <a:pt x="71" y="5305"/>
                    </a:lnTo>
                    <a:lnTo>
                      <a:pt x="61" y="5239"/>
                    </a:lnTo>
                    <a:lnTo>
                      <a:pt x="51" y="5172"/>
                    </a:lnTo>
                    <a:lnTo>
                      <a:pt x="43" y="5106"/>
                    </a:lnTo>
                    <a:lnTo>
                      <a:pt x="35" y="5040"/>
                    </a:lnTo>
                    <a:lnTo>
                      <a:pt x="28" y="4973"/>
                    </a:lnTo>
                    <a:lnTo>
                      <a:pt x="21" y="4906"/>
                    </a:lnTo>
                    <a:lnTo>
                      <a:pt x="16" y="4840"/>
                    </a:lnTo>
                    <a:lnTo>
                      <a:pt x="11" y="4773"/>
                    </a:lnTo>
                    <a:lnTo>
                      <a:pt x="7" y="4707"/>
                    </a:lnTo>
                    <a:lnTo>
                      <a:pt x="4" y="4640"/>
                    </a:lnTo>
                    <a:lnTo>
                      <a:pt x="2" y="4573"/>
                    </a:lnTo>
                    <a:lnTo>
                      <a:pt x="1" y="4507"/>
                    </a:lnTo>
                    <a:lnTo>
                      <a:pt x="0" y="4440"/>
                    </a:lnTo>
                    <a:lnTo>
                      <a:pt x="0" y="4374"/>
                    </a:lnTo>
                    <a:lnTo>
                      <a:pt x="1" y="4308"/>
                    </a:lnTo>
                    <a:lnTo>
                      <a:pt x="3" y="4241"/>
                    </a:lnTo>
                    <a:lnTo>
                      <a:pt x="6" y="4175"/>
                    </a:lnTo>
                    <a:lnTo>
                      <a:pt x="10" y="4109"/>
                    </a:lnTo>
                    <a:lnTo>
                      <a:pt x="14" y="4042"/>
                    </a:lnTo>
                    <a:lnTo>
                      <a:pt x="20" y="3976"/>
                    </a:lnTo>
                    <a:lnTo>
                      <a:pt x="26" y="3909"/>
                    </a:lnTo>
                    <a:lnTo>
                      <a:pt x="33" y="3844"/>
                    </a:lnTo>
                    <a:lnTo>
                      <a:pt x="41" y="3778"/>
                    </a:lnTo>
                    <a:lnTo>
                      <a:pt x="50" y="3712"/>
                    </a:lnTo>
                    <a:lnTo>
                      <a:pt x="59" y="3647"/>
                    </a:lnTo>
                    <a:lnTo>
                      <a:pt x="70" y="3582"/>
                    </a:lnTo>
                    <a:lnTo>
                      <a:pt x="82" y="3516"/>
                    </a:lnTo>
                    <a:lnTo>
                      <a:pt x="94" y="3451"/>
                    </a:lnTo>
                    <a:lnTo>
                      <a:pt x="107" y="3386"/>
                    </a:lnTo>
                    <a:lnTo>
                      <a:pt x="122" y="3321"/>
                    </a:lnTo>
                    <a:lnTo>
                      <a:pt x="137" y="3256"/>
                    </a:lnTo>
                    <a:lnTo>
                      <a:pt x="153" y="3191"/>
                    </a:lnTo>
                    <a:lnTo>
                      <a:pt x="171" y="3127"/>
                    </a:lnTo>
                    <a:lnTo>
                      <a:pt x="189" y="3063"/>
                    </a:lnTo>
                    <a:lnTo>
                      <a:pt x="208" y="2999"/>
                    </a:lnTo>
                    <a:lnTo>
                      <a:pt x="228" y="2935"/>
                    </a:lnTo>
                    <a:lnTo>
                      <a:pt x="249" y="2872"/>
                    </a:lnTo>
                    <a:lnTo>
                      <a:pt x="270" y="2808"/>
                    </a:lnTo>
                    <a:lnTo>
                      <a:pt x="293" y="2746"/>
                    </a:lnTo>
                    <a:lnTo>
                      <a:pt x="317" y="2683"/>
                    </a:lnTo>
                    <a:lnTo>
                      <a:pt x="343" y="2620"/>
                    </a:lnTo>
                    <a:lnTo>
                      <a:pt x="368" y="2558"/>
                    </a:lnTo>
                    <a:lnTo>
                      <a:pt x="395" y="2496"/>
                    </a:lnTo>
                    <a:lnTo>
                      <a:pt x="423" y="2434"/>
                    </a:lnTo>
                    <a:lnTo>
                      <a:pt x="451" y="2373"/>
                    </a:lnTo>
                    <a:lnTo>
                      <a:pt x="481" y="2312"/>
                    </a:lnTo>
                    <a:lnTo>
                      <a:pt x="512" y="2250"/>
                    </a:lnTo>
                    <a:lnTo>
                      <a:pt x="544" y="2190"/>
                    </a:lnTo>
                    <a:lnTo>
                      <a:pt x="577" y="2130"/>
                    </a:lnTo>
                    <a:lnTo>
                      <a:pt x="611" y="2069"/>
                    </a:lnTo>
                    <a:lnTo>
                      <a:pt x="611" y="2069"/>
                    </a:lnTo>
                    <a:lnTo>
                      <a:pt x="636" y="2026"/>
                    </a:lnTo>
                    <a:lnTo>
                      <a:pt x="662" y="1983"/>
                    </a:lnTo>
                    <a:lnTo>
                      <a:pt x="688" y="1940"/>
                    </a:lnTo>
                    <a:lnTo>
                      <a:pt x="716" y="1897"/>
                    </a:lnTo>
                    <a:lnTo>
                      <a:pt x="743" y="1856"/>
                    </a:lnTo>
                    <a:lnTo>
                      <a:pt x="771" y="1814"/>
                    </a:lnTo>
                    <a:lnTo>
                      <a:pt x="799" y="1773"/>
                    </a:lnTo>
                    <a:lnTo>
                      <a:pt x="827" y="1732"/>
                    </a:lnTo>
                    <a:lnTo>
                      <a:pt x="887" y="1652"/>
                    </a:lnTo>
                    <a:lnTo>
                      <a:pt x="947" y="1574"/>
                    </a:lnTo>
                    <a:lnTo>
                      <a:pt x="1009" y="1497"/>
                    </a:lnTo>
                    <a:lnTo>
                      <a:pt x="1074" y="1422"/>
                    </a:lnTo>
                    <a:lnTo>
                      <a:pt x="1139" y="1347"/>
                    </a:lnTo>
                    <a:lnTo>
                      <a:pt x="1206" y="1276"/>
                    </a:lnTo>
                    <a:lnTo>
                      <a:pt x="1275" y="1204"/>
                    </a:lnTo>
                    <a:lnTo>
                      <a:pt x="1344" y="1135"/>
                    </a:lnTo>
                    <a:lnTo>
                      <a:pt x="1416" y="1067"/>
                    </a:lnTo>
                    <a:lnTo>
                      <a:pt x="1488" y="1000"/>
                    </a:lnTo>
                    <a:lnTo>
                      <a:pt x="1562" y="935"/>
                    </a:lnTo>
                    <a:lnTo>
                      <a:pt x="1637" y="871"/>
                    </a:lnTo>
                    <a:lnTo>
                      <a:pt x="1713" y="808"/>
                    </a:lnTo>
                    <a:lnTo>
                      <a:pt x="1791" y="747"/>
                    </a:lnTo>
                    <a:lnTo>
                      <a:pt x="1869" y="687"/>
                    </a:lnTo>
                    <a:lnTo>
                      <a:pt x="1949" y="627"/>
                    </a:lnTo>
                    <a:lnTo>
                      <a:pt x="2029" y="569"/>
                    </a:lnTo>
                    <a:lnTo>
                      <a:pt x="2111" y="513"/>
                    </a:lnTo>
                    <a:lnTo>
                      <a:pt x="2193" y="457"/>
                    </a:lnTo>
                    <a:lnTo>
                      <a:pt x="2277" y="402"/>
                    </a:lnTo>
                    <a:lnTo>
                      <a:pt x="2360" y="349"/>
                    </a:lnTo>
                    <a:lnTo>
                      <a:pt x="2444" y="296"/>
                    </a:lnTo>
                    <a:lnTo>
                      <a:pt x="2530" y="244"/>
                    </a:lnTo>
                    <a:lnTo>
                      <a:pt x="2615" y="194"/>
                    </a:lnTo>
                    <a:lnTo>
                      <a:pt x="2702" y="144"/>
                    </a:lnTo>
                    <a:lnTo>
                      <a:pt x="2789" y="95"/>
                    </a:lnTo>
                    <a:lnTo>
                      <a:pt x="2877" y="47"/>
                    </a:lnTo>
                    <a:lnTo>
                      <a:pt x="2964" y="0"/>
                    </a:lnTo>
                    <a:lnTo>
                      <a:pt x="2964" y="0"/>
                    </a:lnTo>
                    <a:close/>
                  </a:path>
                </a:pathLst>
              </a:custGeom>
              <a:solidFill>
                <a:schemeClr val="accent5"/>
              </a:solidFill>
              <a:ln>
                <a:noFill/>
              </a:ln>
            </p:spPr>
            <p:txBody>
              <a:bodyPr vert="horz" wrap="square" lIns="102870" tIns="51435" rIns="102870" bIns="51435" numCol="1" anchor="t" anchorCtr="0" compatLnSpc="1">
                <a:prstTxWarp prst="textNoShape">
                  <a:avLst/>
                </a:prstTxWarp>
              </a:bodyPr>
              <a:lstStyle/>
              <a:p>
                <a:endParaRPr lang="en-US" sz="4050" dirty="0"/>
              </a:p>
            </p:txBody>
          </p:sp>
          <p:sp>
            <p:nvSpPr>
              <p:cNvPr id="30" name="Freeform 29"/>
              <p:cNvSpPr>
                <a:spLocks/>
              </p:cNvSpPr>
              <p:nvPr/>
            </p:nvSpPr>
            <p:spPr bwMode="auto">
              <a:xfrm>
                <a:off x="13165736" y="8784724"/>
                <a:ext cx="3743882" cy="1575317"/>
              </a:xfrm>
              <a:custGeom>
                <a:avLst/>
                <a:gdLst>
                  <a:gd name="T0" fmla="*/ 18 w 14013"/>
                  <a:gd name="T1" fmla="*/ 1202 h 5897"/>
                  <a:gd name="T2" fmla="*/ 131 w 14013"/>
                  <a:gd name="T3" fmla="*/ 1311 h 5897"/>
                  <a:gd name="T4" fmla="*/ 301 w 14013"/>
                  <a:gd name="T5" fmla="*/ 1392 h 5897"/>
                  <a:gd name="T6" fmla="*/ 608 w 14013"/>
                  <a:gd name="T7" fmla="*/ 1466 h 5897"/>
                  <a:gd name="T8" fmla="*/ 761 w 14013"/>
                  <a:gd name="T9" fmla="*/ 1463 h 5897"/>
                  <a:gd name="T10" fmla="*/ 1064 w 14013"/>
                  <a:gd name="T11" fmla="*/ 1383 h 5897"/>
                  <a:gd name="T12" fmla="*/ 1368 w 14013"/>
                  <a:gd name="T13" fmla="*/ 1218 h 5897"/>
                  <a:gd name="T14" fmla="*/ 1848 w 14013"/>
                  <a:gd name="T15" fmla="*/ 859 h 5897"/>
                  <a:gd name="T16" fmla="*/ 2117 w 14013"/>
                  <a:gd name="T17" fmla="*/ 666 h 5897"/>
                  <a:gd name="T18" fmla="*/ 2409 w 14013"/>
                  <a:gd name="T19" fmla="*/ 500 h 5897"/>
                  <a:gd name="T20" fmla="*/ 2945 w 14013"/>
                  <a:gd name="T21" fmla="*/ 276 h 5897"/>
                  <a:gd name="T22" fmla="*/ 3500 w 14013"/>
                  <a:gd name="T23" fmla="*/ 116 h 5897"/>
                  <a:gd name="T24" fmla="*/ 4184 w 14013"/>
                  <a:gd name="T25" fmla="*/ 12 h 5897"/>
                  <a:gd name="T26" fmla="*/ 4873 w 14013"/>
                  <a:gd name="T27" fmla="*/ 15 h 5897"/>
                  <a:gd name="T28" fmla="*/ 5502 w 14013"/>
                  <a:gd name="T29" fmla="*/ 118 h 5897"/>
                  <a:gd name="T30" fmla="*/ 5832 w 14013"/>
                  <a:gd name="T31" fmla="*/ 213 h 5897"/>
                  <a:gd name="T32" fmla="*/ 6154 w 14013"/>
                  <a:gd name="T33" fmla="*/ 340 h 5897"/>
                  <a:gd name="T34" fmla="*/ 6466 w 14013"/>
                  <a:gd name="T35" fmla="*/ 496 h 5897"/>
                  <a:gd name="T36" fmla="*/ 7554 w 14013"/>
                  <a:gd name="T37" fmla="*/ 1110 h 5897"/>
                  <a:gd name="T38" fmla="*/ 8258 w 14013"/>
                  <a:gd name="T39" fmla="*/ 1466 h 5897"/>
                  <a:gd name="T40" fmla="*/ 8983 w 14013"/>
                  <a:gd name="T41" fmla="*/ 1760 h 5897"/>
                  <a:gd name="T42" fmla="*/ 9578 w 14013"/>
                  <a:gd name="T43" fmla="*/ 1926 h 5897"/>
                  <a:gd name="T44" fmla="*/ 9970 w 14013"/>
                  <a:gd name="T45" fmla="*/ 1994 h 5897"/>
                  <a:gd name="T46" fmla="*/ 10375 w 14013"/>
                  <a:gd name="T47" fmla="*/ 2030 h 5897"/>
                  <a:gd name="T48" fmla="*/ 10795 w 14013"/>
                  <a:gd name="T49" fmla="*/ 2028 h 5897"/>
                  <a:gd name="T50" fmla="*/ 11229 w 14013"/>
                  <a:gd name="T51" fmla="*/ 1984 h 5897"/>
                  <a:gd name="T52" fmla="*/ 11682 w 14013"/>
                  <a:gd name="T53" fmla="*/ 1897 h 5897"/>
                  <a:gd name="T54" fmla="*/ 12153 w 14013"/>
                  <a:gd name="T55" fmla="*/ 1759 h 5897"/>
                  <a:gd name="T56" fmla="*/ 12645 w 14013"/>
                  <a:gd name="T57" fmla="*/ 1569 h 5897"/>
                  <a:gd name="T58" fmla="*/ 13158 w 14013"/>
                  <a:gd name="T59" fmla="*/ 1323 h 5897"/>
                  <a:gd name="T60" fmla="*/ 13695 w 14013"/>
                  <a:gd name="T61" fmla="*/ 1016 h 5897"/>
                  <a:gd name="T62" fmla="*/ 13991 w 14013"/>
                  <a:gd name="T63" fmla="*/ 830 h 5897"/>
                  <a:gd name="T64" fmla="*/ 13883 w 14013"/>
                  <a:gd name="T65" fmla="*/ 977 h 5897"/>
                  <a:gd name="T66" fmla="*/ 13716 w 14013"/>
                  <a:gd name="T67" fmla="*/ 1296 h 5897"/>
                  <a:gd name="T68" fmla="*/ 13398 w 14013"/>
                  <a:gd name="T69" fmla="*/ 1742 h 5897"/>
                  <a:gd name="T70" fmla="*/ 12936 w 14013"/>
                  <a:gd name="T71" fmla="*/ 2302 h 5897"/>
                  <a:gd name="T72" fmla="*/ 12467 w 14013"/>
                  <a:gd name="T73" fmla="*/ 2797 h 5897"/>
                  <a:gd name="T74" fmla="*/ 11768 w 14013"/>
                  <a:gd name="T75" fmla="*/ 3430 h 5897"/>
                  <a:gd name="T76" fmla="*/ 11009 w 14013"/>
                  <a:gd name="T77" fmla="*/ 4009 h 5897"/>
                  <a:gd name="T78" fmla="*/ 10197 w 14013"/>
                  <a:gd name="T79" fmla="*/ 4521 h 5897"/>
                  <a:gd name="T80" fmla="*/ 9343 w 14013"/>
                  <a:gd name="T81" fmla="*/ 4965 h 5897"/>
                  <a:gd name="T82" fmla="*/ 8453 w 14013"/>
                  <a:gd name="T83" fmla="*/ 5330 h 5897"/>
                  <a:gd name="T84" fmla="*/ 7536 w 14013"/>
                  <a:gd name="T85" fmla="*/ 5610 h 5897"/>
                  <a:gd name="T86" fmla="*/ 6601 w 14013"/>
                  <a:gd name="T87" fmla="*/ 5799 h 5897"/>
                  <a:gd name="T88" fmla="*/ 5655 w 14013"/>
                  <a:gd name="T89" fmla="*/ 5890 h 5897"/>
                  <a:gd name="T90" fmla="*/ 4843 w 14013"/>
                  <a:gd name="T91" fmla="*/ 5884 h 5897"/>
                  <a:gd name="T92" fmla="*/ 4371 w 14013"/>
                  <a:gd name="T93" fmla="*/ 5840 h 5897"/>
                  <a:gd name="T94" fmla="*/ 3906 w 14013"/>
                  <a:gd name="T95" fmla="*/ 5759 h 5897"/>
                  <a:gd name="T96" fmla="*/ 3452 w 14013"/>
                  <a:gd name="T97" fmla="*/ 5643 h 5897"/>
                  <a:gd name="T98" fmla="*/ 3011 w 14013"/>
                  <a:gd name="T99" fmla="*/ 5489 h 5897"/>
                  <a:gd name="T100" fmla="*/ 2588 w 14013"/>
                  <a:gd name="T101" fmla="*/ 5298 h 5897"/>
                  <a:gd name="T102" fmla="*/ 2185 w 14013"/>
                  <a:gd name="T103" fmla="*/ 5068 h 5897"/>
                  <a:gd name="T104" fmla="*/ 1804 w 14013"/>
                  <a:gd name="T105" fmla="*/ 4800 h 5897"/>
                  <a:gd name="T106" fmla="*/ 1450 w 14013"/>
                  <a:gd name="T107" fmla="*/ 4491 h 5897"/>
                  <a:gd name="T108" fmla="*/ 1126 w 14013"/>
                  <a:gd name="T109" fmla="*/ 4142 h 5897"/>
                  <a:gd name="T110" fmla="*/ 930 w 14013"/>
                  <a:gd name="T111" fmla="*/ 3888 h 5897"/>
                  <a:gd name="T112" fmla="*/ 645 w 14013"/>
                  <a:gd name="T113" fmla="*/ 3423 h 5897"/>
                  <a:gd name="T114" fmla="*/ 367 w 14013"/>
                  <a:gd name="T115" fmla="*/ 2792 h 5897"/>
                  <a:gd name="T116" fmla="*/ 171 w 14013"/>
                  <a:gd name="T117" fmla="*/ 2128 h 5897"/>
                  <a:gd name="T118" fmla="*/ 40 w 14013"/>
                  <a:gd name="T119" fmla="*/ 1443 h 5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013" h="5897">
                    <a:moveTo>
                      <a:pt x="0" y="1148"/>
                    </a:moveTo>
                    <a:lnTo>
                      <a:pt x="0" y="1148"/>
                    </a:lnTo>
                    <a:lnTo>
                      <a:pt x="2" y="1157"/>
                    </a:lnTo>
                    <a:lnTo>
                      <a:pt x="4" y="1166"/>
                    </a:lnTo>
                    <a:lnTo>
                      <a:pt x="7" y="1175"/>
                    </a:lnTo>
                    <a:lnTo>
                      <a:pt x="10" y="1184"/>
                    </a:lnTo>
                    <a:lnTo>
                      <a:pt x="18" y="1202"/>
                    </a:lnTo>
                    <a:lnTo>
                      <a:pt x="29" y="1219"/>
                    </a:lnTo>
                    <a:lnTo>
                      <a:pt x="41" y="1235"/>
                    </a:lnTo>
                    <a:lnTo>
                      <a:pt x="56" y="1251"/>
                    </a:lnTo>
                    <a:lnTo>
                      <a:pt x="73" y="1267"/>
                    </a:lnTo>
                    <a:lnTo>
                      <a:pt x="91" y="1282"/>
                    </a:lnTo>
                    <a:lnTo>
                      <a:pt x="110" y="1296"/>
                    </a:lnTo>
                    <a:lnTo>
                      <a:pt x="131" y="1311"/>
                    </a:lnTo>
                    <a:lnTo>
                      <a:pt x="152" y="1324"/>
                    </a:lnTo>
                    <a:lnTo>
                      <a:pt x="175" y="1337"/>
                    </a:lnTo>
                    <a:lnTo>
                      <a:pt x="199" y="1349"/>
                    </a:lnTo>
                    <a:lnTo>
                      <a:pt x="223" y="1361"/>
                    </a:lnTo>
                    <a:lnTo>
                      <a:pt x="250" y="1372"/>
                    </a:lnTo>
                    <a:lnTo>
                      <a:pt x="275" y="1382"/>
                    </a:lnTo>
                    <a:lnTo>
                      <a:pt x="301" y="1392"/>
                    </a:lnTo>
                    <a:lnTo>
                      <a:pt x="327" y="1402"/>
                    </a:lnTo>
                    <a:lnTo>
                      <a:pt x="380" y="1419"/>
                    </a:lnTo>
                    <a:lnTo>
                      <a:pt x="432" y="1433"/>
                    </a:lnTo>
                    <a:lnTo>
                      <a:pt x="482" y="1445"/>
                    </a:lnTo>
                    <a:lnTo>
                      <a:pt x="528" y="1455"/>
                    </a:lnTo>
                    <a:lnTo>
                      <a:pt x="571" y="1462"/>
                    </a:lnTo>
                    <a:lnTo>
                      <a:pt x="608" y="1466"/>
                    </a:lnTo>
                    <a:lnTo>
                      <a:pt x="639" y="1468"/>
                    </a:lnTo>
                    <a:lnTo>
                      <a:pt x="639" y="1468"/>
                    </a:lnTo>
                    <a:lnTo>
                      <a:pt x="664" y="1468"/>
                    </a:lnTo>
                    <a:lnTo>
                      <a:pt x="688" y="1468"/>
                    </a:lnTo>
                    <a:lnTo>
                      <a:pt x="713" y="1467"/>
                    </a:lnTo>
                    <a:lnTo>
                      <a:pt x="737" y="1465"/>
                    </a:lnTo>
                    <a:lnTo>
                      <a:pt x="761" y="1463"/>
                    </a:lnTo>
                    <a:lnTo>
                      <a:pt x="786" y="1460"/>
                    </a:lnTo>
                    <a:lnTo>
                      <a:pt x="834" y="1452"/>
                    </a:lnTo>
                    <a:lnTo>
                      <a:pt x="881" y="1442"/>
                    </a:lnTo>
                    <a:lnTo>
                      <a:pt x="927" y="1430"/>
                    </a:lnTo>
                    <a:lnTo>
                      <a:pt x="974" y="1416"/>
                    </a:lnTo>
                    <a:lnTo>
                      <a:pt x="1019" y="1400"/>
                    </a:lnTo>
                    <a:lnTo>
                      <a:pt x="1064" y="1383"/>
                    </a:lnTo>
                    <a:lnTo>
                      <a:pt x="1109" y="1364"/>
                    </a:lnTo>
                    <a:lnTo>
                      <a:pt x="1154" y="1343"/>
                    </a:lnTo>
                    <a:lnTo>
                      <a:pt x="1197" y="1320"/>
                    </a:lnTo>
                    <a:lnTo>
                      <a:pt x="1241" y="1296"/>
                    </a:lnTo>
                    <a:lnTo>
                      <a:pt x="1283" y="1271"/>
                    </a:lnTo>
                    <a:lnTo>
                      <a:pt x="1327" y="1245"/>
                    </a:lnTo>
                    <a:lnTo>
                      <a:pt x="1368" y="1218"/>
                    </a:lnTo>
                    <a:lnTo>
                      <a:pt x="1410" y="1191"/>
                    </a:lnTo>
                    <a:lnTo>
                      <a:pt x="1451" y="1162"/>
                    </a:lnTo>
                    <a:lnTo>
                      <a:pt x="1493" y="1133"/>
                    </a:lnTo>
                    <a:lnTo>
                      <a:pt x="1533" y="1102"/>
                    </a:lnTo>
                    <a:lnTo>
                      <a:pt x="1613" y="1042"/>
                    </a:lnTo>
                    <a:lnTo>
                      <a:pt x="1693" y="981"/>
                    </a:lnTo>
                    <a:lnTo>
                      <a:pt x="1848" y="859"/>
                    </a:lnTo>
                    <a:lnTo>
                      <a:pt x="1924" y="801"/>
                    </a:lnTo>
                    <a:lnTo>
                      <a:pt x="1962" y="773"/>
                    </a:lnTo>
                    <a:lnTo>
                      <a:pt x="2000" y="745"/>
                    </a:lnTo>
                    <a:lnTo>
                      <a:pt x="2000" y="745"/>
                    </a:lnTo>
                    <a:lnTo>
                      <a:pt x="2039" y="718"/>
                    </a:lnTo>
                    <a:lnTo>
                      <a:pt x="2078" y="692"/>
                    </a:lnTo>
                    <a:lnTo>
                      <a:pt x="2117" y="666"/>
                    </a:lnTo>
                    <a:lnTo>
                      <a:pt x="2157" y="641"/>
                    </a:lnTo>
                    <a:lnTo>
                      <a:pt x="2199" y="616"/>
                    </a:lnTo>
                    <a:lnTo>
                      <a:pt x="2240" y="592"/>
                    </a:lnTo>
                    <a:lnTo>
                      <a:pt x="2281" y="567"/>
                    </a:lnTo>
                    <a:lnTo>
                      <a:pt x="2323" y="544"/>
                    </a:lnTo>
                    <a:lnTo>
                      <a:pt x="2367" y="522"/>
                    </a:lnTo>
                    <a:lnTo>
                      <a:pt x="2409" y="500"/>
                    </a:lnTo>
                    <a:lnTo>
                      <a:pt x="2452" y="479"/>
                    </a:lnTo>
                    <a:lnTo>
                      <a:pt x="2495" y="458"/>
                    </a:lnTo>
                    <a:lnTo>
                      <a:pt x="2584" y="418"/>
                    </a:lnTo>
                    <a:lnTo>
                      <a:pt x="2672" y="379"/>
                    </a:lnTo>
                    <a:lnTo>
                      <a:pt x="2763" y="342"/>
                    </a:lnTo>
                    <a:lnTo>
                      <a:pt x="2853" y="308"/>
                    </a:lnTo>
                    <a:lnTo>
                      <a:pt x="2945" y="276"/>
                    </a:lnTo>
                    <a:lnTo>
                      <a:pt x="3036" y="245"/>
                    </a:lnTo>
                    <a:lnTo>
                      <a:pt x="3128" y="215"/>
                    </a:lnTo>
                    <a:lnTo>
                      <a:pt x="3219" y="188"/>
                    </a:lnTo>
                    <a:lnTo>
                      <a:pt x="3312" y="163"/>
                    </a:lnTo>
                    <a:lnTo>
                      <a:pt x="3404" y="139"/>
                    </a:lnTo>
                    <a:lnTo>
                      <a:pt x="3404" y="139"/>
                    </a:lnTo>
                    <a:lnTo>
                      <a:pt x="3500" y="116"/>
                    </a:lnTo>
                    <a:lnTo>
                      <a:pt x="3597" y="95"/>
                    </a:lnTo>
                    <a:lnTo>
                      <a:pt x="3694" y="76"/>
                    </a:lnTo>
                    <a:lnTo>
                      <a:pt x="3792" y="59"/>
                    </a:lnTo>
                    <a:lnTo>
                      <a:pt x="3889" y="43"/>
                    </a:lnTo>
                    <a:lnTo>
                      <a:pt x="3987" y="31"/>
                    </a:lnTo>
                    <a:lnTo>
                      <a:pt x="4085" y="20"/>
                    </a:lnTo>
                    <a:lnTo>
                      <a:pt x="4184" y="12"/>
                    </a:lnTo>
                    <a:lnTo>
                      <a:pt x="4283" y="5"/>
                    </a:lnTo>
                    <a:lnTo>
                      <a:pt x="4381" y="1"/>
                    </a:lnTo>
                    <a:lnTo>
                      <a:pt x="4480" y="0"/>
                    </a:lnTo>
                    <a:lnTo>
                      <a:pt x="4578" y="0"/>
                    </a:lnTo>
                    <a:lnTo>
                      <a:pt x="4677" y="3"/>
                    </a:lnTo>
                    <a:lnTo>
                      <a:pt x="4774" y="7"/>
                    </a:lnTo>
                    <a:lnTo>
                      <a:pt x="4873" y="15"/>
                    </a:lnTo>
                    <a:lnTo>
                      <a:pt x="4970" y="24"/>
                    </a:lnTo>
                    <a:lnTo>
                      <a:pt x="5068" y="36"/>
                    </a:lnTo>
                    <a:lnTo>
                      <a:pt x="5166" y="50"/>
                    </a:lnTo>
                    <a:lnTo>
                      <a:pt x="5262" y="67"/>
                    </a:lnTo>
                    <a:lnTo>
                      <a:pt x="5359" y="85"/>
                    </a:lnTo>
                    <a:lnTo>
                      <a:pt x="5454" y="106"/>
                    </a:lnTo>
                    <a:lnTo>
                      <a:pt x="5502" y="118"/>
                    </a:lnTo>
                    <a:lnTo>
                      <a:pt x="5550" y="129"/>
                    </a:lnTo>
                    <a:lnTo>
                      <a:pt x="5597" y="142"/>
                    </a:lnTo>
                    <a:lnTo>
                      <a:pt x="5644" y="155"/>
                    </a:lnTo>
                    <a:lnTo>
                      <a:pt x="5692" y="169"/>
                    </a:lnTo>
                    <a:lnTo>
                      <a:pt x="5739" y="183"/>
                    </a:lnTo>
                    <a:lnTo>
                      <a:pt x="5786" y="198"/>
                    </a:lnTo>
                    <a:lnTo>
                      <a:pt x="5832" y="213"/>
                    </a:lnTo>
                    <a:lnTo>
                      <a:pt x="5879" y="231"/>
                    </a:lnTo>
                    <a:lnTo>
                      <a:pt x="5926" y="247"/>
                    </a:lnTo>
                    <a:lnTo>
                      <a:pt x="5971" y="265"/>
                    </a:lnTo>
                    <a:lnTo>
                      <a:pt x="6017" y="282"/>
                    </a:lnTo>
                    <a:lnTo>
                      <a:pt x="6064" y="301"/>
                    </a:lnTo>
                    <a:lnTo>
                      <a:pt x="6109" y="320"/>
                    </a:lnTo>
                    <a:lnTo>
                      <a:pt x="6154" y="340"/>
                    </a:lnTo>
                    <a:lnTo>
                      <a:pt x="6199" y="360"/>
                    </a:lnTo>
                    <a:lnTo>
                      <a:pt x="6245" y="381"/>
                    </a:lnTo>
                    <a:lnTo>
                      <a:pt x="6289" y="403"/>
                    </a:lnTo>
                    <a:lnTo>
                      <a:pt x="6333" y="426"/>
                    </a:lnTo>
                    <a:lnTo>
                      <a:pt x="6377" y="449"/>
                    </a:lnTo>
                    <a:lnTo>
                      <a:pt x="6422" y="472"/>
                    </a:lnTo>
                    <a:lnTo>
                      <a:pt x="6466" y="496"/>
                    </a:lnTo>
                    <a:lnTo>
                      <a:pt x="6466" y="496"/>
                    </a:lnTo>
                    <a:lnTo>
                      <a:pt x="6664" y="609"/>
                    </a:lnTo>
                    <a:lnTo>
                      <a:pt x="6861" y="721"/>
                    </a:lnTo>
                    <a:lnTo>
                      <a:pt x="7059" y="834"/>
                    </a:lnTo>
                    <a:lnTo>
                      <a:pt x="7256" y="945"/>
                    </a:lnTo>
                    <a:lnTo>
                      <a:pt x="7455" y="1056"/>
                    </a:lnTo>
                    <a:lnTo>
                      <a:pt x="7554" y="1110"/>
                    </a:lnTo>
                    <a:lnTo>
                      <a:pt x="7654" y="1164"/>
                    </a:lnTo>
                    <a:lnTo>
                      <a:pt x="7753" y="1216"/>
                    </a:lnTo>
                    <a:lnTo>
                      <a:pt x="7854" y="1268"/>
                    </a:lnTo>
                    <a:lnTo>
                      <a:pt x="7954" y="1320"/>
                    </a:lnTo>
                    <a:lnTo>
                      <a:pt x="8055" y="1370"/>
                    </a:lnTo>
                    <a:lnTo>
                      <a:pt x="8157" y="1419"/>
                    </a:lnTo>
                    <a:lnTo>
                      <a:pt x="8258" y="1466"/>
                    </a:lnTo>
                    <a:lnTo>
                      <a:pt x="8360" y="1513"/>
                    </a:lnTo>
                    <a:lnTo>
                      <a:pt x="8462" y="1558"/>
                    </a:lnTo>
                    <a:lnTo>
                      <a:pt x="8565" y="1602"/>
                    </a:lnTo>
                    <a:lnTo>
                      <a:pt x="8668" y="1644"/>
                    </a:lnTo>
                    <a:lnTo>
                      <a:pt x="8773" y="1685"/>
                    </a:lnTo>
                    <a:lnTo>
                      <a:pt x="8878" y="1723"/>
                    </a:lnTo>
                    <a:lnTo>
                      <a:pt x="8983" y="1760"/>
                    </a:lnTo>
                    <a:lnTo>
                      <a:pt x="9090" y="1795"/>
                    </a:lnTo>
                    <a:lnTo>
                      <a:pt x="9196" y="1827"/>
                    </a:lnTo>
                    <a:lnTo>
                      <a:pt x="9305" y="1859"/>
                    </a:lnTo>
                    <a:lnTo>
                      <a:pt x="9414" y="1888"/>
                    </a:lnTo>
                    <a:lnTo>
                      <a:pt x="9468" y="1901"/>
                    </a:lnTo>
                    <a:lnTo>
                      <a:pt x="9523" y="1914"/>
                    </a:lnTo>
                    <a:lnTo>
                      <a:pt x="9578" y="1926"/>
                    </a:lnTo>
                    <a:lnTo>
                      <a:pt x="9633" y="1938"/>
                    </a:lnTo>
                    <a:lnTo>
                      <a:pt x="9689" y="1949"/>
                    </a:lnTo>
                    <a:lnTo>
                      <a:pt x="9745" y="1959"/>
                    </a:lnTo>
                    <a:lnTo>
                      <a:pt x="9801" y="1969"/>
                    </a:lnTo>
                    <a:lnTo>
                      <a:pt x="9857" y="1978"/>
                    </a:lnTo>
                    <a:lnTo>
                      <a:pt x="9914" y="1987"/>
                    </a:lnTo>
                    <a:lnTo>
                      <a:pt x="9970" y="1994"/>
                    </a:lnTo>
                    <a:lnTo>
                      <a:pt x="10027" y="2001"/>
                    </a:lnTo>
                    <a:lnTo>
                      <a:pt x="10084" y="2008"/>
                    </a:lnTo>
                    <a:lnTo>
                      <a:pt x="10142" y="2014"/>
                    </a:lnTo>
                    <a:lnTo>
                      <a:pt x="10200" y="2019"/>
                    </a:lnTo>
                    <a:lnTo>
                      <a:pt x="10258" y="2023"/>
                    </a:lnTo>
                    <a:lnTo>
                      <a:pt x="10317" y="2026"/>
                    </a:lnTo>
                    <a:lnTo>
                      <a:pt x="10375" y="2030"/>
                    </a:lnTo>
                    <a:lnTo>
                      <a:pt x="10434" y="2032"/>
                    </a:lnTo>
                    <a:lnTo>
                      <a:pt x="10494" y="2034"/>
                    </a:lnTo>
                    <a:lnTo>
                      <a:pt x="10553" y="2034"/>
                    </a:lnTo>
                    <a:lnTo>
                      <a:pt x="10612" y="2034"/>
                    </a:lnTo>
                    <a:lnTo>
                      <a:pt x="10673" y="2033"/>
                    </a:lnTo>
                    <a:lnTo>
                      <a:pt x="10733" y="2031"/>
                    </a:lnTo>
                    <a:lnTo>
                      <a:pt x="10795" y="2028"/>
                    </a:lnTo>
                    <a:lnTo>
                      <a:pt x="10856" y="2024"/>
                    </a:lnTo>
                    <a:lnTo>
                      <a:pt x="10917" y="2019"/>
                    </a:lnTo>
                    <a:lnTo>
                      <a:pt x="10979" y="2014"/>
                    </a:lnTo>
                    <a:lnTo>
                      <a:pt x="11041" y="2008"/>
                    </a:lnTo>
                    <a:lnTo>
                      <a:pt x="11103" y="2001"/>
                    </a:lnTo>
                    <a:lnTo>
                      <a:pt x="11167" y="1993"/>
                    </a:lnTo>
                    <a:lnTo>
                      <a:pt x="11229" y="1984"/>
                    </a:lnTo>
                    <a:lnTo>
                      <a:pt x="11293" y="1975"/>
                    </a:lnTo>
                    <a:lnTo>
                      <a:pt x="11357" y="1964"/>
                    </a:lnTo>
                    <a:lnTo>
                      <a:pt x="11421" y="1952"/>
                    </a:lnTo>
                    <a:lnTo>
                      <a:pt x="11485" y="1940"/>
                    </a:lnTo>
                    <a:lnTo>
                      <a:pt x="11551" y="1926"/>
                    </a:lnTo>
                    <a:lnTo>
                      <a:pt x="11616" y="1912"/>
                    </a:lnTo>
                    <a:lnTo>
                      <a:pt x="11682" y="1897"/>
                    </a:lnTo>
                    <a:lnTo>
                      <a:pt x="11748" y="1880"/>
                    </a:lnTo>
                    <a:lnTo>
                      <a:pt x="11814" y="1863"/>
                    </a:lnTo>
                    <a:lnTo>
                      <a:pt x="11882" y="1843"/>
                    </a:lnTo>
                    <a:lnTo>
                      <a:pt x="11948" y="1824"/>
                    </a:lnTo>
                    <a:lnTo>
                      <a:pt x="12016" y="1803"/>
                    </a:lnTo>
                    <a:lnTo>
                      <a:pt x="12085" y="1782"/>
                    </a:lnTo>
                    <a:lnTo>
                      <a:pt x="12153" y="1759"/>
                    </a:lnTo>
                    <a:lnTo>
                      <a:pt x="12222" y="1736"/>
                    </a:lnTo>
                    <a:lnTo>
                      <a:pt x="12291" y="1711"/>
                    </a:lnTo>
                    <a:lnTo>
                      <a:pt x="12361" y="1685"/>
                    </a:lnTo>
                    <a:lnTo>
                      <a:pt x="12431" y="1657"/>
                    </a:lnTo>
                    <a:lnTo>
                      <a:pt x="12502" y="1629"/>
                    </a:lnTo>
                    <a:lnTo>
                      <a:pt x="12573" y="1600"/>
                    </a:lnTo>
                    <a:lnTo>
                      <a:pt x="12645" y="1569"/>
                    </a:lnTo>
                    <a:lnTo>
                      <a:pt x="12716" y="1538"/>
                    </a:lnTo>
                    <a:lnTo>
                      <a:pt x="12789" y="1505"/>
                    </a:lnTo>
                    <a:lnTo>
                      <a:pt x="12862" y="1471"/>
                    </a:lnTo>
                    <a:lnTo>
                      <a:pt x="12936" y="1436"/>
                    </a:lnTo>
                    <a:lnTo>
                      <a:pt x="13009" y="1399"/>
                    </a:lnTo>
                    <a:lnTo>
                      <a:pt x="13084" y="1362"/>
                    </a:lnTo>
                    <a:lnTo>
                      <a:pt x="13158" y="1323"/>
                    </a:lnTo>
                    <a:lnTo>
                      <a:pt x="13233" y="1283"/>
                    </a:lnTo>
                    <a:lnTo>
                      <a:pt x="13309" y="1242"/>
                    </a:lnTo>
                    <a:lnTo>
                      <a:pt x="13385" y="1199"/>
                    </a:lnTo>
                    <a:lnTo>
                      <a:pt x="13462" y="1156"/>
                    </a:lnTo>
                    <a:lnTo>
                      <a:pt x="13539" y="1110"/>
                    </a:lnTo>
                    <a:lnTo>
                      <a:pt x="13617" y="1064"/>
                    </a:lnTo>
                    <a:lnTo>
                      <a:pt x="13695" y="1016"/>
                    </a:lnTo>
                    <a:lnTo>
                      <a:pt x="13774" y="968"/>
                    </a:lnTo>
                    <a:lnTo>
                      <a:pt x="13853" y="917"/>
                    </a:lnTo>
                    <a:lnTo>
                      <a:pt x="13933" y="865"/>
                    </a:lnTo>
                    <a:lnTo>
                      <a:pt x="14013" y="813"/>
                    </a:lnTo>
                    <a:lnTo>
                      <a:pt x="14013" y="813"/>
                    </a:lnTo>
                    <a:lnTo>
                      <a:pt x="14002" y="821"/>
                    </a:lnTo>
                    <a:lnTo>
                      <a:pt x="13991" y="830"/>
                    </a:lnTo>
                    <a:lnTo>
                      <a:pt x="13980" y="841"/>
                    </a:lnTo>
                    <a:lnTo>
                      <a:pt x="13969" y="852"/>
                    </a:lnTo>
                    <a:lnTo>
                      <a:pt x="13959" y="865"/>
                    </a:lnTo>
                    <a:lnTo>
                      <a:pt x="13947" y="878"/>
                    </a:lnTo>
                    <a:lnTo>
                      <a:pt x="13925" y="908"/>
                    </a:lnTo>
                    <a:lnTo>
                      <a:pt x="13904" y="941"/>
                    </a:lnTo>
                    <a:lnTo>
                      <a:pt x="13883" y="977"/>
                    </a:lnTo>
                    <a:lnTo>
                      <a:pt x="13863" y="1014"/>
                    </a:lnTo>
                    <a:lnTo>
                      <a:pt x="13843" y="1052"/>
                    </a:lnTo>
                    <a:lnTo>
                      <a:pt x="13804" y="1129"/>
                    </a:lnTo>
                    <a:lnTo>
                      <a:pt x="13766" y="1202"/>
                    </a:lnTo>
                    <a:lnTo>
                      <a:pt x="13749" y="1236"/>
                    </a:lnTo>
                    <a:lnTo>
                      <a:pt x="13732" y="1268"/>
                    </a:lnTo>
                    <a:lnTo>
                      <a:pt x="13716" y="1296"/>
                    </a:lnTo>
                    <a:lnTo>
                      <a:pt x="13701" y="1321"/>
                    </a:lnTo>
                    <a:lnTo>
                      <a:pt x="13701" y="1321"/>
                    </a:lnTo>
                    <a:lnTo>
                      <a:pt x="13643" y="1406"/>
                    </a:lnTo>
                    <a:lnTo>
                      <a:pt x="13582" y="1492"/>
                    </a:lnTo>
                    <a:lnTo>
                      <a:pt x="13522" y="1575"/>
                    </a:lnTo>
                    <a:lnTo>
                      <a:pt x="13461" y="1658"/>
                    </a:lnTo>
                    <a:lnTo>
                      <a:pt x="13398" y="1742"/>
                    </a:lnTo>
                    <a:lnTo>
                      <a:pt x="13335" y="1823"/>
                    </a:lnTo>
                    <a:lnTo>
                      <a:pt x="13271" y="1905"/>
                    </a:lnTo>
                    <a:lnTo>
                      <a:pt x="13205" y="1985"/>
                    </a:lnTo>
                    <a:lnTo>
                      <a:pt x="13139" y="2066"/>
                    </a:lnTo>
                    <a:lnTo>
                      <a:pt x="13071" y="2145"/>
                    </a:lnTo>
                    <a:lnTo>
                      <a:pt x="13004" y="2224"/>
                    </a:lnTo>
                    <a:lnTo>
                      <a:pt x="12936" y="2302"/>
                    </a:lnTo>
                    <a:lnTo>
                      <a:pt x="12866" y="2378"/>
                    </a:lnTo>
                    <a:lnTo>
                      <a:pt x="12797" y="2455"/>
                    </a:lnTo>
                    <a:lnTo>
                      <a:pt x="12726" y="2531"/>
                    </a:lnTo>
                    <a:lnTo>
                      <a:pt x="12654" y="2607"/>
                    </a:lnTo>
                    <a:lnTo>
                      <a:pt x="12654" y="2607"/>
                    </a:lnTo>
                    <a:lnTo>
                      <a:pt x="12562" y="2702"/>
                    </a:lnTo>
                    <a:lnTo>
                      <a:pt x="12467" y="2797"/>
                    </a:lnTo>
                    <a:lnTo>
                      <a:pt x="12370" y="2890"/>
                    </a:lnTo>
                    <a:lnTo>
                      <a:pt x="12274" y="2984"/>
                    </a:lnTo>
                    <a:lnTo>
                      <a:pt x="12175" y="3075"/>
                    </a:lnTo>
                    <a:lnTo>
                      <a:pt x="12075" y="3166"/>
                    </a:lnTo>
                    <a:lnTo>
                      <a:pt x="11974" y="3255"/>
                    </a:lnTo>
                    <a:lnTo>
                      <a:pt x="11872" y="3344"/>
                    </a:lnTo>
                    <a:lnTo>
                      <a:pt x="11768" y="3430"/>
                    </a:lnTo>
                    <a:lnTo>
                      <a:pt x="11662" y="3517"/>
                    </a:lnTo>
                    <a:lnTo>
                      <a:pt x="11557" y="3602"/>
                    </a:lnTo>
                    <a:lnTo>
                      <a:pt x="11449" y="3686"/>
                    </a:lnTo>
                    <a:lnTo>
                      <a:pt x="11341" y="3768"/>
                    </a:lnTo>
                    <a:lnTo>
                      <a:pt x="11231" y="3850"/>
                    </a:lnTo>
                    <a:lnTo>
                      <a:pt x="11120" y="3929"/>
                    </a:lnTo>
                    <a:lnTo>
                      <a:pt x="11009" y="4009"/>
                    </a:lnTo>
                    <a:lnTo>
                      <a:pt x="10896" y="4086"/>
                    </a:lnTo>
                    <a:lnTo>
                      <a:pt x="10781" y="4161"/>
                    </a:lnTo>
                    <a:lnTo>
                      <a:pt x="10667" y="4237"/>
                    </a:lnTo>
                    <a:lnTo>
                      <a:pt x="10551" y="4310"/>
                    </a:lnTo>
                    <a:lnTo>
                      <a:pt x="10433" y="4382"/>
                    </a:lnTo>
                    <a:lnTo>
                      <a:pt x="10316" y="4452"/>
                    </a:lnTo>
                    <a:lnTo>
                      <a:pt x="10197" y="4521"/>
                    </a:lnTo>
                    <a:lnTo>
                      <a:pt x="10077" y="4590"/>
                    </a:lnTo>
                    <a:lnTo>
                      <a:pt x="9958" y="4656"/>
                    </a:lnTo>
                    <a:lnTo>
                      <a:pt x="9836" y="4720"/>
                    </a:lnTo>
                    <a:lnTo>
                      <a:pt x="9714" y="4784"/>
                    </a:lnTo>
                    <a:lnTo>
                      <a:pt x="9591" y="4845"/>
                    </a:lnTo>
                    <a:lnTo>
                      <a:pt x="9467" y="4905"/>
                    </a:lnTo>
                    <a:lnTo>
                      <a:pt x="9343" y="4965"/>
                    </a:lnTo>
                    <a:lnTo>
                      <a:pt x="9218" y="5022"/>
                    </a:lnTo>
                    <a:lnTo>
                      <a:pt x="9092" y="5077"/>
                    </a:lnTo>
                    <a:lnTo>
                      <a:pt x="8965" y="5131"/>
                    </a:lnTo>
                    <a:lnTo>
                      <a:pt x="8838" y="5183"/>
                    </a:lnTo>
                    <a:lnTo>
                      <a:pt x="8711" y="5234"/>
                    </a:lnTo>
                    <a:lnTo>
                      <a:pt x="8582" y="5283"/>
                    </a:lnTo>
                    <a:lnTo>
                      <a:pt x="8453" y="5330"/>
                    </a:lnTo>
                    <a:lnTo>
                      <a:pt x="8323" y="5375"/>
                    </a:lnTo>
                    <a:lnTo>
                      <a:pt x="8194" y="5419"/>
                    </a:lnTo>
                    <a:lnTo>
                      <a:pt x="8063" y="5461"/>
                    </a:lnTo>
                    <a:lnTo>
                      <a:pt x="7932" y="5501"/>
                    </a:lnTo>
                    <a:lnTo>
                      <a:pt x="7801" y="5539"/>
                    </a:lnTo>
                    <a:lnTo>
                      <a:pt x="7669" y="5576"/>
                    </a:lnTo>
                    <a:lnTo>
                      <a:pt x="7536" y="5610"/>
                    </a:lnTo>
                    <a:lnTo>
                      <a:pt x="7403" y="5644"/>
                    </a:lnTo>
                    <a:lnTo>
                      <a:pt x="7270" y="5674"/>
                    </a:lnTo>
                    <a:lnTo>
                      <a:pt x="7137" y="5703"/>
                    </a:lnTo>
                    <a:lnTo>
                      <a:pt x="7004" y="5730"/>
                    </a:lnTo>
                    <a:lnTo>
                      <a:pt x="6869" y="5755"/>
                    </a:lnTo>
                    <a:lnTo>
                      <a:pt x="6735" y="5778"/>
                    </a:lnTo>
                    <a:lnTo>
                      <a:pt x="6601" y="5799"/>
                    </a:lnTo>
                    <a:lnTo>
                      <a:pt x="6466" y="5819"/>
                    </a:lnTo>
                    <a:lnTo>
                      <a:pt x="6331" y="5836"/>
                    </a:lnTo>
                    <a:lnTo>
                      <a:pt x="6196" y="5851"/>
                    </a:lnTo>
                    <a:lnTo>
                      <a:pt x="6062" y="5864"/>
                    </a:lnTo>
                    <a:lnTo>
                      <a:pt x="5926" y="5875"/>
                    </a:lnTo>
                    <a:lnTo>
                      <a:pt x="5791" y="5884"/>
                    </a:lnTo>
                    <a:lnTo>
                      <a:pt x="5655" y="5890"/>
                    </a:lnTo>
                    <a:lnTo>
                      <a:pt x="5520" y="5895"/>
                    </a:lnTo>
                    <a:lnTo>
                      <a:pt x="5385" y="5897"/>
                    </a:lnTo>
                    <a:lnTo>
                      <a:pt x="5249" y="5897"/>
                    </a:lnTo>
                    <a:lnTo>
                      <a:pt x="5113" y="5895"/>
                    </a:lnTo>
                    <a:lnTo>
                      <a:pt x="4978" y="5891"/>
                    </a:lnTo>
                    <a:lnTo>
                      <a:pt x="4843" y="5884"/>
                    </a:lnTo>
                    <a:lnTo>
                      <a:pt x="4843" y="5884"/>
                    </a:lnTo>
                    <a:lnTo>
                      <a:pt x="4775" y="5880"/>
                    </a:lnTo>
                    <a:lnTo>
                      <a:pt x="4707" y="5875"/>
                    </a:lnTo>
                    <a:lnTo>
                      <a:pt x="4640" y="5869"/>
                    </a:lnTo>
                    <a:lnTo>
                      <a:pt x="4572" y="5863"/>
                    </a:lnTo>
                    <a:lnTo>
                      <a:pt x="4505" y="5856"/>
                    </a:lnTo>
                    <a:lnTo>
                      <a:pt x="4437" y="5848"/>
                    </a:lnTo>
                    <a:lnTo>
                      <a:pt x="4371" y="5840"/>
                    </a:lnTo>
                    <a:lnTo>
                      <a:pt x="4304" y="5830"/>
                    </a:lnTo>
                    <a:lnTo>
                      <a:pt x="4237" y="5820"/>
                    </a:lnTo>
                    <a:lnTo>
                      <a:pt x="4171" y="5810"/>
                    </a:lnTo>
                    <a:lnTo>
                      <a:pt x="4105" y="5797"/>
                    </a:lnTo>
                    <a:lnTo>
                      <a:pt x="4038" y="5785"/>
                    </a:lnTo>
                    <a:lnTo>
                      <a:pt x="3972" y="5772"/>
                    </a:lnTo>
                    <a:lnTo>
                      <a:pt x="3906" y="5759"/>
                    </a:lnTo>
                    <a:lnTo>
                      <a:pt x="3840" y="5744"/>
                    </a:lnTo>
                    <a:lnTo>
                      <a:pt x="3775" y="5729"/>
                    </a:lnTo>
                    <a:lnTo>
                      <a:pt x="3710" y="5714"/>
                    </a:lnTo>
                    <a:lnTo>
                      <a:pt x="3645" y="5697"/>
                    </a:lnTo>
                    <a:lnTo>
                      <a:pt x="3581" y="5680"/>
                    </a:lnTo>
                    <a:lnTo>
                      <a:pt x="3516" y="5662"/>
                    </a:lnTo>
                    <a:lnTo>
                      <a:pt x="3452" y="5643"/>
                    </a:lnTo>
                    <a:lnTo>
                      <a:pt x="3388" y="5622"/>
                    </a:lnTo>
                    <a:lnTo>
                      <a:pt x="3324" y="5602"/>
                    </a:lnTo>
                    <a:lnTo>
                      <a:pt x="3262" y="5581"/>
                    </a:lnTo>
                    <a:lnTo>
                      <a:pt x="3198" y="5559"/>
                    </a:lnTo>
                    <a:lnTo>
                      <a:pt x="3136" y="5537"/>
                    </a:lnTo>
                    <a:lnTo>
                      <a:pt x="3074" y="5513"/>
                    </a:lnTo>
                    <a:lnTo>
                      <a:pt x="3011" y="5489"/>
                    </a:lnTo>
                    <a:lnTo>
                      <a:pt x="2950" y="5465"/>
                    </a:lnTo>
                    <a:lnTo>
                      <a:pt x="2889" y="5438"/>
                    </a:lnTo>
                    <a:lnTo>
                      <a:pt x="2827" y="5412"/>
                    </a:lnTo>
                    <a:lnTo>
                      <a:pt x="2767" y="5384"/>
                    </a:lnTo>
                    <a:lnTo>
                      <a:pt x="2707" y="5356"/>
                    </a:lnTo>
                    <a:lnTo>
                      <a:pt x="2647" y="5328"/>
                    </a:lnTo>
                    <a:lnTo>
                      <a:pt x="2588" y="5298"/>
                    </a:lnTo>
                    <a:lnTo>
                      <a:pt x="2529" y="5268"/>
                    </a:lnTo>
                    <a:lnTo>
                      <a:pt x="2470" y="5236"/>
                    </a:lnTo>
                    <a:lnTo>
                      <a:pt x="2413" y="5204"/>
                    </a:lnTo>
                    <a:lnTo>
                      <a:pt x="2355" y="5172"/>
                    </a:lnTo>
                    <a:lnTo>
                      <a:pt x="2297" y="5138"/>
                    </a:lnTo>
                    <a:lnTo>
                      <a:pt x="2241" y="5104"/>
                    </a:lnTo>
                    <a:lnTo>
                      <a:pt x="2185" y="5068"/>
                    </a:lnTo>
                    <a:lnTo>
                      <a:pt x="2128" y="5032"/>
                    </a:lnTo>
                    <a:lnTo>
                      <a:pt x="2073" y="4996"/>
                    </a:lnTo>
                    <a:lnTo>
                      <a:pt x="2019" y="4958"/>
                    </a:lnTo>
                    <a:lnTo>
                      <a:pt x="1964" y="4920"/>
                    </a:lnTo>
                    <a:lnTo>
                      <a:pt x="1910" y="4880"/>
                    </a:lnTo>
                    <a:lnTo>
                      <a:pt x="1857" y="4840"/>
                    </a:lnTo>
                    <a:lnTo>
                      <a:pt x="1804" y="4800"/>
                    </a:lnTo>
                    <a:lnTo>
                      <a:pt x="1752" y="4758"/>
                    </a:lnTo>
                    <a:lnTo>
                      <a:pt x="1700" y="4715"/>
                    </a:lnTo>
                    <a:lnTo>
                      <a:pt x="1650" y="4672"/>
                    </a:lnTo>
                    <a:lnTo>
                      <a:pt x="1598" y="4628"/>
                    </a:lnTo>
                    <a:lnTo>
                      <a:pt x="1549" y="4584"/>
                    </a:lnTo>
                    <a:lnTo>
                      <a:pt x="1499" y="4537"/>
                    </a:lnTo>
                    <a:lnTo>
                      <a:pt x="1450" y="4491"/>
                    </a:lnTo>
                    <a:lnTo>
                      <a:pt x="1402" y="4444"/>
                    </a:lnTo>
                    <a:lnTo>
                      <a:pt x="1355" y="4396"/>
                    </a:lnTo>
                    <a:lnTo>
                      <a:pt x="1308" y="4346"/>
                    </a:lnTo>
                    <a:lnTo>
                      <a:pt x="1261" y="4296"/>
                    </a:lnTo>
                    <a:lnTo>
                      <a:pt x="1215" y="4246"/>
                    </a:lnTo>
                    <a:lnTo>
                      <a:pt x="1171" y="4195"/>
                    </a:lnTo>
                    <a:lnTo>
                      <a:pt x="1126" y="4142"/>
                    </a:lnTo>
                    <a:lnTo>
                      <a:pt x="1082" y="4089"/>
                    </a:lnTo>
                    <a:lnTo>
                      <a:pt x="1082" y="4089"/>
                    </a:lnTo>
                    <a:lnTo>
                      <a:pt x="1051" y="4049"/>
                    </a:lnTo>
                    <a:lnTo>
                      <a:pt x="1020" y="4010"/>
                    </a:lnTo>
                    <a:lnTo>
                      <a:pt x="990" y="3969"/>
                    </a:lnTo>
                    <a:lnTo>
                      <a:pt x="960" y="3929"/>
                    </a:lnTo>
                    <a:lnTo>
                      <a:pt x="930" y="3888"/>
                    </a:lnTo>
                    <a:lnTo>
                      <a:pt x="902" y="3848"/>
                    </a:lnTo>
                    <a:lnTo>
                      <a:pt x="874" y="3806"/>
                    </a:lnTo>
                    <a:lnTo>
                      <a:pt x="846" y="3764"/>
                    </a:lnTo>
                    <a:lnTo>
                      <a:pt x="793" y="3681"/>
                    </a:lnTo>
                    <a:lnTo>
                      <a:pt x="741" y="3596"/>
                    </a:lnTo>
                    <a:lnTo>
                      <a:pt x="692" y="3510"/>
                    </a:lnTo>
                    <a:lnTo>
                      <a:pt x="645" y="3423"/>
                    </a:lnTo>
                    <a:lnTo>
                      <a:pt x="600" y="3336"/>
                    </a:lnTo>
                    <a:lnTo>
                      <a:pt x="556" y="3247"/>
                    </a:lnTo>
                    <a:lnTo>
                      <a:pt x="515" y="3158"/>
                    </a:lnTo>
                    <a:lnTo>
                      <a:pt x="475" y="3067"/>
                    </a:lnTo>
                    <a:lnTo>
                      <a:pt x="438" y="2976"/>
                    </a:lnTo>
                    <a:lnTo>
                      <a:pt x="401" y="2884"/>
                    </a:lnTo>
                    <a:lnTo>
                      <a:pt x="367" y="2792"/>
                    </a:lnTo>
                    <a:lnTo>
                      <a:pt x="334" y="2699"/>
                    </a:lnTo>
                    <a:lnTo>
                      <a:pt x="304" y="2605"/>
                    </a:lnTo>
                    <a:lnTo>
                      <a:pt x="274" y="2510"/>
                    </a:lnTo>
                    <a:lnTo>
                      <a:pt x="247" y="2416"/>
                    </a:lnTo>
                    <a:lnTo>
                      <a:pt x="219" y="2320"/>
                    </a:lnTo>
                    <a:lnTo>
                      <a:pt x="194" y="2225"/>
                    </a:lnTo>
                    <a:lnTo>
                      <a:pt x="171" y="2128"/>
                    </a:lnTo>
                    <a:lnTo>
                      <a:pt x="149" y="2032"/>
                    </a:lnTo>
                    <a:lnTo>
                      <a:pt x="128" y="1934"/>
                    </a:lnTo>
                    <a:lnTo>
                      <a:pt x="108" y="1836"/>
                    </a:lnTo>
                    <a:lnTo>
                      <a:pt x="90" y="1739"/>
                    </a:lnTo>
                    <a:lnTo>
                      <a:pt x="72" y="1640"/>
                    </a:lnTo>
                    <a:lnTo>
                      <a:pt x="55" y="1542"/>
                    </a:lnTo>
                    <a:lnTo>
                      <a:pt x="40" y="1443"/>
                    </a:lnTo>
                    <a:lnTo>
                      <a:pt x="26" y="1345"/>
                    </a:lnTo>
                    <a:lnTo>
                      <a:pt x="13" y="1246"/>
                    </a:lnTo>
                    <a:lnTo>
                      <a:pt x="0" y="1148"/>
                    </a:lnTo>
                    <a:lnTo>
                      <a:pt x="0" y="1148"/>
                    </a:lnTo>
                    <a:close/>
                  </a:path>
                </a:pathLst>
              </a:custGeom>
              <a:solidFill>
                <a:schemeClr val="accent4"/>
              </a:solidFill>
              <a:ln>
                <a:noFill/>
              </a:ln>
            </p:spPr>
            <p:txBody>
              <a:bodyPr vert="horz" wrap="square" lIns="102870" tIns="51435" rIns="102870" bIns="51435" numCol="1" anchor="t" anchorCtr="0" compatLnSpc="1">
                <a:prstTxWarp prst="textNoShape">
                  <a:avLst/>
                </a:prstTxWarp>
              </a:bodyPr>
              <a:lstStyle/>
              <a:p>
                <a:endParaRPr lang="en-US" sz="4050" dirty="0"/>
              </a:p>
            </p:txBody>
          </p:sp>
        </p:grpSp>
        <p:grpSp>
          <p:nvGrpSpPr>
            <p:cNvPr id="6" name="Group 5"/>
            <p:cNvGrpSpPr>
              <a:grpSpLocks/>
            </p:cNvGrpSpPr>
            <p:nvPr/>
          </p:nvGrpSpPr>
          <p:grpSpPr bwMode="auto">
            <a:xfrm>
              <a:off x="9918409" y="1561802"/>
              <a:ext cx="392906" cy="1750220"/>
              <a:chOff x="461205" y="1003091"/>
              <a:chExt cx="261290" cy="1167018"/>
            </a:xfrm>
          </p:grpSpPr>
          <p:cxnSp>
            <p:nvCxnSpPr>
              <p:cNvPr id="24" name="Straight Connector 23"/>
              <p:cNvCxnSpPr/>
              <p:nvPr/>
            </p:nvCxnSpPr>
            <p:spPr>
              <a:xfrm flipH="1" flipV="1">
                <a:off x="461205" y="1003091"/>
                <a:ext cx="0" cy="1167018"/>
              </a:xfrm>
              <a:prstGeom prst="line">
                <a:avLst/>
              </a:prstGeom>
              <a:ln>
                <a:solidFill>
                  <a:schemeClr val="tx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61205" y="1003091"/>
                <a:ext cx="261290" cy="0"/>
              </a:xfrm>
              <a:prstGeom prst="line">
                <a:avLst/>
              </a:prstGeom>
              <a:ln>
                <a:solidFill>
                  <a:schemeClr val="tx1">
                    <a:lumMod val="20000"/>
                    <a:lumOff val="8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7" name="Rectangle 6"/>
            <p:cNvSpPr>
              <a:spLocks noChangeArrowheads="1"/>
            </p:cNvSpPr>
            <p:nvPr/>
          </p:nvSpPr>
          <p:spPr bwMode="auto">
            <a:xfrm>
              <a:off x="10885489" y="1211676"/>
              <a:ext cx="5052779"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sz="2400" b="1" dirty="0">
                  <a:solidFill>
                    <a:srgbClr val="063864"/>
                  </a:solidFill>
                </a:rPr>
                <a:t>Research Trainee</a:t>
              </a:r>
            </a:p>
            <a:p>
              <a:endParaRPr lang="en-US" sz="1350" b="1" dirty="0">
                <a:solidFill>
                  <a:srgbClr val="063864"/>
                </a:solidFill>
              </a:endParaRPr>
            </a:p>
            <a:p>
              <a:pPr marL="257175" indent="-257175">
                <a:buFont typeface="Arial" panose="020B0604020202020204" pitchFamily="34" charset="0"/>
                <a:buChar char="•"/>
              </a:pPr>
              <a:r>
                <a:rPr lang="en-CA" sz="1350" b="1" dirty="0">
                  <a:solidFill>
                    <a:srgbClr val="063864"/>
                  </a:solidFill>
                </a:rPr>
                <a:t>A Student or Trainee affiliated with Michener or UHN</a:t>
              </a:r>
            </a:p>
            <a:p>
              <a:pPr marL="257175" indent="-257175">
                <a:buFont typeface="Arial" panose="020B0604020202020204" pitchFamily="34" charset="0"/>
                <a:buChar char="•"/>
              </a:pPr>
              <a:r>
                <a:rPr lang="en-CA" sz="1350" b="1" dirty="0">
                  <a:solidFill>
                    <a:srgbClr val="063864"/>
                  </a:solidFill>
                </a:rPr>
                <a:t>With membership you can attend and participate in RIHCE lectures, seminars and workshops.  </a:t>
              </a:r>
              <a:endParaRPr lang="en-US" sz="1350" b="1" dirty="0">
                <a:solidFill>
                  <a:srgbClr val="063864"/>
                </a:solidFill>
              </a:endParaRPr>
            </a:p>
          </p:txBody>
        </p:sp>
        <p:cxnSp>
          <p:nvCxnSpPr>
            <p:cNvPr id="22" name="Straight Connector 21"/>
            <p:cNvCxnSpPr/>
            <p:nvPr/>
          </p:nvCxnSpPr>
          <p:spPr bwMode="auto">
            <a:xfrm rot="5400000" flipV="1">
              <a:off x="14173199" y="1182180"/>
              <a:ext cx="0" cy="2169320"/>
            </a:xfrm>
            <a:prstGeom prst="line">
              <a:avLst/>
            </a:prstGeom>
            <a:ln>
              <a:solidFill>
                <a:schemeClr val="tx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8"/>
            <p:cNvGrpSpPr>
              <a:grpSpLocks/>
            </p:cNvGrpSpPr>
            <p:nvPr/>
          </p:nvGrpSpPr>
          <p:grpSpPr bwMode="auto">
            <a:xfrm rot="16200000">
              <a:off x="3194504" y="5363970"/>
              <a:ext cx="1034964" cy="2169320"/>
              <a:chOff x="1136798" y="1316397"/>
              <a:chExt cx="261290" cy="1447221"/>
            </a:xfrm>
          </p:grpSpPr>
          <p:cxnSp>
            <p:nvCxnSpPr>
              <p:cNvPr id="20" name="Straight Connector 19"/>
              <p:cNvCxnSpPr/>
              <p:nvPr/>
            </p:nvCxnSpPr>
            <p:spPr>
              <a:xfrm flipV="1">
                <a:off x="1139452" y="1316397"/>
                <a:ext cx="0" cy="1447221"/>
              </a:xfrm>
              <a:prstGeom prst="line">
                <a:avLst/>
              </a:prstGeom>
              <a:ln>
                <a:solidFill>
                  <a:schemeClr val="tx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136798" y="1316397"/>
                <a:ext cx="261290" cy="0"/>
              </a:xfrm>
              <a:prstGeom prst="line">
                <a:avLst/>
              </a:prstGeom>
              <a:ln>
                <a:solidFill>
                  <a:schemeClr val="tx1">
                    <a:lumMod val="20000"/>
                    <a:lumOff val="8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10" name="Rectangle 9"/>
            <p:cNvSpPr>
              <a:spLocks noChangeArrowheads="1"/>
            </p:cNvSpPr>
            <p:nvPr/>
          </p:nvSpPr>
          <p:spPr bwMode="auto">
            <a:xfrm>
              <a:off x="-1670835" y="2314459"/>
              <a:ext cx="7549496"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sz="2400" b="1" dirty="0">
                  <a:solidFill>
                    <a:srgbClr val="063864"/>
                  </a:solidFill>
                </a:rPr>
                <a:t>Academy Scholar</a:t>
              </a:r>
            </a:p>
            <a:p>
              <a:endParaRPr lang="en-US" sz="1350" b="1" dirty="0">
                <a:solidFill>
                  <a:srgbClr val="063864"/>
                </a:solidFill>
              </a:endParaRPr>
            </a:p>
            <a:p>
              <a:pPr marL="257175" indent="-257175">
                <a:buFont typeface="Arial" panose="020B0604020202020204" pitchFamily="34" charset="0"/>
                <a:buChar char="•"/>
              </a:pPr>
              <a:r>
                <a:rPr lang="en-US" sz="1350" b="1" dirty="0">
                  <a:solidFill>
                    <a:srgbClr val="063864"/>
                  </a:solidFill>
                </a:rPr>
                <a:t>A Health Professional working </a:t>
              </a:r>
              <a:r>
                <a:rPr lang="en-CA" sz="1350" b="1" dirty="0">
                  <a:solidFill>
                    <a:srgbClr val="063864"/>
                  </a:solidFill>
                </a:rPr>
                <a:t>at the Michener Institute, a TAHSN hospital, or The University of Toronto</a:t>
              </a:r>
              <a:r>
                <a:rPr lang="en-US" sz="1350" b="1" dirty="0">
                  <a:solidFill>
                    <a:srgbClr val="063864"/>
                  </a:solidFill>
                </a:rPr>
                <a:t> with a proven track record in teaching or education administration and holds a </a:t>
              </a:r>
              <a:r>
                <a:rPr lang="en-CA" sz="1350" b="1" dirty="0">
                  <a:solidFill>
                    <a:srgbClr val="063864"/>
                  </a:solidFill>
                </a:rPr>
                <a:t>Masters level or higher</a:t>
              </a:r>
            </a:p>
            <a:p>
              <a:pPr marL="257175" indent="-257175">
                <a:buFont typeface="Arial" panose="020B0604020202020204" pitchFamily="34" charset="0"/>
                <a:buChar char="•"/>
              </a:pPr>
              <a:r>
                <a:rPr lang="en-US" sz="1350" b="1" dirty="0">
                  <a:solidFill>
                    <a:srgbClr val="063864"/>
                  </a:solidFill>
                </a:rPr>
                <a:t>With membership, you will </a:t>
              </a:r>
              <a:r>
                <a:rPr lang="en-CA" sz="1350" b="1" dirty="0">
                  <a:solidFill>
                    <a:srgbClr val="063864"/>
                  </a:solidFill>
                </a:rPr>
                <a:t>collaborate with RIHCE Education Investigators, Scientists, and Affiliate Scientists, and make a significant contribution to the research process and have access to professional development through RIHCE and UHN</a:t>
              </a:r>
              <a:endParaRPr lang="en-US" sz="1350" b="1" dirty="0">
                <a:solidFill>
                  <a:srgbClr val="063864"/>
                </a:solidFill>
              </a:endParaRPr>
            </a:p>
            <a:p>
              <a:pPr marL="257175" indent="-257175">
                <a:buFont typeface="Arial" panose="020B0604020202020204" pitchFamily="34" charset="0"/>
                <a:buChar char="•"/>
              </a:pPr>
              <a:endParaRPr lang="en-US" sz="1350" b="1" dirty="0">
                <a:solidFill>
                  <a:srgbClr val="063864"/>
                </a:solidFill>
              </a:endParaRPr>
            </a:p>
            <a:p>
              <a:pPr marL="257175" indent="-257175">
                <a:buFont typeface="Arial" panose="020B0604020202020204" pitchFamily="34" charset="0"/>
                <a:buChar char="•"/>
              </a:pPr>
              <a:endParaRPr lang="en-US" sz="1350" b="1" dirty="0">
                <a:solidFill>
                  <a:srgbClr val="063864"/>
                </a:solidFill>
              </a:endParaRPr>
            </a:p>
            <a:p>
              <a:pPr marL="257175" indent="-257175">
                <a:buFont typeface="Arial" panose="020B0604020202020204" pitchFamily="34" charset="0"/>
                <a:buChar char="•"/>
              </a:pPr>
              <a:endParaRPr lang="en-US" sz="1350" b="1" dirty="0">
                <a:solidFill>
                  <a:srgbClr val="063864"/>
                </a:solidFill>
              </a:endParaRPr>
            </a:p>
          </p:txBody>
        </p:sp>
        <p:sp>
          <p:nvSpPr>
            <p:cNvPr id="11" name="Rectangle 10"/>
            <p:cNvSpPr>
              <a:spLocks noChangeArrowheads="1"/>
            </p:cNvSpPr>
            <p:nvPr/>
          </p:nvSpPr>
          <p:spPr bwMode="auto">
            <a:xfrm>
              <a:off x="15806604" y="3550779"/>
              <a:ext cx="4858799" cy="5084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a:lnSpc>
                  <a:spcPct val="130000"/>
                </a:lnSpc>
              </a:pPr>
              <a:r>
                <a:rPr lang="en-US" sz="2400" b="1" dirty="0">
                  <a:solidFill>
                    <a:srgbClr val="063864"/>
                  </a:solidFill>
                  <a:latin typeface="Calibri" panose="020F0502020204030204"/>
                </a:rPr>
                <a:t>Scientist</a:t>
              </a:r>
            </a:p>
            <a:p>
              <a:pPr marL="257175" indent="-257175">
                <a:lnSpc>
                  <a:spcPct val="130000"/>
                </a:lnSpc>
                <a:buFont typeface="Arial" panose="020B0604020202020204" pitchFamily="34" charset="0"/>
                <a:buChar char="•"/>
              </a:pPr>
              <a:r>
                <a:rPr lang="en-CA" sz="1350" b="1" dirty="0">
                  <a:solidFill>
                    <a:srgbClr val="063864"/>
                  </a:solidFill>
                  <a:latin typeface="Calibri" panose="020F0502020204030204"/>
                </a:rPr>
                <a:t>A Scientists will serve as principal investigators, co-investigators or lead researchers in programs of research relevant to health professions education. Their work must demonstrate a level of Thought Leadership within the Industry.</a:t>
              </a:r>
            </a:p>
            <a:p>
              <a:pPr marL="257175" indent="-257175">
                <a:lnSpc>
                  <a:spcPct val="130000"/>
                </a:lnSpc>
                <a:buFont typeface="Arial" panose="020B0604020202020204" pitchFamily="34" charset="0"/>
                <a:buChar char="•"/>
              </a:pPr>
              <a:r>
                <a:rPr lang="en-US" sz="1350" b="1" dirty="0">
                  <a:solidFill>
                    <a:srgbClr val="063864"/>
                  </a:solidFill>
                  <a:latin typeface="Calibri" panose="020F0502020204030204"/>
                </a:rPr>
                <a:t>With membership, you will be granted </a:t>
              </a:r>
              <a:r>
                <a:rPr lang="en-CA" sz="1350" b="1" dirty="0">
                  <a:solidFill>
                    <a:srgbClr val="063864"/>
                  </a:solidFill>
                  <a:latin typeface="Calibri" panose="020F0502020204030204"/>
                </a:rPr>
                <a:t>PI Status Access and Support for all Research Initiatives and Funding, Collaboration with RICHE Stakeholders, internal grant opportunities and working space and support staff to enhance your research</a:t>
              </a:r>
              <a:endParaRPr lang="en-US" sz="2400" b="1" dirty="0">
                <a:solidFill>
                  <a:srgbClr val="063864"/>
                </a:solidFill>
                <a:latin typeface="Calibri" panose="020F0502020204030204"/>
              </a:endParaRPr>
            </a:p>
          </p:txBody>
        </p:sp>
        <p:grpSp>
          <p:nvGrpSpPr>
            <p:cNvPr id="12" name="Group 11"/>
            <p:cNvGrpSpPr>
              <a:grpSpLocks/>
            </p:cNvGrpSpPr>
            <p:nvPr/>
          </p:nvGrpSpPr>
          <p:grpSpPr bwMode="auto">
            <a:xfrm rot="10800000">
              <a:off x="4296381" y="9536853"/>
              <a:ext cx="1224936" cy="2010462"/>
              <a:chOff x="1374514" y="1504950"/>
              <a:chExt cx="261290" cy="1167018"/>
            </a:xfrm>
          </p:grpSpPr>
          <p:cxnSp>
            <p:nvCxnSpPr>
              <p:cNvPr id="18" name="Straight Connector 17"/>
              <p:cNvCxnSpPr/>
              <p:nvPr/>
            </p:nvCxnSpPr>
            <p:spPr>
              <a:xfrm flipH="1" flipV="1">
                <a:off x="1374514" y="1504950"/>
                <a:ext cx="0" cy="1167018"/>
              </a:xfrm>
              <a:prstGeom prst="line">
                <a:avLst/>
              </a:prstGeom>
              <a:ln>
                <a:solidFill>
                  <a:schemeClr val="tx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74514" y="1504950"/>
                <a:ext cx="261290" cy="0"/>
              </a:xfrm>
              <a:prstGeom prst="line">
                <a:avLst/>
              </a:prstGeom>
              <a:ln>
                <a:solidFill>
                  <a:schemeClr val="tx1">
                    <a:lumMod val="20000"/>
                    <a:lumOff val="8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13" name="Rectangle 12"/>
            <p:cNvSpPr>
              <a:spLocks noChangeArrowheads="1"/>
            </p:cNvSpPr>
            <p:nvPr/>
          </p:nvSpPr>
          <p:spPr bwMode="auto">
            <a:xfrm>
              <a:off x="-2366515" y="7927214"/>
              <a:ext cx="6344552" cy="421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sz="2400" b="1" dirty="0">
                  <a:solidFill>
                    <a:srgbClr val="063864"/>
                  </a:solidFill>
                </a:rPr>
                <a:t>Education Investigator</a:t>
              </a:r>
            </a:p>
            <a:p>
              <a:endParaRPr lang="en-US" sz="1350" b="1" dirty="0">
                <a:solidFill>
                  <a:srgbClr val="063864"/>
                </a:solidFill>
              </a:endParaRPr>
            </a:p>
            <a:p>
              <a:pPr marL="257175" indent="-257175">
                <a:buFont typeface="Arial" panose="020B0604020202020204" pitchFamily="34" charset="0"/>
                <a:buChar char="•"/>
              </a:pPr>
              <a:r>
                <a:rPr lang="en-CA" sz="1350" b="1" dirty="0">
                  <a:solidFill>
                    <a:srgbClr val="063864"/>
                  </a:solidFill>
                </a:rPr>
                <a:t> A Clinical or Healthcare Education Professional time with a focus in education research with scholarships from UHN or other Healthcare Institutions</a:t>
              </a:r>
            </a:p>
            <a:p>
              <a:pPr marL="257175" indent="-257175">
                <a:buFont typeface="Arial" panose="020B0604020202020204" pitchFamily="34" charset="0"/>
                <a:buChar char="•"/>
              </a:pPr>
              <a:r>
                <a:rPr lang="en-CA" sz="1350" b="1" dirty="0">
                  <a:solidFill>
                    <a:srgbClr val="063864"/>
                  </a:solidFill>
                </a:rPr>
                <a:t>The Benefits of membership include RIHCE will provide advocacy with Education Investigators’ home department Chair for necessary support of their academic career &amp; research agenda</a:t>
              </a:r>
            </a:p>
            <a:p>
              <a:pPr marL="257175" indent="-257175">
                <a:buFont typeface="Arial" panose="020B0604020202020204" pitchFamily="34" charset="0"/>
                <a:buChar char="•"/>
              </a:pPr>
              <a:r>
                <a:rPr lang="en-CA" sz="1350" b="1" dirty="0">
                  <a:solidFill>
                    <a:srgbClr val="063864"/>
                  </a:solidFill>
                </a:rPr>
                <a:t>Collaboration, Access to Research and Research Solutions, Grant Application Access, mentoring and career and networking opportunities</a:t>
              </a:r>
            </a:p>
            <a:p>
              <a:pPr marL="257175" indent="-257175">
                <a:buFont typeface="Arial" panose="020B0604020202020204" pitchFamily="34" charset="0"/>
                <a:buChar char="•"/>
              </a:pPr>
              <a:endParaRPr lang="en-CA" sz="1350" b="1" dirty="0">
                <a:solidFill>
                  <a:srgbClr val="063864"/>
                </a:solidFill>
              </a:endParaRPr>
            </a:p>
            <a:p>
              <a:pPr marL="257175" indent="-257175">
                <a:buFont typeface="Arial" panose="020B0604020202020204" pitchFamily="34" charset="0"/>
                <a:buChar char="•"/>
              </a:pPr>
              <a:endParaRPr lang="en-US" sz="1350" b="1" dirty="0">
                <a:solidFill>
                  <a:srgbClr val="063864"/>
                </a:solidFill>
              </a:endParaRPr>
            </a:p>
          </p:txBody>
        </p:sp>
        <p:grpSp>
          <p:nvGrpSpPr>
            <p:cNvPr id="14" name="Group 13"/>
            <p:cNvGrpSpPr>
              <a:grpSpLocks/>
            </p:cNvGrpSpPr>
            <p:nvPr/>
          </p:nvGrpSpPr>
          <p:grpSpPr bwMode="auto">
            <a:xfrm flipV="1">
              <a:off x="10734211" y="11438998"/>
              <a:ext cx="2293827" cy="837720"/>
              <a:chOff x="3201934" y="1821759"/>
              <a:chExt cx="261290" cy="1700418"/>
            </a:xfrm>
          </p:grpSpPr>
          <p:cxnSp>
            <p:nvCxnSpPr>
              <p:cNvPr id="16" name="Straight Connector 15"/>
              <p:cNvCxnSpPr/>
              <p:nvPr/>
            </p:nvCxnSpPr>
            <p:spPr>
              <a:xfrm flipV="1">
                <a:off x="3201934" y="1821759"/>
                <a:ext cx="0" cy="1700418"/>
              </a:xfrm>
              <a:prstGeom prst="line">
                <a:avLst/>
              </a:prstGeom>
              <a:ln>
                <a:solidFill>
                  <a:schemeClr val="tx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201934" y="1821759"/>
                <a:ext cx="261290" cy="0"/>
              </a:xfrm>
              <a:prstGeom prst="line">
                <a:avLst/>
              </a:prstGeom>
              <a:ln>
                <a:solidFill>
                  <a:schemeClr val="tx1">
                    <a:lumMod val="20000"/>
                    <a:lumOff val="8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15" name="Rectangle 14"/>
            <p:cNvSpPr>
              <a:spLocks noChangeArrowheads="1"/>
            </p:cNvSpPr>
            <p:nvPr/>
          </p:nvSpPr>
          <p:spPr bwMode="auto">
            <a:xfrm>
              <a:off x="13551563" y="9282974"/>
              <a:ext cx="6721332" cy="364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30000"/>
                </a:lnSpc>
              </a:pPr>
              <a:r>
                <a:rPr lang="en-US" sz="2400" b="1" dirty="0">
                  <a:solidFill>
                    <a:srgbClr val="063864"/>
                  </a:solidFill>
                </a:rPr>
                <a:t>Affiliate Scientist</a:t>
              </a:r>
            </a:p>
            <a:p>
              <a:pPr>
                <a:lnSpc>
                  <a:spcPct val="130000"/>
                </a:lnSpc>
              </a:pPr>
              <a:endParaRPr lang="en-US" sz="1350" b="1" dirty="0">
                <a:solidFill>
                  <a:srgbClr val="063864"/>
                </a:solidFill>
              </a:endParaRPr>
            </a:p>
            <a:p>
              <a:pPr marL="257175" indent="-257175">
                <a:lnSpc>
                  <a:spcPct val="130000"/>
                </a:lnSpc>
                <a:buFont typeface="Arial" panose="020B0604020202020204" pitchFamily="34" charset="0"/>
                <a:buChar char="•"/>
              </a:pPr>
              <a:r>
                <a:rPr lang="en-US" sz="1350" b="1" dirty="0">
                  <a:solidFill>
                    <a:srgbClr val="063864"/>
                  </a:solidFill>
                </a:rPr>
                <a:t>An </a:t>
              </a:r>
              <a:r>
                <a:rPr lang="en-CA" sz="1350" b="1" dirty="0">
                  <a:solidFill>
                    <a:srgbClr val="063864"/>
                  </a:solidFill>
                </a:rPr>
                <a:t>Affiliate Scientist focused on research primarily outside of UHN with a research appointment within a department or academic area </a:t>
              </a:r>
            </a:p>
            <a:p>
              <a:pPr marL="257175" indent="-257175">
                <a:lnSpc>
                  <a:spcPct val="130000"/>
                </a:lnSpc>
                <a:buFont typeface="Arial" panose="020B0604020202020204" pitchFamily="34" charset="0"/>
                <a:buChar char="•"/>
              </a:pPr>
              <a:r>
                <a:rPr lang="en-CA" sz="1350" b="1" dirty="0">
                  <a:solidFill>
                    <a:srgbClr val="063864"/>
                  </a:solidFill>
                </a:rPr>
                <a:t>As a member, you will be granted  PI status and be provided with unlimited access and resources and support, mentoring opportunities, research space and team support in addition to access to grants and funding. </a:t>
              </a:r>
            </a:p>
          </p:txBody>
        </p:sp>
      </p:grpSp>
      <p:cxnSp>
        <p:nvCxnSpPr>
          <p:cNvPr id="33" name="Straight Connector 32"/>
          <p:cNvCxnSpPr/>
          <p:nvPr/>
        </p:nvCxnSpPr>
        <p:spPr bwMode="auto">
          <a:xfrm flipV="1">
            <a:off x="12391364" y="5407116"/>
            <a:ext cx="1756437" cy="579810"/>
          </a:xfrm>
          <a:prstGeom prst="line">
            <a:avLst/>
          </a:prstGeom>
          <a:ln>
            <a:solidFill>
              <a:schemeClr val="tx1">
                <a:lumMod val="20000"/>
                <a:lumOff val="80000"/>
              </a:schemeClr>
            </a:solidFill>
            <a:prstDash val="sysDot"/>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0675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Placeholder 1"/>
          <p:cNvSpPr txBox="1">
            <a:spLocks/>
          </p:cNvSpPr>
          <p:nvPr/>
        </p:nvSpPr>
        <p:spPr>
          <a:xfrm>
            <a:off x="1146818" y="641324"/>
            <a:ext cx="13815051" cy="972710"/>
          </a:xfrm>
          <a:prstGeom prst="rect">
            <a:avLst/>
          </a:prstGeom>
        </p:spPr>
        <p:txBody>
          <a:bodyPr vert="horz" lIns="91440" tIns="45720" rIns="91440" bIns="45720" rtlCol="0">
            <a:noAutofit/>
          </a:bodyPr>
          <a:lstStyle>
            <a:lvl1pPr marL="0" indent="0" algn="l" defTabSz="1371600" rtl="0" eaLnBrk="1" latinLnBrk="0" hangingPunct="1">
              <a:lnSpc>
                <a:spcPct val="90000"/>
              </a:lnSpc>
              <a:spcBef>
                <a:spcPts val="1500"/>
              </a:spcBef>
              <a:buFont typeface="Arial" panose="020B0604020202020204" pitchFamily="34" charset="0"/>
              <a:buNone/>
              <a:defRPr sz="4800" kern="120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marL="1028700" indent="-342900" algn="l" defTabSz="1371600" rtl="0" eaLnBrk="1" latinLnBrk="0" hangingPunct="1">
              <a:lnSpc>
                <a:spcPct val="90000"/>
              </a:lnSpc>
              <a:spcBef>
                <a:spcPts val="750"/>
              </a:spcBef>
              <a:buFont typeface="Arial" panose="020B0604020202020204" pitchFamily="34" charset="0"/>
              <a:buChar char="•"/>
              <a:defRPr sz="48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2pPr>
            <a:lvl3pPr marL="1714500" indent="-342900" algn="l" defTabSz="1371600" rtl="0" eaLnBrk="1" latinLnBrk="0" hangingPunct="1">
              <a:lnSpc>
                <a:spcPct val="90000"/>
              </a:lnSpc>
              <a:spcBef>
                <a:spcPts val="750"/>
              </a:spcBef>
              <a:buFont typeface="Arial" panose="020B0604020202020204" pitchFamily="34" charset="0"/>
              <a:buChar char="•"/>
              <a:defRPr sz="48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3pPr>
            <a:lvl4pPr marL="2400300" indent="-342900" algn="l" defTabSz="1371600" rtl="0" eaLnBrk="1" latinLnBrk="0" hangingPunct="1">
              <a:lnSpc>
                <a:spcPct val="90000"/>
              </a:lnSpc>
              <a:spcBef>
                <a:spcPts val="750"/>
              </a:spcBef>
              <a:buFont typeface="Arial" panose="020B0604020202020204" pitchFamily="34" charset="0"/>
              <a:buChar char="•"/>
              <a:defRPr sz="48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4pPr>
            <a:lvl5pPr marL="3086100" indent="-342900" algn="l" defTabSz="1371600" rtl="0" eaLnBrk="1" latinLnBrk="0" hangingPunct="1">
              <a:lnSpc>
                <a:spcPct val="90000"/>
              </a:lnSpc>
              <a:spcBef>
                <a:spcPts val="750"/>
              </a:spcBef>
              <a:buFont typeface="Arial" panose="020B0604020202020204" pitchFamily="34" charset="0"/>
              <a:buChar char="•"/>
              <a:defRPr sz="48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US" b="1" u="sng" dirty="0">
                <a:solidFill>
                  <a:srgbClr val="E4A726"/>
                </a:solidFill>
                <a:latin typeface="Calibri" panose="020F0502020204030204" pitchFamily="34" charset="0"/>
                <a:cs typeface="Calibri" panose="020F0502020204030204" pitchFamily="34" charset="0"/>
              </a:rPr>
              <a:t>GOVERNANCE</a:t>
            </a:r>
            <a:endParaRPr lang="en-US" sz="3200" dirty="0">
              <a:solidFill>
                <a:srgbClr val="063864"/>
              </a:solidFill>
              <a:latin typeface="Calibri" panose="020F0502020204030204" pitchFamily="34" charset="0"/>
              <a:cs typeface="Calibri" panose="020F0502020204030204" pitchFamily="34" charset="0"/>
            </a:endParaRPr>
          </a:p>
          <a:p>
            <a:endParaRPr lang="en-US" altLang="en-US" sz="3200" dirty="0">
              <a:solidFill>
                <a:srgbClr val="063864"/>
              </a:solidFill>
              <a:latin typeface="Calibri" panose="020F0502020204030204" pitchFamily="34" charset="0"/>
              <a:cs typeface="Calibri" panose="020F0502020204030204" pitchFamily="34" charset="0"/>
            </a:endParaRPr>
          </a:p>
        </p:txBody>
      </p:sp>
      <p:cxnSp>
        <p:nvCxnSpPr>
          <p:cNvPr id="66" name="Straight Connector 65">
            <a:extLst>
              <a:ext uri="{FF2B5EF4-FFF2-40B4-BE49-F238E27FC236}">
                <a16:creationId xmlns:a16="http://schemas.microsoft.com/office/drawing/2014/main" id="{BA5584FF-8EA2-574C-BC44-8CD33F88A70E}"/>
              </a:ext>
            </a:extLst>
          </p:cNvPr>
          <p:cNvCxnSpPr>
            <a:cxnSpLocks/>
            <a:stCxn id="95" idx="1"/>
          </p:cNvCxnSpPr>
          <p:nvPr/>
        </p:nvCxnSpPr>
        <p:spPr>
          <a:xfrm flipH="1">
            <a:off x="10857148" y="8314590"/>
            <a:ext cx="681117"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7" name="Elbow Connector 66">
            <a:extLst>
              <a:ext uri="{FF2B5EF4-FFF2-40B4-BE49-F238E27FC236}">
                <a16:creationId xmlns:a16="http://schemas.microsoft.com/office/drawing/2014/main" id="{663D04F2-AA9A-3E42-996B-0E62BA92D045}"/>
              </a:ext>
            </a:extLst>
          </p:cNvPr>
          <p:cNvCxnSpPr>
            <a:cxnSpLocks/>
            <a:stCxn id="82" idx="2"/>
            <a:endCxn id="69" idx="0"/>
          </p:cNvCxnSpPr>
          <p:nvPr/>
        </p:nvCxnSpPr>
        <p:spPr>
          <a:xfrm rot="16200000" flipH="1">
            <a:off x="7096423" y="5627803"/>
            <a:ext cx="540285" cy="2944255"/>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68" name="Elbow Connector 67">
            <a:extLst>
              <a:ext uri="{FF2B5EF4-FFF2-40B4-BE49-F238E27FC236}">
                <a16:creationId xmlns:a16="http://schemas.microsoft.com/office/drawing/2014/main" id="{46877532-FD6E-5443-9A58-047A6401F131}"/>
              </a:ext>
            </a:extLst>
          </p:cNvPr>
          <p:cNvCxnSpPr>
            <a:cxnSpLocks/>
            <a:stCxn id="83" idx="2"/>
            <a:endCxn id="69" idx="0"/>
          </p:cNvCxnSpPr>
          <p:nvPr/>
        </p:nvCxnSpPr>
        <p:spPr>
          <a:xfrm rot="5400000">
            <a:off x="10030760" y="5637723"/>
            <a:ext cx="540285" cy="2924417"/>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F791169A-5CE3-7340-AED1-E6A13E280814}"/>
              </a:ext>
            </a:extLst>
          </p:cNvPr>
          <p:cNvSpPr txBox="1"/>
          <p:nvPr/>
        </p:nvSpPr>
        <p:spPr>
          <a:xfrm>
            <a:off x="6774847" y="7370074"/>
            <a:ext cx="4127692" cy="4893647"/>
          </a:xfrm>
          <a:prstGeom prst="rect">
            <a:avLst/>
          </a:prstGeom>
          <a:noFill/>
          <a:ln w="28575">
            <a:solidFill>
              <a:schemeClr val="accent1">
                <a:lumMod val="50000"/>
              </a:schemeClr>
            </a:solidFill>
          </a:ln>
        </p:spPr>
        <p:txBody>
          <a:bodyPr wrap="square" rtlCol="0">
            <a:spAutoFit/>
          </a:bodyPr>
          <a:lstStyle/>
          <a:p>
            <a:pPr algn="ctr"/>
            <a:r>
              <a:rPr lang="en-CA" sz="2400" b="1" dirty="0"/>
              <a:t>RIHCE Leadership Council</a:t>
            </a:r>
          </a:p>
          <a:p>
            <a:pPr algn="ctr"/>
            <a:endParaRPr lang="en-CA" sz="2400" b="1" dirty="0"/>
          </a:p>
          <a:p>
            <a:pPr algn="ctr"/>
            <a:endParaRPr lang="en-CA" sz="2400" b="1" dirty="0"/>
          </a:p>
          <a:p>
            <a:pPr algn="ctr"/>
            <a:endParaRPr lang="en-CA" sz="2400" b="1" dirty="0"/>
          </a:p>
          <a:p>
            <a:pPr algn="ctr"/>
            <a:endParaRPr lang="en-CA" sz="2400" b="1" dirty="0"/>
          </a:p>
          <a:p>
            <a:pPr algn="ctr"/>
            <a:endParaRPr lang="en-CA" sz="2400" b="1" dirty="0"/>
          </a:p>
          <a:p>
            <a:pPr algn="ctr"/>
            <a:endParaRPr lang="en-CA" sz="2400" b="1" dirty="0"/>
          </a:p>
          <a:p>
            <a:pPr algn="ctr"/>
            <a:endParaRPr lang="en-CA" sz="2400" b="1" dirty="0"/>
          </a:p>
          <a:p>
            <a:pPr algn="ctr"/>
            <a:endParaRPr lang="en-CA" sz="2400" b="1" dirty="0"/>
          </a:p>
          <a:p>
            <a:pPr algn="ctr"/>
            <a:endParaRPr lang="en-CA" sz="2400" b="1" dirty="0"/>
          </a:p>
          <a:p>
            <a:pPr algn="ctr"/>
            <a:endParaRPr lang="en-CA" sz="2400" b="1" dirty="0"/>
          </a:p>
          <a:p>
            <a:pPr algn="ctr"/>
            <a:endParaRPr lang="en-CA" sz="2400" b="1" dirty="0"/>
          </a:p>
          <a:p>
            <a:pPr algn="ctr"/>
            <a:endParaRPr lang="en-CA" sz="2400" b="1" dirty="0"/>
          </a:p>
        </p:txBody>
      </p:sp>
      <p:sp>
        <p:nvSpPr>
          <p:cNvPr id="70" name="TextBox 69">
            <a:extLst>
              <a:ext uri="{FF2B5EF4-FFF2-40B4-BE49-F238E27FC236}">
                <a16:creationId xmlns:a16="http://schemas.microsoft.com/office/drawing/2014/main" id="{88F688C2-F2E9-5B4C-A1C4-0CD18C83F229}"/>
              </a:ext>
            </a:extLst>
          </p:cNvPr>
          <p:cNvSpPr txBox="1"/>
          <p:nvPr/>
        </p:nvSpPr>
        <p:spPr>
          <a:xfrm>
            <a:off x="1733798" y="1628489"/>
            <a:ext cx="4690002" cy="461665"/>
          </a:xfrm>
          <a:prstGeom prst="rect">
            <a:avLst/>
          </a:prstGeom>
          <a:noFill/>
          <a:ln>
            <a:solidFill>
              <a:schemeClr val="accent1"/>
            </a:solidFill>
          </a:ln>
        </p:spPr>
        <p:txBody>
          <a:bodyPr wrap="square" rtlCol="0">
            <a:spAutoFit/>
          </a:bodyPr>
          <a:lstStyle/>
          <a:p>
            <a:pPr algn="ctr"/>
            <a:r>
              <a:rPr lang="en-CA" sz="2400" b="1" dirty="0"/>
              <a:t>Education Committee of the Board</a:t>
            </a:r>
            <a:endParaRPr lang="en-CA" sz="2400" dirty="0"/>
          </a:p>
        </p:txBody>
      </p:sp>
      <p:sp>
        <p:nvSpPr>
          <p:cNvPr id="71" name="TextBox 70">
            <a:extLst>
              <a:ext uri="{FF2B5EF4-FFF2-40B4-BE49-F238E27FC236}">
                <a16:creationId xmlns:a16="http://schemas.microsoft.com/office/drawing/2014/main" id="{C292C969-8678-D44B-93C3-EB6799EAA337}"/>
              </a:ext>
            </a:extLst>
          </p:cNvPr>
          <p:cNvSpPr txBox="1"/>
          <p:nvPr/>
        </p:nvSpPr>
        <p:spPr>
          <a:xfrm>
            <a:off x="1733800" y="2363288"/>
            <a:ext cx="4690000" cy="461665"/>
          </a:xfrm>
          <a:prstGeom prst="rect">
            <a:avLst/>
          </a:prstGeom>
          <a:noFill/>
          <a:ln>
            <a:solidFill>
              <a:schemeClr val="accent1"/>
            </a:solidFill>
          </a:ln>
        </p:spPr>
        <p:txBody>
          <a:bodyPr wrap="square" rtlCol="0">
            <a:spAutoFit/>
          </a:bodyPr>
          <a:lstStyle/>
          <a:p>
            <a:pPr algn="ctr"/>
            <a:r>
              <a:rPr lang="en-CA" sz="2400" b="1" dirty="0"/>
              <a:t>Research Committee of the Board</a:t>
            </a:r>
            <a:endParaRPr lang="en-CA" sz="2400" dirty="0"/>
          </a:p>
        </p:txBody>
      </p:sp>
      <p:sp>
        <p:nvSpPr>
          <p:cNvPr id="72" name="TextBox 71">
            <a:extLst>
              <a:ext uri="{FF2B5EF4-FFF2-40B4-BE49-F238E27FC236}">
                <a16:creationId xmlns:a16="http://schemas.microsoft.com/office/drawing/2014/main" id="{43A05B13-8CE3-B04E-AA6E-777E7D5FFA7F}"/>
              </a:ext>
            </a:extLst>
          </p:cNvPr>
          <p:cNvSpPr txBox="1"/>
          <p:nvPr/>
        </p:nvSpPr>
        <p:spPr>
          <a:xfrm>
            <a:off x="7631246" y="1760069"/>
            <a:ext cx="2414893" cy="830997"/>
          </a:xfrm>
          <a:prstGeom prst="rect">
            <a:avLst/>
          </a:prstGeom>
          <a:noFill/>
          <a:ln>
            <a:solidFill>
              <a:schemeClr val="accent1"/>
            </a:solidFill>
          </a:ln>
        </p:spPr>
        <p:txBody>
          <a:bodyPr wrap="none" rtlCol="0">
            <a:spAutoFit/>
          </a:bodyPr>
          <a:lstStyle/>
          <a:p>
            <a:pPr algn="ctr"/>
            <a:r>
              <a:rPr lang="en-CA" sz="2400" b="1" dirty="0"/>
              <a:t>UHN</a:t>
            </a:r>
          </a:p>
          <a:p>
            <a:pPr algn="ctr"/>
            <a:r>
              <a:rPr lang="en-CA" sz="2400" b="1" dirty="0"/>
              <a:t>Board of Trustees</a:t>
            </a:r>
            <a:endParaRPr lang="en-CA" sz="2400" dirty="0"/>
          </a:p>
        </p:txBody>
      </p:sp>
      <p:cxnSp>
        <p:nvCxnSpPr>
          <p:cNvPr id="73" name="Elbow Connector 72">
            <a:extLst>
              <a:ext uri="{FF2B5EF4-FFF2-40B4-BE49-F238E27FC236}">
                <a16:creationId xmlns:a16="http://schemas.microsoft.com/office/drawing/2014/main" id="{6C03A2D7-9820-E742-86A8-C3D48992EB4E}"/>
              </a:ext>
            </a:extLst>
          </p:cNvPr>
          <p:cNvCxnSpPr>
            <a:cxnSpLocks/>
            <a:stCxn id="70" idx="3"/>
            <a:endCxn id="72" idx="1"/>
          </p:cNvCxnSpPr>
          <p:nvPr/>
        </p:nvCxnSpPr>
        <p:spPr>
          <a:xfrm>
            <a:off x="6423800" y="1859322"/>
            <a:ext cx="1207446" cy="316246"/>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74" name="Elbow Connector 73">
            <a:extLst>
              <a:ext uri="{FF2B5EF4-FFF2-40B4-BE49-F238E27FC236}">
                <a16:creationId xmlns:a16="http://schemas.microsoft.com/office/drawing/2014/main" id="{BB3100C8-5C4A-CF4D-9CD6-74A0A0940931}"/>
              </a:ext>
            </a:extLst>
          </p:cNvPr>
          <p:cNvCxnSpPr>
            <a:cxnSpLocks/>
            <a:stCxn id="71" idx="3"/>
            <a:endCxn id="72" idx="1"/>
          </p:cNvCxnSpPr>
          <p:nvPr/>
        </p:nvCxnSpPr>
        <p:spPr>
          <a:xfrm flipV="1">
            <a:off x="6423800" y="2175568"/>
            <a:ext cx="1207446" cy="418553"/>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1CF5F46E-36FA-D548-85BD-BF03043FC2A6}"/>
              </a:ext>
            </a:extLst>
          </p:cNvPr>
          <p:cNvSpPr txBox="1"/>
          <p:nvPr/>
        </p:nvSpPr>
        <p:spPr>
          <a:xfrm>
            <a:off x="7570747" y="2728756"/>
            <a:ext cx="2535887" cy="830997"/>
          </a:xfrm>
          <a:prstGeom prst="rect">
            <a:avLst/>
          </a:prstGeom>
          <a:solidFill>
            <a:schemeClr val="accent1"/>
          </a:solidFill>
          <a:ln>
            <a:solidFill>
              <a:schemeClr val="accent1"/>
            </a:solidFill>
          </a:ln>
        </p:spPr>
        <p:txBody>
          <a:bodyPr wrap="none" rtlCol="0">
            <a:spAutoFit/>
          </a:bodyPr>
          <a:lstStyle/>
          <a:p>
            <a:pPr algn="ctr"/>
            <a:r>
              <a:rPr lang="en-CA" sz="2400" b="1" dirty="0">
                <a:solidFill>
                  <a:schemeClr val="bg1"/>
                </a:solidFill>
              </a:rPr>
              <a:t>UHN </a:t>
            </a:r>
          </a:p>
          <a:p>
            <a:pPr algn="ctr"/>
            <a:r>
              <a:rPr lang="en-CA" sz="2400" b="1" dirty="0">
                <a:solidFill>
                  <a:schemeClr val="bg1"/>
                </a:solidFill>
              </a:rPr>
              <a:t>President and CEO</a:t>
            </a:r>
            <a:endParaRPr lang="en-CA" sz="2400" dirty="0">
              <a:solidFill>
                <a:schemeClr val="bg1"/>
              </a:solidFill>
            </a:endParaRPr>
          </a:p>
        </p:txBody>
      </p:sp>
      <p:sp>
        <p:nvSpPr>
          <p:cNvPr id="76" name="TextBox 75">
            <a:extLst>
              <a:ext uri="{FF2B5EF4-FFF2-40B4-BE49-F238E27FC236}">
                <a16:creationId xmlns:a16="http://schemas.microsoft.com/office/drawing/2014/main" id="{1DFE6735-3B6B-4947-B46A-9891E088C328}"/>
              </a:ext>
            </a:extLst>
          </p:cNvPr>
          <p:cNvSpPr txBox="1"/>
          <p:nvPr/>
        </p:nvSpPr>
        <p:spPr>
          <a:xfrm>
            <a:off x="3782941" y="4048801"/>
            <a:ext cx="4222992" cy="830997"/>
          </a:xfrm>
          <a:prstGeom prst="rect">
            <a:avLst/>
          </a:prstGeom>
          <a:solidFill>
            <a:schemeClr val="accent1"/>
          </a:solidFill>
          <a:ln>
            <a:solidFill>
              <a:schemeClr val="accent1"/>
            </a:solidFill>
          </a:ln>
        </p:spPr>
        <p:txBody>
          <a:bodyPr wrap="square" rtlCol="0">
            <a:spAutoFit/>
          </a:bodyPr>
          <a:lstStyle/>
          <a:p>
            <a:pPr algn="ctr"/>
            <a:r>
              <a:rPr lang="en-CA" sz="2400" b="1" dirty="0">
                <a:solidFill>
                  <a:schemeClr val="bg1"/>
                </a:solidFill>
              </a:rPr>
              <a:t>Executive Vice President </a:t>
            </a:r>
          </a:p>
          <a:p>
            <a:pPr algn="ctr"/>
            <a:r>
              <a:rPr lang="en-CA" sz="2400" dirty="0">
                <a:solidFill>
                  <a:schemeClr val="bg1"/>
                </a:solidFill>
              </a:rPr>
              <a:t>Research</a:t>
            </a:r>
          </a:p>
        </p:txBody>
      </p:sp>
      <p:sp>
        <p:nvSpPr>
          <p:cNvPr id="77" name="TextBox 76">
            <a:extLst>
              <a:ext uri="{FF2B5EF4-FFF2-40B4-BE49-F238E27FC236}">
                <a16:creationId xmlns:a16="http://schemas.microsoft.com/office/drawing/2014/main" id="{CB3A8542-3F83-9D49-A4D7-F325AC2AA016}"/>
              </a:ext>
            </a:extLst>
          </p:cNvPr>
          <p:cNvSpPr txBox="1"/>
          <p:nvPr/>
        </p:nvSpPr>
        <p:spPr>
          <a:xfrm>
            <a:off x="9651614" y="4048801"/>
            <a:ext cx="4222992" cy="830997"/>
          </a:xfrm>
          <a:prstGeom prst="rect">
            <a:avLst/>
          </a:prstGeom>
          <a:solidFill>
            <a:schemeClr val="accent1"/>
          </a:solidFill>
          <a:ln>
            <a:solidFill>
              <a:schemeClr val="accent1"/>
            </a:solidFill>
          </a:ln>
        </p:spPr>
        <p:txBody>
          <a:bodyPr wrap="square" rtlCol="0">
            <a:spAutoFit/>
          </a:bodyPr>
          <a:lstStyle/>
          <a:p>
            <a:pPr algn="ctr"/>
            <a:r>
              <a:rPr lang="en-CA" sz="2400" b="1" dirty="0">
                <a:solidFill>
                  <a:schemeClr val="bg1"/>
                </a:solidFill>
              </a:rPr>
              <a:t>Executive Vice President </a:t>
            </a:r>
          </a:p>
          <a:p>
            <a:pPr algn="ctr"/>
            <a:r>
              <a:rPr lang="en-CA" sz="2400" dirty="0">
                <a:solidFill>
                  <a:schemeClr val="bg1"/>
                </a:solidFill>
              </a:rPr>
              <a:t>Education</a:t>
            </a:r>
          </a:p>
        </p:txBody>
      </p:sp>
      <p:cxnSp>
        <p:nvCxnSpPr>
          <p:cNvPr id="78" name="Elbow Connector 77">
            <a:extLst>
              <a:ext uri="{FF2B5EF4-FFF2-40B4-BE49-F238E27FC236}">
                <a16:creationId xmlns:a16="http://schemas.microsoft.com/office/drawing/2014/main" id="{24BC4EC8-2B02-644B-9C56-253A074AE64F}"/>
              </a:ext>
            </a:extLst>
          </p:cNvPr>
          <p:cNvCxnSpPr>
            <a:cxnSpLocks/>
            <a:stCxn id="76" idx="0"/>
            <a:endCxn id="75" idx="2"/>
          </p:cNvCxnSpPr>
          <p:nvPr/>
        </p:nvCxnSpPr>
        <p:spPr>
          <a:xfrm rot="5400000" flipH="1" flipV="1">
            <a:off x="7122040" y="2332150"/>
            <a:ext cx="489048" cy="2944254"/>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79" name="Elbow Connector 78">
            <a:extLst>
              <a:ext uri="{FF2B5EF4-FFF2-40B4-BE49-F238E27FC236}">
                <a16:creationId xmlns:a16="http://schemas.microsoft.com/office/drawing/2014/main" id="{3F305220-D6B5-B54A-A532-1A2CDA90681A}"/>
              </a:ext>
            </a:extLst>
          </p:cNvPr>
          <p:cNvCxnSpPr>
            <a:cxnSpLocks/>
            <a:stCxn id="77" idx="0"/>
            <a:endCxn id="75" idx="2"/>
          </p:cNvCxnSpPr>
          <p:nvPr/>
        </p:nvCxnSpPr>
        <p:spPr>
          <a:xfrm rot="16200000" flipV="1">
            <a:off x="10056377" y="2342067"/>
            <a:ext cx="489048" cy="292441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E1EBB9DE-8306-CB4C-964A-E3C487159A17}"/>
              </a:ext>
            </a:extLst>
          </p:cNvPr>
          <p:cNvCxnSpPr>
            <a:cxnSpLocks/>
            <a:stCxn id="75" idx="0"/>
            <a:endCxn id="72" idx="2"/>
          </p:cNvCxnSpPr>
          <p:nvPr/>
        </p:nvCxnSpPr>
        <p:spPr>
          <a:xfrm flipV="1">
            <a:off x="8838691" y="2591066"/>
            <a:ext cx="2" cy="137690"/>
          </a:xfrm>
          <a:prstGeom prst="line">
            <a:avLst/>
          </a:prstGeom>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87324622-F45F-FD46-9040-4FFE7C1F8714}"/>
              </a:ext>
            </a:extLst>
          </p:cNvPr>
          <p:cNvSpPr txBox="1"/>
          <p:nvPr/>
        </p:nvSpPr>
        <p:spPr>
          <a:xfrm>
            <a:off x="7236721" y="5224393"/>
            <a:ext cx="3213611" cy="461665"/>
          </a:xfrm>
          <a:prstGeom prst="rect">
            <a:avLst/>
          </a:prstGeom>
          <a:solidFill>
            <a:schemeClr val="accent1">
              <a:lumMod val="50000"/>
            </a:schemeClr>
          </a:solidFill>
          <a:ln>
            <a:solidFill>
              <a:schemeClr val="accent1"/>
            </a:solidFill>
          </a:ln>
        </p:spPr>
        <p:txBody>
          <a:bodyPr wrap="square" rtlCol="0">
            <a:spAutoFit/>
          </a:bodyPr>
          <a:lstStyle/>
          <a:p>
            <a:pPr algn="ctr"/>
            <a:r>
              <a:rPr lang="en-CA" sz="2400" b="1" dirty="0">
                <a:solidFill>
                  <a:schemeClr val="bg1"/>
                </a:solidFill>
              </a:rPr>
              <a:t>RIHCE Institute Director</a:t>
            </a:r>
            <a:endParaRPr lang="en-CA" sz="2400" dirty="0">
              <a:solidFill>
                <a:schemeClr val="bg1"/>
              </a:solidFill>
            </a:endParaRPr>
          </a:p>
        </p:txBody>
      </p:sp>
      <p:sp>
        <p:nvSpPr>
          <p:cNvPr id="82" name="TextBox 81">
            <a:extLst>
              <a:ext uri="{FF2B5EF4-FFF2-40B4-BE49-F238E27FC236}">
                <a16:creationId xmlns:a16="http://schemas.microsoft.com/office/drawing/2014/main" id="{79C04CA4-7FCF-3240-A131-14E950384001}"/>
              </a:ext>
            </a:extLst>
          </p:cNvPr>
          <p:cNvSpPr txBox="1"/>
          <p:nvPr/>
        </p:nvSpPr>
        <p:spPr>
          <a:xfrm>
            <a:off x="3933813" y="6368124"/>
            <a:ext cx="3921249" cy="461665"/>
          </a:xfrm>
          <a:prstGeom prst="rect">
            <a:avLst/>
          </a:prstGeom>
          <a:solidFill>
            <a:schemeClr val="accent1">
              <a:lumMod val="50000"/>
            </a:schemeClr>
          </a:solidFill>
          <a:ln>
            <a:noFill/>
          </a:ln>
        </p:spPr>
        <p:txBody>
          <a:bodyPr wrap="square" rtlCol="0">
            <a:spAutoFit/>
          </a:bodyPr>
          <a:lstStyle/>
          <a:p>
            <a:pPr algn="ctr"/>
            <a:r>
              <a:rPr lang="en-CA" sz="2400" b="1" dirty="0">
                <a:solidFill>
                  <a:schemeClr val="bg1"/>
                </a:solidFill>
              </a:rPr>
              <a:t>Scientific Director</a:t>
            </a:r>
          </a:p>
        </p:txBody>
      </p:sp>
      <p:sp>
        <p:nvSpPr>
          <p:cNvPr id="83" name="TextBox 82">
            <a:extLst>
              <a:ext uri="{FF2B5EF4-FFF2-40B4-BE49-F238E27FC236}">
                <a16:creationId xmlns:a16="http://schemas.microsoft.com/office/drawing/2014/main" id="{3E44F646-6CA3-B943-9F4F-014CF8BC3178}"/>
              </a:ext>
            </a:extLst>
          </p:cNvPr>
          <p:cNvSpPr txBox="1"/>
          <p:nvPr/>
        </p:nvSpPr>
        <p:spPr>
          <a:xfrm>
            <a:off x="9802485" y="6368124"/>
            <a:ext cx="3921249" cy="461665"/>
          </a:xfrm>
          <a:prstGeom prst="rect">
            <a:avLst/>
          </a:prstGeom>
          <a:solidFill>
            <a:schemeClr val="accent1">
              <a:lumMod val="50000"/>
            </a:schemeClr>
          </a:solidFill>
          <a:ln>
            <a:noFill/>
          </a:ln>
        </p:spPr>
        <p:txBody>
          <a:bodyPr wrap="square" rtlCol="0">
            <a:spAutoFit/>
          </a:bodyPr>
          <a:lstStyle/>
          <a:p>
            <a:pPr algn="ctr"/>
            <a:r>
              <a:rPr lang="en-CA" sz="2400" b="1" dirty="0">
                <a:solidFill>
                  <a:schemeClr val="bg1"/>
                </a:solidFill>
              </a:rPr>
              <a:t>Applied Research Director</a:t>
            </a:r>
            <a:endParaRPr lang="en-CA" sz="2400" dirty="0">
              <a:solidFill>
                <a:schemeClr val="bg1"/>
              </a:solidFill>
            </a:endParaRPr>
          </a:p>
        </p:txBody>
      </p:sp>
      <p:sp>
        <p:nvSpPr>
          <p:cNvPr id="84" name="TextBox 83">
            <a:extLst>
              <a:ext uri="{FF2B5EF4-FFF2-40B4-BE49-F238E27FC236}">
                <a16:creationId xmlns:a16="http://schemas.microsoft.com/office/drawing/2014/main" id="{3109E687-CB96-4345-AFFD-BD15BFE92EC7}"/>
              </a:ext>
            </a:extLst>
          </p:cNvPr>
          <p:cNvSpPr txBox="1"/>
          <p:nvPr/>
        </p:nvSpPr>
        <p:spPr>
          <a:xfrm>
            <a:off x="5886678" y="7911933"/>
            <a:ext cx="3880696" cy="1200329"/>
          </a:xfrm>
          <a:prstGeom prst="rect">
            <a:avLst/>
          </a:prstGeom>
          <a:solidFill>
            <a:schemeClr val="accent1">
              <a:lumMod val="50000"/>
            </a:schemeClr>
          </a:solidFill>
          <a:ln>
            <a:noFill/>
          </a:ln>
        </p:spPr>
        <p:txBody>
          <a:bodyPr wrap="square" rtlCol="0">
            <a:spAutoFit/>
          </a:bodyPr>
          <a:lstStyle/>
          <a:p>
            <a:pPr algn="ctr"/>
            <a:r>
              <a:rPr lang="en-CA" sz="2400" b="1" dirty="0">
                <a:solidFill>
                  <a:schemeClr val="bg1"/>
                </a:solidFill>
              </a:rPr>
              <a:t>Team Lead</a:t>
            </a:r>
          </a:p>
          <a:p>
            <a:pPr algn="ctr"/>
            <a:r>
              <a:rPr lang="en-CA" sz="2400" dirty="0">
                <a:solidFill>
                  <a:schemeClr val="bg1"/>
                </a:solidFill>
              </a:rPr>
              <a:t>Technology, Innovation </a:t>
            </a:r>
          </a:p>
          <a:p>
            <a:pPr algn="ctr"/>
            <a:r>
              <a:rPr lang="en-CA" sz="2400" dirty="0">
                <a:solidFill>
                  <a:schemeClr val="bg1"/>
                </a:solidFill>
              </a:rPr>
              <a:t>and Simulation</a:t>
            </a:r>
          </a:p>
        </p:txBody>
      </p:sp>
      <p:sp>
        <p:nvSpPr>
          <p:cNvPr id="85" name="TextBox 84">
            <a:extLst>
              <a:ext uri="{FF2B5EF4-FFF2-40B4-BE49-F238E27FC236}">
                <a16:creationId xmlns:a16="http://schemas.microsoft.com/office/drawing/2014/main" id="{0D4E37E5-CA9F-A34D-85D5-5F7BB4805888}"/>
              </a:ext>
            </a:extLst>
          </p:cNvPr>
          <p:cNvSpPr txBox="1"/>
          <p:nvPr/>
        </p:nvSpPr>
        <p:spPr>
          <a:xfrm>
            <a:off x="5886677" y="9313141"/>
            <a:ext cx="3880696" cy="1200329"/>
          </a:xfrm>
          <a:prstGeom prst="rect">
            <a:avLst/>
          </a:prstGeom>
          <a:solidFill>
            <a:schemeClr val="accent1">
              <a:lumMod val="50000"/>
            </a:schemeClr>
          </a:solidFill>
          <a:ln>
            <a:noFill/>
          </a:ln>
        </p:spPr>
        <p:txBody>
          <a:bodyPr wrap="square" rtlCol="0">
            <a:spAutoFit/>
          </a:bodyPr>
          <a:lstStyle/>
          <a:p>
            <a:pPr algn="ctr"/>
            <a:r>
              <a:rPr lang="en-CA" sz="2400" b="1" dirty="0">
                <a:solidFill>
                  <a:schemeClr val="bg1"/>
                </a:solidFill>
              </a:rPr>
              <a:t>Team Lead</a:t>
            </a:r>
          </a:p>
          <a:p>
            <a:pPr algn="ctr"/>
            <a:r>
              <a:rPr lang="en-CA" sz="2400" dirty="0">
                <a:solidFill>
                  <a:schemeClr val="bg1"/>
                </a:solidFill>
              </a:rPr>
              <a:t>Societies, Systems </a:t>
            </a:r>
          </a:p>
          <a:p>
            <a:pPr algn="ctr"/>
            <a:r>
              <a:rPr lang="en-CA" sz="2400" dirty="0">
                <a:solidFill>
                  <a:schemeClr val="bg1"/>
                </a:solidFill>
              </a:rPr>
              <a:t>and Structures</a:t>
            </a:r>
          </a:p>
        </p:txBody>
      </p:sp>
      <p:sp>
        <p:nvSpPr>
          <p:cNvPr id="86" name="TextBox 85">
            <a:extLst>
              <a:ext uri="{FF2B5EF4-FFF2-40B4-BE49-F238E27FC236}">
                <a16:creationId xmlns:a16="http://schemas.microsoft.com/office/drawing/2014/main" id="{8A2B128A-52A5-2044-B2B3-227FC1A10398}"/>
              </a:ext>
            </a:extLst>
          </p:cNvPr>
          <p:cNvSpPr txBox="1"/>
          <p:nvPr/>
        </p:nvSpPr>
        <p:spPr>
          <a:xfrm>
            <a:off x="5886677" y="10687503"/>
            <a:ext cx="3880696" cy="1200329"/>
          </a:xfrm>
          <a:prstGeom prst="rect">
            <a:avLst/>
          </a:prstGeom>
          <a:solidFill>
            <a:schemeClr val="accent1">
              <a:lumMod val="50000"/>
            </a:schemeClr>
          </a:solidFill>
          <a:ln>
            <a:noFill/>
          </a:ln>
        </p:spPr>
        <p:txBody>
          <a:bodyPr wrap="square" rtlCol="0">
            <a:spAutoFit/>
          </a:bodyPr>
          <a:lstStyle/>
          <a:p>
            <a:pPr algn="ctr"/>
            <a:r>
              <a:rPr lang="en-CA" sz="2400" b="1" dirty="0">
                <a:solidFill>
                  <a:schemeClr val="bg1"/>
                </a:solidFill>
              </a:rPr>
              <a:t>Team Lead</a:t>
            </a:r>
          </a:p>
          <a:p>
            <a:pPr algn="ctr"/>
            <a:r>
              <a:rPr lang="en-CA" sz="2400" dirty="0">
                <a:solidFill>
                  <a:schemeClr val="bg1"/>
                </a:solidFill>
              </a:rPr>
              <a:t>Teaching, Learning </a:t>
            </a:r>
          </a:p>
          <a:p>
            <a:pPr algn="ctr"/>
            <a:r>
              <a:rPr lang="en-CA" sz="2400" dirty="0">
                <a:solidFill>
                  <a:schemeClr val="bg1"/>
                </a:solidFill>
              </a:rPr>
              <a:t>and Practice</a:t>
            </a:r>
          </a:p>
        </p:txBody>
      </p:sp>
      <p:cxnSp>
        <p:nvCxnSpPr>
          <p:cNvPr id="87" name="Straight Connector 86">
            <a:extLst>
              <a:ext uri="{FF2B5EF4-FFF2-40B4-BE49-F238E27FC236}">
                <a16:creationId xmlns:a16="http://schemas.microsoft.com/office/drawing/2014/main" id="{F33D4490-14AC-ED48-8768-2B6E4BA60D0C}"/>
              </a:ext>
            </a:extLst>
          </p:cNvPr>
          <p:cNvCxnSpPr>
            <a:cxnSpLocks/>
            <a:stCxn id="76" idx="2"/>
            <a:endCxn id="82" idx="0"/>
          </p:cNvCxnSpPr>
          <p:nvPr/>
        </p:nvCxnSpPr>
        <p:spPr>
          <a:xfrm>
            <a:off x="5894437" y="4879798"/>
            <a:ext cx="1" cy="1488326"/>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Elbow Connector 87">
            <a:extLst>
              <a:ext uri="{FF2B5EF4-FFF2-40B4-BE49-F238E27FC236}">
                <a16:creationId xmlns:a16="http://schemas.microsoft.com/office/drawing/2014/main" id="{1996E251-029F-6044-A8D4-1036D6EADCAE}"/>
              </a:ext>
            </a:extLst>
          </p:cNvPr>
          <p:cNvCxnSpPr>
            <a:cxnSpLocks/>
            <a:stCxn id="82" idx="1"/>
            <a:endCxn id="84" idx="1"/>
          </p:cNvCxnSpPr>
          <p:nvPr/>
        </p:nvCxnSpPr>
        <p:spPr>
          <a:xfrm rot="10800000" flipH="1" flipV="1">
            <a:off x="3933812" y="6598956"/>
            <a:ext cx="1952865" cy="1913141"/>
          </a:xfrm>
          <a:prstGeom prst="bentConnector3">
            <a:avLst>
              <a:gd name="adj1" fmla="val -11706"/>
            </a:avLst>
          </a:prstGeom>
        </p:spPr>
        <p:style>
          <a:lnRef idx="1">
            <a:schemeClr val="accent1"/>
          </a:lnRef>
          <a:fillRef idx="0">
            <a:schemeClr val="accent1"/>
          </a:fillRef>
          <a:effectRef idx="0">
            <a:schemeClr val="accent1"/>
          </a:effectRef>
          <a:fontRef idx="minor">
            <a:schemeClr val="tx1"/>
          </a:fontRef>
        </p:style>
      </p:cxnSp>
      <p:cxnSp>
        <p:nvCxnSpPr>
          <p:cNvPr id="89" name="Elbow Connector 88">
            <a:extLst>
              <a:ext uri="{FF2B5EF4-FFF2-40B4-BE49-F238E27FC236}">
                <a16:creationId xmlns:a16="http://schemas.microsoft.com/office/drawing/2014/main" id="{2E93F3D1-9BD7-4F4F-8E25-49B1FFEA7451}"/>
              </a:ext>
            </a:extLst>
          </p:cNvPr>
          <p:cNvCxnSpPr>
            <a:cxnSpLocks/>
            <a:stCxn id="82" idx="1"/>
            <a:endCxn id="85" idx="1"/>
          </p:cNvCxnSpPr>
          <p:nvPr/>
        </p:nvCxnSpPr>
        <p:spPr>
          <a:xfrm rot="10800000" flipH="1" flipV="1">
            <a:off x="3933813" y="6598956"/>
            <a:ext cx="1952864" cy="3314349"/>
          </a:xfrm>
          <a:prstGeom prst="bentConnector3">
            <a:avLst>
              <a:gd name="adj1" fmla="val -11706"/>
            </a:avLst>
          </a:prstGeom>
        </p:spPr>
        <p:style>
          <a:lnRef idx="1">
            <a:schemeClr val="accent1"/>
          </a:lnRef>
          <a:fillRef idx="0">
            <a:schemeClr val="accent1"/>
          </a:fillRef>
          <a:effectRef idx="0">
            <a:schemeClr val="accent1"/>
          </a:effectRef>
          <a:fontRef idx="minor">
            <a:schemeClr val="tx1"/>
          </a:fontRef>
        </p:style>
      </p:cxnSp>
      <p:cxnSp>
        <p:nvCxnSpPr>
          <p:cNvPr id="90" name="Elbow Connector 89">
            <a:extLst>
              <a:ext uri="{FF2B5EF4-FFF2-40B4-BE49-F238E27FC236}">
                <a16:creationId xmlns:a16="http://schemas.microsoft.com/office/drawing/2014/main" id="{515F7A5A-21A3-A94E-81EF-26998B7FD7E6}"/>
              </a:ext>
            </a:extLst>
          </p:cNvPr>
          <p:cNvCxnSpPr>
            <a:cxnSpLocks/>
            <a:stCxn id="82" idx="1"/>
            <a:endCxn id="86" idx="1"/>
          </p:cNvCxnSpPr>
          <p:nvPr/>
        </p:nvCxnSpPr>
        <p:spPr>
          <a:xfrm rot="10800000" flipH="1" flipV="1">
            <a:off x="3933813" y="6598956"/>
            <a:ext cx="1952864" cy="4688711"/>
          </a:xfrm>
          <a:prstGeom prst="bentConnector3">
            <a:avLst>
              <a:gd name="adj1" fmla="val -11706"/>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8B4E5BE2-0B95-1448-BE00-237C77FAAF59}"/>
              </a:ext>
            </a:extLst>
          </p:cNvPr>
          <p:cNvCxnSpPr>
            <a:cxnSpLocks/>
            <a:stCxn id="77" idx="2"/>
            <a:endCxn id="83" idx="0"/>
          </p:cNvCxnSpPr>
          <p:nvPr/>
        </p:nvCxnSpPr>
        <p:spPr>
          <a:xfrm>
            <a:off x="11763110" y="4879798"/>
            <a:ext cx="0" cy="1488326"/>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Elbow Connector 91">
            <a:extLst>
              <a:ext uri="{FF2B5EF4-FFF2-40B4-BE49-F238E27FC236}">
                <a16:creationId xmlns:a16="http://schemas.microsoft.com/office/drawing/2014/main" id="{3079A07C-AD37-C64C-BC33-295457E0779F}"/>
              </a:ext>
            </a:extLst>
          </p:cNvPr>
          <p:cNvCxnSpPr>
            <a:cxnSpLocks/>
            <a:stCxn id="81" idx="2"/>
            <a:endCxn id="82" idx="0"/>
          </p:cNvCxnSpPr>
          <p:nvPr/>
        </p:nvCxnSpPr>
        <p:spPr>
          <a:xfrm rot="5400000">
            <a:off x="7027950" y="4552547"/>
            <a:ext cx="682066" cy="2949089"/>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93" name="Elbow Connector 92">
            <a:extLst>
              <a:ext uri="{FF2B5EF4-FFF2-40B4-BE49-F238E27FC236}">
                <a16:creationId xmlns:a16="http://schemas.microsoft.com/office/drawing/2014/main" id="{320590F5-A76C-1F44-8B94-03FF2D0385C7}"/>
              </a:ext>
            </a:extLst>
          </p:cNvPr>
          <p:cNvCxnSpPr>
            <a:cxnSpLocks/>
            <a:stCxn id="81" idx="2"/>
            <a:endCxn id="83" idx="0"/>
          </p:cNvCxnSpPr>
          <p:nvPr/>
        </p:nvCxnSpPr>
        <p:spPr>
          <a:xfrm rot="16200000" flipH="1">
            <a:off x="9962285" y="4567299"/>
            <a:ext cx="682066" cy="2919583"/>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6CFE74F1-4CBD-7045-B509-FD2427A908E9}"/>
              </a:ext>
            </a:extLst>
          </p:cNvPr>
          <p:cNvSpPr txBox="1"/>
          <p:nvPr/>
        </p:nvSpPr>
        <p:spPr>
          <a:xfrm>
            <a:off x="6779809" y="12603100"/>
            <a:ext cx="4127692" cy="461665"/>
          </a:xfrm>
          <a:prstGeom prst="rect">
            <a:avLst/>
          </a:prstGeom>
          <a:noFill/>
          <a:ln w="28575">
            <a:solidFill>
              <a:schemeClr val="accent1">
                <a:lumMod val="50000"/>
              </a:schemeClr>
            </a:solidFill>
          </a:ln>
        </p:spPr>
        <p:txBody>
          <a:bodyPr wrap="square" rtlCol="0">
            <a:spAutoFit/>
          </a:bodyPr>
          <a:lstStyle/>
          <a:p>
            <a:pPr algn="ctr"/>
            <a:r>
              <a:rPr lang="en-CA" sz="2400" b="1" dirty="0"/>
              <a:t>Appointments Committee</a:t>
            </a:r>
          </a:p>
        </p:txBody>
      </p:sp>
      <p:sp>
        <p:nvSpPr>
          <p:cNvPr id="95" name="TextBox 94">
            <a:extLst>
              <a:ext uri="{FF2B5EF4-FFF2-40B4-BE49-F238E27FC236}">
                <a16:creationId xmlns:a16="http://schemas.microsoft.com/office/drawing/2014/main" id="{B1401164-80BD-0141-BA7B-A4254213D1BE}"/>
              </a:ext>
            </a:extLst>
          </p:cNvPr>
          <p:cNvSpPr txBox="1"/>
          <p:nvPr/>
        </p:nvSpPr>
        <p:spPr>
          <a:xfrm>
            <a:off x="11538265" y="8083757"/>
            <a:ext cx="3064605" cy="461665"/>
          </a:xfrm>
          <a:prstGeom prst="rect">
            <a:avLst/>
          </a:prstGeom>
          <a:noFill/>
          <a:ln w="28575">
            <a:solidFill>
              <a:schemeClr val="accent1">
                <a:lumMod val="50000"/>
              </a:schemeClr>
            </a:solidFill>
          </a:ln>
        </p:spPr>
        <p:txBody>
          <a:bodyPr wrap="square" rtlCol="0">
            <a:spAutoFit/>
          </a:bodyPr>
          <a:lstStyle/>
          <a:p>
            <a:pPr algn="ctr"/>
            <a:r>
              <a:rPr lang="en-CA" sz="2400" b="1" dirty="0"/>
              <a:t>Advisory Council</a:t>
            </a:r>
          </a:p>
        </p:txBody>
      </p:sp>
      <p:cxnSp>
        <p:nvCxnSpPr>
          <p:cNvPr id="96" name="Straight Connector 95">
            <a:extLst>
              <a:ext uri="{FF2B5EF4-FFF2-40B4-BE49-F238E27FC236}">
                <a16:creationId xmlns:a16="http://schemas.microsoft.com/office/drawing/2014/main" id="{87F9AD45-2157-AE40-8606-BE97A87474D4}"/>
              </a:ext>
            </a:extLst>
          </p:cNvPr>
          <p:cNvCxnSpPr>
            <a:cxnSpLocks/>
            <a:stCxn id="69" idx="2"/>
            <a:endCxn id="94" idx="0"/>
          </p:cNvCxnSpPr>
          <p:nvPr/>
        </p:nvCxnSpPr>
        <p:spPr>
          <a:xfrm>
            <a:off x="8838693" y="12263721"/>
            <a:ext cx="4962" cy="339379"/>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82503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12</a:t>
            </a:fld>
            <a:endParaRPr lang="en-US" dirty="0"/>
          </a:p>
        </p:txBody>
      </p:sp>
      <p:grpSp>
        <p:nvGrpSpPr>
          <p:cNvPr id="4" name="Group 3"/>
          <p:cNvGrpSpPr/>
          <p:nvPr/>
        </p:nvGrpSpPr>
        <p:grpSpPr>
          <a:xfrm>
            <a:off x="1531658" y="1486936"/>
            <a:ext cx="15432891" cy="10694559"/>
            <a:chOff x="1531658" y="1486936"/>
            <a:chExt cx="15432891" cy="10694559"/>
          </a:xfrm>
        </p:grpSpPr>
        <p:grpSp>
          <p:nvGrpSpPr>
            <p:cNvPr id="5" name="Group 4"/>
            <p:cNvGrpSpPr/>
            <p:nvPr/>
          </p:nvGrpSpPr>
          <p:grpSpPr>
            <a:xfrm>
              <a:off x="5079279" y="3621822"/>
              <a:ext cx="8195031" cy="8013814"/>
              <a:chOff x="11464822" y="4587888"/>
              <a:chExt cx="5876369" cy="5772153"/>
            </a:xfrm>
          </p:grpSpPr>
          <p:sp>
            <p:nvSpPr>
              <p:cNvPr id="26" name="Freeform 25"/>
              <p:cNvSpPr>
                <a:spLocks/>
              </p:cNvSpPr>
              <p:nvPr/>
            </p:nvSpPr>
            <p:spPr bwMode="auto">
              <a:xfrm>
                <a:off x="11464822" y="4943304"/>
                <a:ext cx="2948876" cy="2820603"/>
              </a:xfrm>
              <a:custGeom>
                <a:avLst/>
                <a:gdLst>
                  <a:gd name="T0" fmla="*/ 10987 w 11035"/>
                  <a:gd name="T1" fmla="*/ 1789 h 10555"/>
                  <a:gd name="T2" fmla="*/ 10833 w 11035"/>
                  <a:gd name="T3" fmla="*/ 1770 h 10555"/>
                  <a:gd name="T4" fmla="*/ 10647 w 11035"/>
                  <a:gd name="T5" fmla="*/ 1808 h 10555"/>
                  <a:gd name="T6" fmla="*/ 10357 w 11035"/>
                  <a:gd name="T7" fmla="*/ 1934 h 10555"/>
                  <a:gd name="T8" fmla="*/ 10237 w 11035"/>
                  <a:gd name="T9" fmla="*/ 2030 h 10555"/>
                  <a:gd name="T10" fmla="*/ 10044 w 11035"/>
                  <a:gd name="T11" fmla="*/ 2277 h 10555"/>
                  <a:gd name="T12" fmla="*/ 9901 w 11035"/>
                  <a:gd name="T13" fmla="*/ 2592 h 10555"/>
                  <a:gd name="T14" fmla="*/ 9736 w 11035"/>
                  <a:gd name="T15" fmla="*/ 3168 h 10555"/>
                  <a:gd name="T16" fmla="*/ 9639 w 11035"/>
                  <a:gd name="T17" fmla="*/ 3485 h 10555"/>
                  <a:gd name="T18" fmla="*/ 9506 w 11035"/>
                  <a:gd name="T19" fmla="*/ 3792 h 10555"/>
                  <a:gd name="T20" fmla="*/ 9215 w 11035"/>
                  <a:gd name="T21" fmla="*/ 4295 h 10555"/>
                  <a:gd name="T22" fmla="*/ 8869 w 11035"/>
                  <a:gd name="T23" fmla="*/ 4758 h 10555"/>
                  <a:gd name="T24" fmla="*/ 8388 w 11035"/>
                  <a:gd name="T25" fmla="*/ 5254 h 10555"/>
                  <a:gd name="T26" fmla="*/ 7837 w 11035"/>
                  <a:gd name="T27" fmla="*/ 5668 h 10555"/>
                  <a:gd name="T28" fmla="*/ 7273 w 11035"/>
                  <a:gd name="T29" fmla="*/ 5967 h 10555"/>
                  <a:gd name="T30" fmla="*/ 6952 w 11035"/>
                  <a:gd name="T31" fmla="*/ 6089 h 10555"/>
                  <a:gd name="T32" fmla="*/ 6619 w 11035"/>
                  <a:gd name="T33" fmla="*/ 6183 h 10555"/>
                  <a:gd name="T34" fmla="*/ 6277 w 11035"/>
                  <a:gd name="T35" fmla="*/ 6247 h 10555"/>
                  <a:gd name="T36" fmla="*/ 5038 w 11035"/>
                  <a:gd name="T37" fmla="*/ 6416 h 10555"/>
                  <a:gd name="T38" fmla="*/ 4262 w 11035"/>
                  <a:gd name="T39" fmla="*/ 6557 h 10555"/>
                  <a:gd name="T40" fmla="*/ 3507 w 11035"/>
                  <a:gd name="T41" fmla="*/ 6761 h 10555"/>
                  <a:gd name="T42" fmla="*/ 2933 w 11035"/>
                  <a:gd name="T43" fmla="*/ 6988 h 10555"/>
                  <a:gd name="T44" fmla="*/ 2579 w 11035"/>
                  <a:gd name="T45" fmla="*/ 7170 h 10555"/>
                  <a:gd name="T46" fmla="*/ 2235 w 11035"/>
                  <a:gd name="T47" fmla="*/ 7386 h 10555"/>
                  <a:gd name="T48" fmla="*/ 1902 w 11035"/>
                  <a:gd name="T49" fmla="*/ 7642 h 10555"/>
                  <a:gd name="T50" fmla="*/ 1581 w 11035"/>
                  <a:gd name="T51" fmla="*/ 7939 h 10555"/>
                  <a:gd name="T52" fmla="*/ 1274 w 11035"/>
                  <a:gd name="T53" fmla="*/ 8282 h 10555"/>
                  <a:gd name="T54" fmla="*/ 982 w 11035"/>
                  <a:gd name="T55" fmla="*/ 8677 h 10555"/>
                  <a:gd name="T56" fmla="*/ 705 w 11035"/>
                  <a:gd name="T57" fmla="*/ 9125 h 10555"/>
                  <a:gd name="T58" fmla="*/ 445 w 11035"/>
                  <a:gd name="T59" fmla="*/ 9632 h 10555"/>
                  <a:gd name="T60" fmla="*/ 202 w 11035"/>
                  <a:gd name="T61" fmla="*/ 10200 h 10555"/>
                  <a:gd name="T62" fmla="*/ 78 w 11035"/>
                  <a:gd name="T63" fmla="*/ 10528 h 10555"/>
                  <a:gd name="T64" fmla="*/ 75 w 11035"/>
                  <a:gd name="T65" fmla="*/ 10346 h 10555"/>
                  <a:gd name="T66" fmla="*/ 16 w 11035"/>
                  <a:gd name="T67" fmla="*/ 9990 h 10555"/>
                  <a:gd name="T68" fmla="*/ 0 w 11035"/>
                  <a:gd name="T69" fmla="*/ 9443 h 10555"/>
                  <a:gd name="T70" fmla="*/ 30 w 11035"/>
                  <a:gd name="T71" fmla="*/ 8718 h 10555"/>
                  <a:gd name="T72" fmla="*/ 105 w 11035"/>
                  <a:gd name="T73" fmla="*/ 8039 h 10555"/>
                  <a:gd name="T74" fmla="*/ 279 w 11035"/>
                  <a:gd name="T75" fmla="*/ 7112 h 10555"/>
                  <a:gd name="T76" fmla="*/ 534 w 11035"/>
                  <a:gd name="T77" fmla="*/ 6194 h 10555"/>
                  <a:gd name="T78" fmla="*/ 870 w 11035"/>
                  <a:gd name="T79" fmla="*/ 5294 h 10555"/>
                  <a:gd name="T80" fmla="*/ 1283 w 11035"/>
                  <a:gd name="T81" fmla="*/ 4425 h 10555"/>
                  <a:gd name="T82" fmla="*/ 1772 w 11035"/>
                  <a:gd name="T83" fmla="*/ 3596 h 10555"/>
                  <a:gd name="T84" fmla="*/ 2332 w 11035"/>
                  <a:gd name="T85" fmla="*/ 2819 h 10555"/>
                  <a:gd name="T86" fmla="*/ 2964 w 11035"/>
                  <a:gd name="T87" fmla="*/ 2103 h 10555"/>
                  <a:gd name="T88" fmla="*/ 3663 w 11035"/>
                  <a:gd name="T89" fmla="*/ 1459 h 10555"/>
                  <a:gd name="T90" fmla="*/ 4314 w 11035"/>
                  <a:gd name="T91" fmla="*/ 974 h 10555"/>
                  <a:gd name="T92" fmla="*/ 4717 w 11035"/>
                  <a:gd name="T93" fmla="*/ 723 h 10555"/>
                  <a:gd name="T94" fmla="*/ 5135 w 11035"/>
                  <a:gd name="T95" fmla="*/ 507 h 10555"/>
                  <a:gd name="T96" fmla="*/ 5568 w 11035"/>
                  <a:gd name="T97" fmla="*/ 325 h 10555"/>
                  <a:gd name="T98" fmla="*/ 6011 w 11035"/>
                  <a:gd name="T99" fmla="*/ 181 h 10555"/>
                  <a:gd name="T100" fmla="*/ 6465 w 11035"/>
                  <a:gd name="T101" fmla="*/ 78 h 10555"/>
                  <a:gd name="T102" fmla="*/ 6924 w 11035"/>
                  <a:gd name="T103" fmla="*/ 17 h 10555"/>
                  <a:gd name="T104" fmla="*/ 7390 w 11035"/>
                  <a:gd name="T105" fmla="*/ 1 h 10555"/>
                  <a:gd name="T106" fmla="*/ 7859 w 11035"/>
                  <a:gd name="T107" fmla="*/ 34 h 10555"/>
                  <a:gd name="T108" fmla="*/ 8328 w 11035"/>
                  <a:gd name="T109" fmla="*/ 116 h 10555"/>
                  <a:gd name="T110" fmla="*/ 8637 w 11035"/>
                  <a:gd name="T111" fmla="*/ 199 h 10555"/>
                  <a:gd name="T112" fmla="*/ 9146 w 11035"/>
                  <a:gd name="T113" fmla="*/ 398 h 10555"/>
                  <a:gd name="T114" fmla="*/ 9748 w 11035"/>
                  <a:gd name="T115" fmla="*/ 733 h 10555"/>
                  <a:gd name="T116" fmla="*/ 10306 w 11035"/>
                  <a:gd name="T117" fmla="*/ 1144 h 10555"/>
                  <a:gd name="T118" fmla="*/ 10824 w 11035"/>
                  <a:gd name="T119" fmla="*/ 1610 h 10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035" h="10555">
                    <a:moveTo>
                      <a:pt x="11035" y="1823"/>
                    </a:moveTo>
                    <a:lnTo>
                      <a:pt x="11035" y="1823"/>
                    </a:lnTo>
                    <a:lnTo>
                      <a:pt x="11028" y="1815"/>
                    </a:lnTo>
                    <a:lnTo>
                      <a:pt x="11021" y="1809"/>
                    </a:lnTo>
                    <a:lnTo>
                      <a:pt x="11013" y="1803"/>
                    </a:lnTo>
                    <a:lnTo>
                      <a:pt x="11005" y="1798"/>
                    </a:lnTo>
                    <a:lnTo>
                      <a:pt x="10987" y="1789"/>
                    </a:lnTo>
                    <a:lnTo>
                      <a:pt x="10968" y="1782"/>
                    </a:lnTo>
                    <a:lnTo>
                      <a:pt x="10948" y="1776"/>
                    </a:lnTo>
                    <a:lnTo>
                      <a:pt x="10927" y="1772"/>
                    </a:lnTo>
                    <a:lnTo>
                      <a:pt x="10905" y="1770"/>
                    </a:lnTo>
                    <a:lnTo>
                      <a:pt x="10882" y="1769"/>
                    </a:lnTo>
                    <a:lnTo>
                      <a:pt x="10858" y="1769"/>
                    </a:lnTo>
                    <a:lnTo>
                      <a:pt x="10833" y="1770"/>
                    </a:lnTo>
                    <a:lnTo>
                      <a:pt x="10806" y="1773"/>
                    </a:lnTo>
                    <a:lnTo>
                      <a:pt x="10780" y="1777"/>
                    </a:lnTo>
                    <a:lnTo>
                      <a:pt x="10754" y="1781"/>
                    </a:lnTo>
                    <a:lnTo>
                      <a:pt x="10728" y="1787"/>
                    </a:lnTo>
                    <a:lnTo>
                      <a:pt x="10701" y="1793"/>
                    </a:lnTo>
                    <a:lnTo>
                      <a:pt x="10674" y="1800"/>
                    </a:lnTo>
                    <a:lnTo>
                      <a:pt x="10647" y="1808"/>
                    </a:lnTo>
                    <a:lnTo>
                      <a:pt x="10620" y="1816"/>
                    </a:lnTo>
                    <a:lnTo>
                      <a:pt x="10568" y="1836"/>
                    </a:lnTo>
                    <a:lnTo>
                      <a:pt x="10518" y="1855"/>
                    </a:lnTo>
                    <a:lnTo>
                      <a:pt x="10471" y="1875"/>
                    </a:lnTo>
                    <a:lnTo>
                      <a:pt x="10427" y="1896"/>
                    </a:lnTo>
                    <a:lnTo>
                      <a:pt x="10389" y="1916"/>
                    </a:lnTo>
                    <a:lnTo>
                      <a:pt x="10357" y="1934"/>
                    </a:lnTo>
                    <a:lnTo>
                      <a:pt x="10332" y="1951"/>
                    </a:lnTo>
                    <a:lnTo>
                      <a:pt x="10332" y="1951"/>
                    </a:lnTo>
                    <a:lnTo>
                      <a:pt x="10312" y="1966"/>
                    </a:lnTo>
                    <a:lnTo>
                      <a:pt x="10293" y="1981"/>
                    </a:lnTo>
                    <a:lnTo>
                      <a:pt x="10273" y="1997"/>
                    </a:lnTo>
                    <a:lnTo>
                      <a:pt x="10255" y="2014"/>
                    </a:lnTo>
                    <a:lnTo>
                      <a:pt x="10237" y="2030"/>
                    </a:lnTo>
                    <a:lnTo>
                      <a:pt x="10220" y="2047"/>
                    </a:lnTo>
                    <a:lnTo>
                      <a:pt x="10186" y="2082"/>
                    </a:lnTo>
                    <a:lnTo>
                      <a:pt x="10155" y="2118"/>
                    </a:lnTo>
                    <a:lnTo>
                      <a:pt x="10125" y="2156"/>
                    </a:lnTo>
                    <a:lnTo>
                      <a:pt x="10096" y="2196"/>
                    </a:lnTo>
                    <a:lnTo>
                      <a:pt x="10069" y="2236"/>
                    </a:lnTo>
                    <a:lnTo>
                      <a:pt x="10044" y="2277"/>
                    </a:lnTo>
                    <a:lnTo>
                      <a:pt x="10020" y="2319"/>
                    </a:lnTo>
                    <a:lnTo>
                      <a:pt x="9998" y="2364"/>
                    </a:lnTo>
                    <a:lnTo>
                      <a:pt x="9977" y="2408"/>
                    </a:lnTo>
                    <a:lnTo>
                      <a:pt x="9957" y="2453"/>
                    </a:lnTo>
                    <a:lnTo>
                      <a:pt x="9936" y="2498"/>
                    </a:lnTo>
                    <a:lnTo>
                      <a:pt x="9918" y="2545"/>
                    </a:lnTo>
                    <a:lnTo>
                      <a:pt x="9901" y="2592"/>
                    </a:lnTo>
                    <a:lnTo>
                      <a:pt x="9885" y="2639"/>
                    </a:lnTo>
                    <a:lnTo>
                      <a:pt x="9869" y="2687"/>
                    </a:lnTo>
                    <a:lnTo>
                      <a:pt x="9854" y="2736"/>
                    </a:lnTo>
                    <a:lnTo>
                      <a:pt x="9840" y="2784"/>
                    </a:lnTo>
                    <a:lnTo>
                      <a:pt x="9813" y="2880"/>
                    </a:lnTo>
                    <a:lnTo>
                      <a:pt x="9787" y="2977"/>
                    </a:lnTo>
                    <a:lnTo>
                      <a:pt x="9736" y="3168"/>
                    </a:lnTo>
                    <a:lnTo>
                      <a:pt x="9711" y="3261"/>
                    </a:lnTo>
                    <a:lnTo>
                      <a:pt x="9698" y="3306"/>
                    </a:lnTo>
                    <a:lnTo>
                      <a:pt x="9684" y="3350"/>
                    </a:lnTo>
                    <a:lnTo>
                      <a:pt x="9684" y="3350"/>
                    </a:lnTo>
                    <a:lnTo>
                      <a:pt x="9670" y="3395"/>
                    </a:lnTo>
                    <a:lnTo>
                      <a:pt x="9655" y="3439"/>
                    </a:lnTo>
                    <a:lnTo>
                      <a:pt x="9639" y="3485"/>
                    </a:lnTo>
                    <a:lnTo>
                      <a:pt x="9622" y="3529"/>
                    </a:lnTo>
                    <a:lnTo>
                      <a:pt x="9605" y="3573"/>
                    </a:lnTo>
                    <a:lnTo>
                      <a:pt x="9585" y="3617"/>
                    </a:lnTo>
                    <a:lnTo>
                      <a:pt x="9567" y="3662"/>
                    </a:lnTo>
                    <a:lnTo>
                      <a:pt x="9547" y="3706"/>
                    </a:lnTo>
                    <a:lnTo>
                      <a:pt x="9527" y="3749"/>
                    </a:lnTo>
                    <a:lnTo>
                      <a:pt x="9506" y="3792"/>
                    </a:lnTo>
                    <a:lnTo>
                      <a:pt x="9485" y="3836"/>
                    </a:lnTo>
                    <a:lnTo>
                      <a:pt x="9463" y="3879"/>
                    </a:lnTo>
                    <a:lnTo>
                      <a:pt x="9418" y="3964"/>
                    </a:lnTo>
                    <a:lnTo>
                      <a:pt x="9369" y="4049"/>
                    </a:lnTo>
                    <a:lnTo>
                      <a:pt x="9320" y="4132"/>
                    </a:lnTo>
                    <a:lnTo>
                      <a:pt x="9269" y="4214"/>
                    </a:lnTo>
                    <a:lnTo>
                      <a:pt x="9215" y="4295"/>
                    </a:lnTo>
                    <a:lnTo>
                      <a:pt x="9161" y="4375"/>
                    </a:lnTo>
                    <a:lnTo>
                      <a:pt x="9106" y="4454"/>
                    </a:lnTo>
                    <a:lnTo>
                      <a:pt x="9048" y="4531"/>
                    </a:lnTo>
                    <a:lnTo>
                      <a:pt x="8991" y="4607"/>
                    </a:lnTo>
                    <a:lnTo>
                      <a:pt x="8933" y="4681"/>
                    </a:lnTo>
                    <a:lnTo>
                      <a:pt x="8933" y="4681"/>
                    </a:lnTo>
                    <a:lnTo>
                      <a:pt x="8869" y="4758"/>
                    </a:lnTo>
                    <a:lnTo>
                      <a:pt x="8805" y="4833"/>
                    </a:lnTo>
                    <a:lnTo>
                      <a:pt x="8740" y="4908"/>
                    </a:lnTo>
                    <a:lnTo>
                      <a:pt x="8672" y="4980"/>
                    </a:lnTo>
                    <a:lnTo>
                      <a:pt x="8603" y="5050"/>
                    </a:lnTo>
                    <a:lnTo>
                      <a:pt x="8533" y="5120"/>
                    </a:lnTo>
                    <a:lnTo>
                      <a:pt x="8460" y="5188"/>
                    </a:lnTo>
                    <a:lnTo>
                      <a:pt x="8388" y="5254"/>
                    </a:lnTo>
                    <a:lnTo>
                      <a:pt x="8312" y="5319"/>
                    </a:lnTo>
                    <a:lnTo>
                      <a:pt x="8237" y="5381"/>
                    </a:lnTo>
                    <a:lnTo>
                      <a:pt x="8159" y="5443"/>
                    </a:lnTo>
                    <a:lnTo>
                      <a:pt x="8080" y="5502"/>
                    </a:lnTo>
                    <a:lnTo>
                      <a:pt x="8000" y="5559"/>
                    </a:lnTo>
                    <a:lnTo>
                      <a:pt x="7919" y="5615"/>
                    </a:lnTo>
                    <a:lnTo>
                      <a:pt x="7837" y="5668"/>
                    </a:lnTo>
                    <a:lnTo>
                      <a:pt x="7753" y="5719"/>
                    </a:lnTo>
                    <a:lnTo>
                      <a:pt x="7669" y="5769"/>
                    </a:lnTo>
                    <a:lnTo>
                      <a:pt x="7582" y="5817"/>
                    </a:lnTo>
                    <a:lnTo>
                      <a:pt x="7496" y="5862"/>
                    </a:lnTo>
                    <a:lnTo>
                      <a:pt x="7407" y="5905"/>
                    </a:lnTo>
                    <a:lnTo>
                      <a:pt x="7319" y="5946"/>
                    </a:lnTo>
                    <a:lnTo>
                      <a:pt x="7273" y="5967"/>
                    </a:lnTo>
                    <a:lnTo>
                      <a:pt x="7228" y="5986"/>
                    </a:lnTo>
                    <a:lnTo>
                      <a:pt x="7183" y="6005"/>
                    </a:lnTo>
                    <a:lnTo>
                      <a:pt x="7137" y="6023"/>
                    </a:lnTo>
                    <a:lnTo>
                      <a:pt x="7091" y="6040"/>
                    </a:lnTo>
                    <a:lnTo>
                      <a:pt x="7045" y="6057"/>
                    </a:lnTo>
                    <a:lnTo>
                      <a:pt x="6998" y="6073"/>
                    </a:lnTo>
                    <a:lnTo>
                      <a:pt x="6952" y="6089"/>
                    </a:lnTo>
                    <a:lnTo>
                      <a:pt x="6904" y="6104"/>
                    </a:lnTo>
                    <a:lnTo>
                      <a:pt x="6858" y="6119"/>
                    </a:lnTo>
                    <a:lnTo>
                      <a:pt x="6811" y="6133"/>
                    </a:lnTo>
                    <a:lnTo>
                      <a:pt x="6762" y="6147"/>
                    </a:lnTo>
                    <a:lnTo>
                      <a:pt x="6715" y="6160"/>
                    </a:lnTo>
                    <a:lnTo>
                      <a:pt x="6667" y="6172"/>
                    </a:lnTo>
                    <a:lnTo>
                      <a:pt x="6619" y="6183"/>
                    </a:lnTo>
                    <a:lnTo>
                      <a:pt x="6570" y="6194"/>
                    </a:lnTo>
                    <a:lnTo>
                      <a:pt x="6522" y="6205"/>
                    </a:lnTo>
                    <a:lnTo>
                      <a:pt x="6474" y="6214"/>
                    </a:lnTo>
                    <a:lnTo>
                      <a:pt x="6425" y="6223"/>
                    </a:lnTo>
                    <a:lnTo>
                      <a:pt x="6375" y="6232"/>
                    </a:lnTo>
                    <a:lnTo>
                      <a:pt x="6326" y="6240"/>
                    </a:lnTo>
                    <a:lnTo>
                      <a:pt x="6277" y="6247"/>
                    </a:lnTo>
                    <a:lnTo>
                      <a:pt x="6277" y="6247"/>
                    </a:lnTo>
                    <a:lnTo>
                      <a:pt x="6050" y="6277"/>
                    </a:lnTo>
                    <a:lnTo>
                      <a:pt x="5825" y="6306"/>
                    </a:lnTo>
                    <a:lnTo>
                      <a:pt x="5600" y="6337"/>
                    </a:lnTo>
                    <a:lnTo>
                      <a:pt x="5375" y="6367"/>
                    </a:lnTo>
                    <a:lnTo>
                      <a:pt x="5150" y="6399"/>
                    </a:lnTo>
                    <a:lnTo>
                      <a:pt x="5038" y="6416"/>
                    </a:lnTo>
                    <a:lnTo>
                      <a:pt x="4926" y="6433"/>
                    </a:lnTo>
                    <a:lnTo>
                      <a:pt x="4815" y="6451"/>
                    </a:lnTo>
                    <a:lnTo>
                      <a:pt x="4704" y="6470"/>
                    </a:lnTo>
                    <a:lnTo>
                      <a:pt x="4593" y="6490"/>
                    </a:lnTo>
                    <a:lnTo>
                      <a:pt x="4482" y="6511"/>
                    </a:lnTo>
                    <a:lnTo>
                      <a:pt x="4372" y="6533"/>
                    </a:lnTo>
                    <a:lnTo>
                      <a:pt x="4262" y="6557"/>
                    </a:lnTo>
                    <a:lnTo>
                      <a:pt x="4153" y="6581"/>
                    </a:lnTo>
                    <a:lnTo>
                      <a:pt x="4044" y="6607"/>
                    </a:lnTo>
                    <a:lnTo>
                      <a:pt x="3935" y="6634"/>
                    </a:lnTo>
                    <a:lnTo>
                      <a:pt x="3828" y="6663"/>
                    </a:lnTo>
                    <a:lnTo>
                      <a:pt x="3720" y="6695"/>
                    </a:lnTo>
                    <a:lnTo>
                      <a:pt x="3613" y="6727"/>
                    </a:lnTo>
                    <a:lnTo>
                      <a:pt x="3507" y="6761"/>
                    </a:lnTo>
                    <a:lnTo>
                      <a:pt x="3400" y="6797"/>
                    </a:lnTo>
                    <a:lnTo>
                      <a:pt x="3296" y="6836"/>
                    </a:lnTo>
                    <a:lnTo>
                      <a:pt x="3191" y="6877"/>
                    </a:lnTo>
                    <a:lnTo>
                      <a:pt x="3088" y="6919"/>
                    </a:lnTo>
                    <a:lnTo>
                      <a:pt x="3035" y="6942"/>
                    </a:lnTo>
                    <a:lnTo>
                      <a:pt x="2984" y="6964"/>
                    </a:lnTo>
                    <a:lnTo>
                      <a:pt x="2933" y="6988"/>
                    </a:lnTo>
                    <a:lnTo>
                      <a:pt x="2881" y="7012"/>
                    </a:lnTo>
                    <a:lnTo>
                      <a:pt x="2830" y="7036"/>
                    </a:lnTo>
                    <a:lnTo>
                      <a:pt x="2780" y="7062"/>
                    </a:lnTo>
                    <a:lnTo>
                      <a:pt x="2730" y="7088"/>
                    </a:lnTo>
                    <a:lnTo>
                      <a:pt x="2679" y="7115"/>
                    </a:lnTo>
                    <a:lnTo>
                      <a:pt x="2629" y="7142"/>
                    </a:lnTo>
                    <a:lnTo>
                      <a:pt x="2579" y="7170"/>
                    </a:lnTo>
                    <a:lnTo>
                      <a:pt x="2528" y="7199"/>
                    </a:lnTo>
                    <a:lnTo>
                      <a:pt x="2479" y="7229"/>
                    </a:lnTo>
                    <a:lnTo>
                      <a:pt x="2430" y="7259"/>
                    </a:lnTo>
                    <a:lnTo>
                      <a:pt x="2381" y="7290"/>
                    </a:lnTo>
                    <a:lnTo>
                      <a:pt x="2332" y="7321"/>
                    </a:lnTo>
                    <a:lnTo>
                      <a:pt x="2283" y="7353"/>
                    </a:lnTo>
                    <a:lnTo>
                      <a:pt x="2235" y="7386"/>
                    </a:lnTo>
                    <a:lnTo>
                      <a:pt x="2186" y="7421"/>
                    </a:lnTo>
                    <a:lnTo>
                      <a:pt x="2138" y="7456"/>
                    </a:lnTo>
                    <a:lnTo>
                      <a:pt x="2091" y="7491"/>
                    </a:lnTo>
                    <a:lnTo>
                      <a:pt x="2043" y="7527"/>
                    </a:lnTo>
                    <a:lnTo>
                      <a:pt x="1995" y="7564"/>
                    </a:lnTo>
                    <a:lnTo>
                      <a:pt x="1949" y="7603"/>
                    </a:lnTo>
                    <a:lnTo>
                      <a:pt x="1902" y="7642"/>
                    </a:lnTo>
                    <a:lnTo>
                      <a:pt x="1856" y="7682"/>
                    </a:lnTo>
                    <a:lnTo>
                      <a:pt x="1809" y="7722"/>
                    </a:lnTo>
                    <a:lnTo>
                      <a:pt x="1763" y="7764"/>
                    </a:lnTo>
                    <a:lnTo>
                      <a:pt x="1717" y="7806"/>
                    </a:lnTo>
                    <a:lnTo>
                      <a:pt x="1672" y="7850"/>
                    </a:lnTo>
                    <a:lnTo>
                      <a:pt x="1626" y="7894"/>
                    </a:lnTo>
                    <a:lnTo>
                      <a:pt x="1581" y="7939"/>
                    </a:lnTo>
                    <a:lnTo>
                      <a:pt x="1537" y="7985"/>
                    </a:lnTo>
                    <a:lnTo>
                      <a:pt x="1492" y="8032"/>
                    </a:lnTo>
                    <a:lnTo>
                      <a:pt x="1448" y="8080"/>
                    </a:lnTo>
                    <a:lnTo>
                      <a:pt x="1404" y="8130"/>
                    </a:lnTo>
                    <a:lnTo>
                      <a:pt x="1361" y="8180"/>
                    </a:lnTo>
                    <a:lnTo>
                      <a:pt x="1317" y="8230"/>
                    </a:lnTo>
                    <a:lnTo>
                      <a:pt x="1274" y="8282"/>
                    </a:lnTo>
                    <a:lnTo>
                      <a:pt x="1232" y="8336"/>
                    </a:lnTo>
                    <a:lnTo>
                      <a:pt x="1189" y="8390"/>
                    </a:lnTo>
                    <a:lnTo>
                      <a:pt x="1148" y="8445"/>
                    </a:lnTo>
                    <a:lnTo>
                      <a:pt x="1105" y="8502"/>
                    </a:lnTo>
                    <a:lnTo>
                      <a:pt x="1064" y="8559"/>
                    </a:lnTo>
                    <a:lnTo>
                      <a:pt x="1023" y="8617"/>
                    </a:lnTo>
                    <a:lnTo>
                      <a:pt x="982" y="8677"/>
                    </a:lnTo>
                    <a:lnTo>
                      <a:pt x="941" y="8737"/>
                    </a:lnTo>
                    <a:lnTo>
                      <a:pt x="901" y="8799"/>
                    </a:lnTo>
                    <a:lnTo>
                      <a:pt x="861" y="8862"/>
                    </a:lnTo>
                    <a:lnTo>
                      <a:pt x="822" y="8926"/>
                    </a:lnTo>
                    <a:lnTo>
                      <a:pt x="782" y="8991"/>
                    </a:lnTo>
                    <a:lnTo>
                      <a:pt x="743" y="9058"/>
                    </a:lnTo>
                    <a:lnTo>
                      <a:pt x="705" y="9125"/>
                    </a:lnTo>
                    <a:lnTo>
                      <a:pt x="667" y="9193"/>
                    </a:lnTo>
                    <a:lnTo>
                      <a:pt x="629" y="9264"/>
                    </a:lnTo>
                    <a:lnTo>
                      <a:pt x="591" y="9334"/>
                    </a:lnTo>
                    <a:lnTo>
                      <a:pt x="554" y="9407"/>
                    </a:lnTo>
                    <a:lnTo>
                      <a:pt x="517" y="9480"/>
                    </a:lnTo>
                    <a:lnTo>
                      <a:pt x="481" y="9555"/>
                    </a:lnTo>
                    <a:lnTo>
                      <a:pt x="445" y="9632"/>
                    </a:lnTo>
                    <a:lnTo>
                      <a:pt x="408" y="9708"/>
                    </a:lnTo>
                    <a:lnTo>
                      <a:pt x="373" y="9788"/>
                    </a:lnTo>
                    <a:lnTo>
                      <a:pt x="338" y="9867"/>
                    </a:lnTo>
                    <a:lnTo>
                      <a:pt x="304" y="9949"/>
                    </a:lnTo>
                    <a:lnTo>
                      <a:pt x="270" y="10031"/>
                    </a:lnTo>
                    <a:lnTo>
                      <a:pt x="235" y="10116"/>
                    </a:lnTo>
                    <a:lnTo>
                      <a:pt x="202" y="10200"/>
                    </a:lnTo>
                    <a:lnTo>
                      <a:pt x="169" y="10287"/>
                    </a:lnTo>
                    <a:lnTo>
                      <a:pt x="136" y="10375"/>
                    </a:lnTo>
                    <a:lnTo>
                      <a:pt x="104" y="10465"/>
                    </a:lnTo>
                    <a:lnTo>
                      <a:pt x="71" y="10555"/>
                    </a:lnTo>
                    <a:lnTo>
                      <a:pt x="71" y="10555"/>
                    </a:lnTo>
                    <a:lnTo>
                      <a:pt x="75" y="10542"/>
                    </a:lnTo>
                    <a:lnTo>
                      <a:pt x="78" y="10528"/>
                    </a:lnTo>
                    <a:lnTo>
                      <a:pt x="81" y="10513"/>
                    </a:lnTo>
                    <a:lnTo>
                      <a:pt x="82" y="10497"/>
                    </a:lnTo>
                    <a:lnTo>
                      <a:pt x="83" y="10480"/>
                    </a:lnTo>
                    <a:lnTo>
                      <a:pt x="84" y="10463"/>
                    </a:lnTo>
                    <a:lnTo>
                      <a:pt x="83" y="10425"/>
                    </a:lnTo>
                    <a:lnTo>
                      <a:pt x="80" y="10386"/>
                    </a:lnTo>
                    <a:lnTo>
                      <a:pt x="75" y="10346"/>
                    </a:lnTo>
                    <a:lnTo>
                      <a:pt x="69" y="10304"/>
                    </a:lnTo>
                    <a:lnTo>
                      <a:pt x="63" y="10261"/>
                    </a:lnTo>
                    <a:lnTo>
                      <a:pt x="47" y="10176"/>
                    </a:lnTo>
                    <a:lnTo>
                      <a:pt x="32" y="10095"/>
                    </a:lnTo>
                    <a:lnTo>
                      <a:pt x="25" y="10057"/>
                    </a:lnTo>
                    <a:lnTo>
                      <a:pt x="20" y="10022"/>
                    </a:lnTo>
                    <a:lnTo>
                      <a:pt x="16" y="9990"/>
                    </a:lnTo>
                    <a:lnTo>
                      <a:pt x="13" y="9961"/>
                    </a:lnTo>
                    <a:lnTo>
                      <a:pt x="13" y="9961"/>
                    </a:lnTo>
                    <a:lnTo>
                      <a:pt x="8" y="9857"/>
                    </a:lnTo>
                    <a:lnTo>
                      <a:pt x="4" y="9754"/>
                    </a:lnTo>
                    <a:lnTo>
                      <a:pt x="2" y="9650"/>
                    </a:lnTo>
                    <a:lnTo>
                      <a:pt x="1" y="9546"/>
                    </a:lnTo>
                    <a:lnTo>
                      <a:pt x="0" y="9443"/>
                    </a:lnTo>
                    <a:lnTo>
                      <a:pt x="1" y="9339"/>
                    </a:lnTo>
                    <a:lnTo>
                      <a:pt x="3" y="9236"/>
                    </a:lnTo>
                    <a:lnTo>
                      <a:pt x="7" y="9132"/>
                    </a:lnTo>
                    <a:lnTo>
                      <a:pt x="11" y="9028"/>
                    </a:lnTo>
                    <a:lnTo>
                      <a:pt x="16" y="8924"/>
                    </a:lnTo>
                    <a:lnTo>
                      <a:pt x="23" y="8820"/>
                    </a:lnTo>
                    <a:lnTo>
                      <a:pt x="30" y="8718"/>
                    </a:lnTo>
                    <a:lnTo>
                      <a:pt x="38" y="8614"/>
                    </a:lnTo>
                    <a:lnTo>
                      <a:pt x="48" y="8511"/>
                    </a:lnTo>
                    <a:lnTo>
                      <a:pt x="58" y="8407"/>
                    </a:lnTo>
                    <a:lnTo>
                      <a:pt x="70" y="8305"/>
                    </a:lnTo>
                    <a:lnTo>
                      <a:pt x="70" y="8305"/>
                    </a:lnTo>
                    <a:lnTo>
                      <a:pt x="86" y="8172"/>
                    </a:lnTo>
                    <a:lnTo>
                      <a:pt x="105" y="8039"/>
                    </a:lnTo>
                    <a:lnTo>
                      <a:pt x="124" y="7906"/>
                    </a:lnTo>
                    <a:lnTo>
                      <a:pt x="146" y="7775"/>
                    </a:lnTo>
                    <a:lnTo>
                      <a:pt x="169" y="7642"/>
                    </a:lnTo>
                    <a:lnTo>
                      <a:pt x="194" y="7509"/>
                    </a:lnTo>
                    <a:lnTo>
                      <a:pt x="220" y="7376"/>
                    </a:lnTo>
                    <a:lnTo>
                      <a:pt x="248" y="7245"/>
                    </a:lnTo>
                    <a:lnTo>
                      <a:pt x="279" y="7112"/>
                    </a:lnTo>
                    <a:lnTo>
                      <a:pt x="310" y="6980"/>
                    </a:lnTo>
                    <a:lnTo>
                      <a:pt x="343" y="6848"/>
                    </a:lnTo>
                    <a:lnTo>
                      <a:pt x="378" y="6717"/>
                    </a:lnTo>
                    <a:lnTo>
                      <a:pt x="414" y="6585"/>
                    </a:lnTo>
                    <a:lnTo>
                      <a:pt x="454" y="6454"/>
                    </a:lnTo>
                    <a:lnTo>
                      <a:pt x="493" y="6324"/>
                    </a:lnTo>
                    <a:lnTo>
                      <a:pt x="534" y="6194"/>
                    </a:lnTo>
                    <a:lnTo>
                      <a:pt x="577" y="6063"/>
                    </a:lnTo>
                    <a:lnTo>
                      <a:pt x="623" y="5934"/>
                    </a:lnTo>
                    <a:lnTo>
                      <a:pt x="669" y="5805"/>
                    </a:lnTo>
                    <a:lnTo>
                      <a:pt x="717" y="5676"/>
                    </a:lnTo>
                    <a:lnTo>
                      <a:pt x="766" y="5548"/>
                    </a:lnTo>
                    <a:lnTo>
                      <a:pt x="818" y="5421"/>
                    </a:lnTo>
                    <a:lnTo>
                      <a:pt x="870" y="5294"/>
                    </a:lnTo>
                    <a:lnTo>
                      <a:pt x="924" y="5168"/>
                    </a:lnTo>
                    <a:lnTo>
                      <a:pt x="981" y="5042"/>
                    </a:lnTo>
                    <a:lnTo>
                      <a:pt x="1038" y="4918"/>
                    </a:lnTo>
                    <a:lnTo>
                      <a:pt x="1097" y="4793"/>
                    </a:lnTo>
                    <a:lnTo>
                      <a:pt x="1158" y="4669"/>
                    </a:lnTo>
                    <a:lnTo>
                      <a:pt x="1220" y="4547"/>
                    </a:lnTo>
                    <a:lnTo>
                      <a:pt x="1283" y="4425"/>
                    </a:lnTo>
                    <a:lnTo>
                      <a:pt x="1349" y="4303"/>
                    </a:lnTo>
                    <a:lnTo>
                      <a:pt x="1416" y="4184"/>
                    </a:lnTo>
                    <a:lnTo>
                      <a:pt x="1483" y="4064"/>
                    </a:lnTo>
                    <a:lnTo>
                      <a:pt x="1554" y="3945"/>
                    </a:lnTo>
                    <a:lnTo>
                      <a:pt x="1625" y="3828"/>
                    </a:lnTo>
                    <a:lnTo>
                      <a:pt x="1698" y="3712"/>
                    </a:lnTo>
                    <a:lnTo>
                      <a:pt x="1772" y="3596"/>
                    </a:lnTo>
                    <a:lnTo>
                      <a:pt x="1848" y="3482"/>
                    </a:lnTo>
                    <a:lnTo>
                      <a:pt x="1925" y="3368"/>
                    </a:lnTo>
                    <a:lnTo>
                      <a:pt x="2003" y="3256"/>
                    </a:lnTo>
                    <a:lnTo>
                      <a:pt x="2084" y="3145"/>
                    </a:lnTo>
                    <a:lnTo>
                      <a:pt x="2165" y="3035"/>
                    </a:lnTo>
                    <a:lnTo>
                      <a:pt x="2248" y="2926"/>
                    </a:lnTo>
                    <a:lnTo>
                      <a:pt x="2332" y="2819"/>
                    </a:lnTo>
                    <a:lnTo>
                      <a:pt x="2419" y="2712"/>
                    </a:lnTo>
                    <a:lnTo>
                      <a:pt x="2506" y="2607"/>
                    </a:lnTo>
                    <a:lnTo>
                      <a:pt x="2595" y="2503"/>
                    </a:lnTo>
                    <a:lnTo>
                      <a:pt x="2685" y="2402"/>
                    </a:lnTo>
                    <a:lnTo>
                      <a:pt x="2777" y="2300"/>
                    </a:lnTo>
                    <a:lnTo>
                      <a:pt x="2869" y="2201"/>
                    </a:lnTo>
                    <a:lnTo>
                      <a:pt x="2964" y="2103"/>
                    </a:lnTo>
                    <a:lnTo>
                      <a:pt x="3059" y="2007"/>
                    </a:lnTo>
                    <a:lnTo>
                      <a:pt x="3157" y="1911"/>
                    </a:lnTo>
                    <a:lnTo>
                      <a:pt x="3254" y="1817"/>
                    </a:lnTo>
                    <a:lnTo>
                      <a:pt x="3355" y="1726"/>
                    </a:lnTo>
                    <a:lnTo>
                      <a:pt x="3456" y="1635"/>
                    </a:lnTo>
                    <a:lnTo>
                      <a:pt x="3558" y="1546"/>
                    </a:lnTo>
                    <a:lnTo>
                      <a:pt x="3663" y="1459"/>
                    </a:lnTo>
                    <a:lnTo>
                      <a:pt x="3767" y="1374"/>
                    </a:lnTo>
                    <a:lnTo>
                      <a:pt x="3874" y="1291"/>
                    </a:lnTo>
                    <a:lnTo>
                      <a:pt x="3982" y="1208"/>
                    </a:lnTo>
                    <a:lnTo>
                      <a:pt x="4091" y="1129"/>
                    </a:lnTo>
                    <a:lnTo>
                      <a:pt x="4202" y="1050"/>
                    </a:lnTo>
                    <a:lnTo>
                      <a:pt x="4314" y="974"/>
                    </a:lnTo>
                    <a:lnTo>
                      <a:pt x="4314" y="974"/>
                    </a:lnTo>
                    <a:lnTo>
                      <a:pt x="4370" y="936"/>
                    </a:lnTo>
                    <a:lnTo>
                      <a:pt x="4427" y="899"/>
                    </a:lnTo>
                    <a:lnTo>
                      <a:pt x="4484" y="862"/>
                    </a:lnTo>
                    <a:lnTo>
                      <a:pt x="4542" y="827"/>
                    </a:lnTo>
                    <a:lnTo>
                      <a:pt x="4600" y="792"/>
                    </a:lnTo>
                    <a:lnTo>
                      <a:pt x="4658" y="758"/>
                    </a:lnTo>
                    <a:lnTo>
                      <a:pt x="4717" y="723"/>
                    </a:lnTo>
                    <a:lnTo>
                      <a:pt x="4775" y="691"/>
                    </a:lnTo>
                    <a:lnTo>
                      <a:pt x="4834" y="658"/>
                    </a:lnTo>
                    <a:lnTo>
                      <a:pt x="4895" y="627"/>
                    </a:lnTo>
                    <a:lnTo>
                      <a:pt x="4954" y="596"/>
                    </a:lnTo>
                    <a:lnTo>
                      <a:pt x="5015" y="566"/>
                    </a:lnTo>
                    <a:lnTo>
                      <a:pt x="5075" y="536"/>
                    </a:lnTo>
                    <a:lnTo>
                      <a:pt x="5135" y="507"/>
                    </a:lnTo>
                    <a:lnTo>
                      <a:pt x="5197" y="479"/>
                    </a:lnTo>
                    <a:lnTo>
                      <a:pt x="5258" y="452"/>
                    </a:lnTo>
                    <a:lnTo>
                      <a:pt x="5319" y="425"/>
                    </a:lnTo>
                    <a:lnTo>
                      <a:pt x="5381" y="399"/>
                    </a:lnTo>
                    <a:lnTo>
                      <a:pt x="5443" y="373"/>
                    </a:lnTo>
                    <a:lnTo>
                      <a:pt x="5505" y="349"/>
                    </a:lnTo>
                    <a:lnTo>
                      <a:pt x="5568" y="325"/>
                    </a:lnTo>
                    <a:lnTo>
                      <a:pt x="5630" y="302"/>
                    </a:lnTo>
                    <a:lnTo>
                      <a:pt x="5693" y="280"/>
                    </a:lnTo>
                    <a:lnTo>
                      <a:pt x="5757" y="259"/>
                    </a:lnTo>
                    <a:lnTo>
                      <a:pt x="5820" y="239"/>
                    </a:lnTo>
                    <a:lnTo>
                      <a:pt x="5883" y="219"/>
                    </a:lnTo>
                    <a:lnTo>
                      <a:pt x="5948" y="199"/>
                    </a:lnTo>
                    <a:lnTo>
                      <a:pt x="6011" y="181"/>
                    </a:lnTo>
                    <a:lnTo>
                      <a:pt x="6076" y="164"/>
                    </a:lnTo>
                    <a:lnTo>
                      <a:pt x="6140" y="148"/>
                    </a:lnTo>
                    <a:lnTo>
                      <a:pt x="6204" y="132"/>
                    </a:lnTo>
                    <a:lnTo>
                      <a:pt x="6270" y="117"/>
                    </a:lnTo>
                    <a:lnTo>
                      <a:pt x="6334" y="103"/>
                    </a:lnTo>
                    <a:lnTo>
                      <a:pt x="6399" y="90"/>
                    </a:lnTo>
                    <a:lnTo>
                      <a:pt x="6465" y="78"/>
                    </a:lnTo>
                    <a:lnTo>
                      <a:pt x="6530" y="67"/>
                    </a:lnTo>
                    <a:lnTo>
                      <a:pt x="6595" y="56"/>
                    </a:lnTo>
                    <a:lnTo>
                      <a:pt x="6661" y="47"/>
                    </a:lnTo>
                    <a:lnTo>
                      <a:pt x="6726" y="38"/>
                    </a:lnTo>
                    <a:lnTo>
                      <a:pt x="6793" y="30"/>
                    </a:lnTo>
                    <a:lnTo>
                      <a:pt x="6858" y="24"/>
                    </a:lnTo>
                    <a:lnTo>
                      <a:pt x="6924" y="17"/>
                    </a:lnTo>
                    <a:lnTo>
                      <a:pt x="6991" y="12"/>
                    </a:lnTo>
                    <a:lnTo>
                      <a:pt x="7057" y="8"/>
                    </a:lnTo>
                    <a:lnTo>
                      <a:pt x="7123" y="4"/>
                    </a:lnTo>
                    <a:lnTo>
                      <a:pt x="7190" y="2"/>
                    </a:lnTo>
                    <a:lnTo>
                      <a:pt x="7256" y="1"/>
                    </a:lnTo>
                    <a:lnTo>
                      <a:pt x="7324" y="0"/>
                    </a:lnTo>
                    <a:lnTo>
                      <a:pt x="7390" y="1"/>
                    </a:lnTo>
                    <a:lnTo>
                      <a:pt x="7456" y="3"/>
                    </a:lnTo>
                    <a:lnTo>
                      <a:pt x="7524" y="5"/>
                    </a:lnTo>
                    <a:lnTo>
                      <a:pt x="7590" y="9"/>
                    </a:lnTo>
                    <a:lnTo>
                      <a:pt x="7658" y="13"/>
                    </a:lnTo>
                    <a:lnTo>
                      <a:pt x="7724" y="19"/>
                    </a:lnTo>
                    <a:lnTo>
                      <a:pt x="7791" y="26"/>
                    </a:lnTo>
                    <a:lnTo>
                      <a:pt x="7859" y="34"/>
                    </a:lnTo>
                    <a:lnTo>
                      <a:pt x="7925" y="43"/>
                    </a:lnTo>
                    <a:lnTo>
                      <a:pt x="7992" y="52"/>
                    </a:lnTo>
                    <a:lnTo>
                      <a:pt x="8060" y="63"/>
                    </a:lnTo>
                    <a:lnTo>
                      <a:pt x="8127" y="75"/>
                    </a:lnTo>
                    <a:lnTo>
                      <a:pt x="8194" y="87"/>
                    </a:lnTo>
                    <a:lnTo>
                      <a:pt x="8261" y="101"/>
                    </a:lnTo>
                    <a:lnTo>
                      <a:pt x="8328" y="116"/>
                    </a:lnTo>
                    <a:lnTo>
                      <a:pt x="8395" y="132"/>
                    </a:lnTo>
                    <a:lnTo>
                      <a:pt x="8395" y="132"/>
                    </a:lnTo>
                    <a:lnTo>
                      <a:pt x="8444" y="144"/>
                    </a:lnTo>
                    <a:lnTo>
                      <a:pt x="8492" y="157"/>
                    </a:lnTo>
                    <a:lnTo>
                      <a:pt x="8541" y="171"/>
                    </a:lnTo>
                    <a:lnTo>
                      <a:pt x="8589" y="185"/>
                    </a:lnTo>
                    <a:lnTo>
                      <a:pt x="8637" y="199"/>
                    </a:lnTo>
                    <a:lnTo>
                      <a:pt x="8684" y="216"/>
                    </a:lnTo>
                    <a:lnTo>
                      <a:pt x="8732" y="231"/>
                    </a:lnTo>
                    <a:lnTo>
                      <a:pt x="8779" y="248"/>
                    </a:lnTo>
                    <a:lnTo>
                      <a:pt x="8872" y="282"/>
                    </a:lnTo>
                    <a:lnTo>
                      <a:pt x="8964" y="318"/>
                    </a:lnTo>
                    <a:lnTo>
                      <a:pt x="9055" y="357"/>
                    </a:lnTo>
                    <a:lnTo>
                      <a:pt x="9146" y="398"/>
                    </a:lnTo>
                    <a:lnTo>
                      <a:pt x="9234" y="440"/>
                    </a:lnTo>
                    <a:lnTo>
                      <a:pt x="9323" y="485"/>
                    </a:lnTo>
                    <a:lnTo>
                      <a:pt x="9409" y="531"/>
                    </a:lnTo>
                    <a:lnTo>
                      <a:pt x="9496" y="579"/>
                    </a:lnTo>
                    <a:lnTo>
                      <a:pt x="9580" y="629"/>
                    </a:lnTo>
                    <a:lnTo>
                      <a:pt x="9665" y="680"/>
                    </a:lnTo>
                    <a:lnTo>
                      <a:pt x="9748" y="733"/>
                    </a:lnTo>
                    <a:lnTo>
                      <a:pt x="9831" y="788"/>
                    </a:lnTo>
                    <a:lnTo>
                      <a:pt x="9912" y="843"/>
                    </a:lnTo>
                    <a:lnTo>
                      <a:pt x="9993" y="901"/>
                    </a:lnTo>
                    <a:lnTo>
                      <a:pt x="10072" y="960"/>
                    </a:lnTo>
                    <a:lnTo>
                      <a:pt x="10151" y="1020"/>
                    </a:lnTo>
                    <a:lnTo>
                      <a:pt x="10229" y="1081"/>
                    </a:lnTo>
                    <a:lnTo>
                      <a:pt x="10306" y="1144"/>
                    </a:lnTo>
                    <a:lnTo>
                      <a:pt x="10382" y="1207"/>
                    </a:lnTo>
                    <a:lnTo>
                      <a:pt x="10457" y="1272"/>
                    </a:lnTo>
                    <a:lnTo>
                      <a:pt x="10532" y="1338"/>
                    </a:lnTo>
                    <a:lnTo>
                      <a:pt x="10606" y="1404"/>
                    </a:lnTo>
                    <a:lnTo>
                      <a:pt x="10680" y="1473"/>
                    </a:lnTo>
                    <a:lnTo>
                      <a:pt x="10752" y="1541"/>
                    </a:lnTo>
                    <a:lnTo>
                      <a:pt x="10824" y="1610"/>
                    </a:lnTo>
                    <a:lnTo>
                      <a:pt x="10895" y="1680"/>
                    </a:lnTo>
                    <a:lnTo>
                      <a:pt x="10964" y="1751"/>
                    </a:lnTo>
                    <a:lnTo>
                      <a:pt x="11035" y="1823"/>
                    </a:lnTo>
                    <a:lnTo>
                      <a:pt x="11035" y="182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5400" dirty="0"/>
              </a:p>
            </p:txBody>
          </p:sp>
          <p:sp>
            <p:nvSpPr>
              <p:cNvPr id="27" name="Freeform 26"/>
              <p:cNvSpPr>
                <a:spLocks/>
              </p:cNvSpPr>
              <p:nvPr/>
            </p:nvSpPr>
            <p:spPr bwMode="auto">
              <a:xfrm>
                <a:off x="13252583" y="4587888"/>
                <a:ext cx="3364416" cy="2270112"/>
              </a:xfrm>
              <a:custGeom>
                <a:avLst/>
                <a:gdLst>
                  <a:gd name="T0" fmla="*/ 11854 w 12590"/>
                  <a:gd name="T1" fmla="*/ 8438 h 8493"/>
                  <a:gd name="T2" fmla="*/ 11822 w 12590"/>
                  <a:gd name="T3" fmla="*/ 8286 h 8493"/>
                  <a:gd name="T4" fmla="*/ 11726 w 12590"/>
                  <a:gd name="T5" fmla="*/ 8123 h 8493"/>
                  <a:gd name="T6" fmla="*/ 11511 w 12590"/>
                  <a:gd name="T7" fmla="*/ 7890 h 8493"/>
                  <a:gd name="T8" fmla="*/ 11382 w 12590"/>
                  <a:gd name="T9" fmla="*/ 7808 h 8493"/>
                  <a:gd name="T10" fmla="*/ 11085 w 12590"/>
                  <a:gd name="T11" fmla="*/ 7707 h 8493"/>
                  <a:gd name="T12" fmla="*/ 10741 w 12590"/>
                  <a:gd name="T13" fmla="*/ 7675 h 8493"/>
                  <a:gd name="T14" fmla="*/ 10143 w 12590"/>
                  <a:gd name="T15" fmla="*/ 7707 h 8493"/>
                  <a:gd name="T16" fmla="*/ 9812 w 12590"/>
                  <a:gd name="T17" fmla="*/ 7718 h 8493"/>
                  <a:gd name="T18" fmla="*/ 9477 w 12590"/>
                  <a:gd name="T19" fmla="*/ 7694 h 8493"/>
                  <a:gd name="T20" fmla="*/ 8907 w 12590"/>
                  <a:gd name="T21" fmla="*/ 7583 h 8493"/>
                  <a:gd name="T22" fmla="*/ 8357 w 12590"/>
                  <a:gd name="T23" fmla="*/ 7408 h 8493"/>
                  <a:gd name="T24" fmla="*/ 7730 w 12590"/>
                  <a:gd name="T25" fmla="*/ 7115 h 8493"/>
                  <a:gd name="T26" fmla="*/ 7159 w 12590"/>
                  <a:gd name="T27" fmla="*/ 6729 h 8493"/>
                  <a:gd name="T28" fmla="*/ 6692 w 12590"/>
                  <a:gd name="T29" fmla="*/ 6295 h 8493"/>
                  <a:gd name="T30" fmla="*/ 6471 w 12590"/>
                  <a:gd name="T31" fmla="*/ 6032 h 8493"/>
                  <a:gd name="T32" fmla="*/ 6274 w 12590"/>
                  <a:gd name="T33" fmla="*/ 5748 h 8493"/>
                  <a:gd name="T34" fmla="*/ 6102 w 12590"/>
                  <a:gd name="T35" fmla="*/ 5445 h 8493"/>
                  <a:gd name="T36" fmla="*/ 5537 w 12590"/>
                  <a:gd name="T37" fmla="*/ 4330 h 8493"/>
                  <a:gd name="T38" fmla="*/ 5150 w 12590"/>
                  <a:gd name="T39" fmla="*/ 3643 h 8493"/>
                  <a:gd name="T40" fmla="*/ 4709 w 12590"/>
                  <a:gd name="T41" fmla="*/ 2996 h 8493"/>
                  <a:gd name="T42" fmla="*/ 4308 w 12590"/>
                  <a:gd name="T43" fmla="*/ 2528 h 8493"/>
                  <a:gd name="T44" fmla="*/ 4019 w 12590"/>
                  <a:gd name="T45" fmla="*/ 2253 h 8493"/>
                  <a:gd name="T46" fmla="*/ 3702 w 12590"/>
                  <a:gd name="T47" fmla="*/ 1999 h 8493"/>
                  <a:gd name="T48" fmla="*/ 3352 w 12590"/>
                  <a:gd name="T49" fmla="*/ 1768 h 8493"/>
                  <a:gd name="T50" fmla="*/ 2966 w 12590"/>
                  <a:gd name="T51" fmla="*/ 1562 h 8493"/>
                  <a:gd name="T52" fmla="*/ 2541 w 12590"/>
                  <a:gd name="T53" fmla="*/ 1385 h 8493"/>
                  <a:gd name="T54" fmla="*/ 2073 w 12590"/>
                  <a:gd name="T55" fmla="*/ 1237 h 8493"/>
                  <a:gd name="T56" fmla="*/ 1559 w 12590"/>
                  <a:gd name="T57" fmla="*/ 1121 h 8493"/>
                  <a:gd name="T58" fmla="*/ 995 w 12590"/>
                  <a:gd name="T59" fmla="*/ 1041 h 8493"/>
                  <a:gd name="T60" fmla="*/ 378 w 12590"/>
                  <a:gd name="T61" fmla="*/ 998 h 8493"/>
                  <a:gd name="T62" fmla="*/ 28 w 12590"/>
                  <a:gd name="T63" fmla="*/ 988 h 8493"/>
                  <a:gd name="T64" fmla="*/ 199 w 12590"/>
                  <a:gd name="T65" fmla="*/ 926 h 8493"/>
                  <a:gd name="T66" fmla="*/ 516 w 12590"/>
                  <a:gd name="T67" fmla="*/ 753 h 8493"/>
                  <a:gd name="T68" fmla="*/ 1028 w 12590"/>
                  <a:gd name="T69" fmla="*/ 560 h 8493"/>
                  <a:gd name="T70" fmla="*/ 1724 w 12590"/>
                  <a:gd name="T71" fmla="*/ 351 h 8493"/>
                  <a:gd name="T72" fmla="*/ 2389 w 12590"/>
                  <a:gd name="T73" fmla="*/ 199 h 8493"/>
                  <a:gd name="T74" fmla="*/ 3322 w 12590"/>
                  <a:gd name="T75" fmla="*/ 60 h 8493"/>
                  <a:gd name="T76" fmla="*/ 4274 w 12590"/>
                  <a:gd name="T77" fmla="*/ 2 h 8493"/>
                  <a:gd name="T78" fmla="*/ 5234 w 12590"/>
                  <a:gd name="T79" fmla="*/ 25 h 8493"/>
                  <a:gd name="T80" fmla="*/ 6190 w 12590"/>
                  <a:gd name="T81" fmla="*/ 132 h 8493"/>
                  <a:gd name="T82" fmla="*/ 7134 w 12590"/>
                  <a:gd name="T83" fmla="*/ 322 h 8493"/>
                  <a:gd name="T84" fmla="*/ 8052 w 12590"/>
                  <a:gd name="T85" fmla="*/ 597 h 8493"/>
                  <a:gd name="T86" fmla="*/ 8935 w 12590"/>
                  <a:gd name="T87" fmla="*/ 959 h 8493"/>
                  <a:gd name="T88" fmla="*/ 9771 w 12590"/>
                  <a:gd name="T89" fmla="*/ 1409 h 8493"/>
                  <a:gd name="T90" fmla="*/ 10443 w 12590"/>
                  <a:gd name="T91" fmla="*/ 1865 h 8493"/>
                  <a:gd name="T92" fmla="*/ 10811 w 12590"/>
                  <a:gd name="T93" fmla="*/ 2165 h 8493"/>
                  <a:gd name="T94" fmla="*/ 11152 w 12590"/>
                  <a:gd name="T95" fmla="*/ 2490 h 8493"/>
                  <a:gd name="T96" fmla="*/ 11466 w 12590"/>
                  <a:gd name="T97" fmla="*/ 2839 h 8493"/>
                  <a:gd name="T98" fmla="*/ 11747 w 12590"/>
                  <a:gd name="T99" fmla="*/ 3211 h 8493"/>
                  <a:gd name="T100" fmla="*/ 11993 w 12590"/>
                  <a:gd name="T101" fmla="*/ 3605 h 8493"/>
                  <a:gd name="T102" fmla="*/ 12201 w 12590"/>
                  <a:gd name="T103" fmla="*/ 4019 h 8493"/>
                  <a:gd name="T104" fmla="*/ 12368 w 12590"/>
                  <a:gd name="T105" fmla="*/ 4455 h 8493"/>
                  <a:gd name="T106" fmla="*/ 12491 w 12590"/>
                  <a:gd name="T107" fmla="*/ 4907 h 8493"/>
                  <a:gd name="T108" fmla="*/ 12566 w 12590"/>
                  <a:gd name="T109" fmla="*/ 5378 h 8493"/>
                  <a:gd name="T110" fmla="*/ 12589 w 12590"/>
                  <a:gd name="T111" fmla="*/ 5698 h 8493"/>
                  <a:gd name="T112" fmla="*/ 12567 w 12590"/>
                  <a:gd name="T113" fmla="*/ 6243 h 8493"/>
                  <a:gd name="T114" fmla="*/ 12448 w 12590"/>
                  <a:gd name="T115" fmla="*/ 6922 h 8493"/>
                  <a:gd name="T116" fmla="*/ 12243 w 12590"/>
                  <a:gd name="T117" fmla="*/ 7583 h 8493"/>
                  <a:gd name="T118" fmla="*/ 11971 w 12590"/>
                  <a:gd name="T119" fmla="*/ 8225 h 8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590" h="8493">
                    <a:moveTo>
                      <a:pt x="11839" y="8493"/>
                    </a:moveTo>
                    <a:lnTo>
                      <a:pt x="11839" y="8493"/>
                    </a:lnTo>
                    <a:lnTo>
                      <a:pt x="11843" y="8485"/>
                    </a:lnTo>
                    <a:lnTo>
                      <a:pt x="11846" y="8476"/>
                    </a:lnTo>
                    <a:lnTo>
                      <a:pt x="11849" y="8467"/>
                    </a:lnTo>
                    <a:lnTo>
                      <a:pt x="11851" y="8458"/>
                    </a:lnTo>
                    <a:lnTo>
                      <a:pt x="11854" y="8438"/>
                    </a:lnTo>
                    <a:lnTo>
                      <a:pt x="11855" y="8418"/>
                    </a:lnTo>
                    <a:lnTo>
                      <a:pt x="11854" y="8398"/>
                    </a:lnTo>
                    <a:lnTo>
                      <a:pt x="11851" y="8376"/>
                    </a:lnTo>
                    <a:lnTo>
                      <a:pt x="11846" y="8354"/>
                    </a:lnTo>
                    <a:lnTo>
                      <a:pt x="11839" y="8331"/>
                    </a:lnTo>
                    <a:lnTo>
                      <a:pt x="11831" y="8309"/>
                    </a:lnTo>
                    <a:lnTo>
                      <a:pt x="11822" y="8286"/>
                    </a:lnTo>
                    <a:lnTo>
                      <a:pt x="11811" y="8262"/>
                    </a:lnTo>
                    <a:lnTo>
                      <a:pt x="11799" y="8239"/>
                    </a:lnTo>
                    <a:lnTo>
                      <a:pt x="11786" y="8216"/>
                    </a:lnTo>
                    <a:lnTo>
                      <a:pt x="11772" y="8192"/>
                    </a:lnTo>
                    <a:lnTo>
                      <a:pt x="11757" y="8168"/>
                    </a:lnTo>
                    <a:lnTo>
                      <a:pt x="11742" y="8145"/>
                    </a:lnTo>
                    <a:lnTo>
                      <a:pt x="11726" y="8123"/>
                    </a:lnTo>
                    <a:lnTo>
                      <a:pt x="11709" y="8100"/>
                    </a:lnTo>
                    <a:lnTo>
                      <a:pt x="11674" y="8057"/>
                    </a:lnTo>
                    <a:lnTo>
                      <a:pt x="11639" y="8016"/>
                    </a:lnTo>
                    <a:lnTo>
                      <a:pt x="11605" y="7978"/>
                    </a:lnTo>
                    <a:lnTo>
                      <a:pt x="11571" y="7944"/>
                    </a:lnTo>
                    <a:lnTo>
                      <a:pt x="11540" y="7915"/>
                    </a:lnTo>
                    <a:lnTo>
                      <a:pt x="11511" y="7890"/>
                    </a:lnTo>
                    <a:lnTo>
                      <a:pt x="11487" y="7872"/>
                    </a:lnTo>
                    <a:lnTo>
                      <a:pt x="11487" y="7872"/>
                    </a:lnTo>
                    <a:lnTo>
                      <a:pt x="11467" y="7858"/>
                    </a:lnTo>
                    <a:lnTo>
                      <a:pt x="11446" y="7845"/>
                    </a:lnTo>
                    <a:lnTo>
                      <a:pt x="11425" y="7832"/>
                    </a:lnTo>
                    <a:lnTo>
                      <a:pt x="11404" y="7819"/>
                    </a:lnTo>
                    <a:lnTo>
                      <a:pt x="11382" y="7808"/>
                    </a:lnTo>
                    <a:lnTo>
                      <a:pt x="11361" y="7797"/>
                    </a:lnTo>
                    <a:lnTo>
                      <a:pt x="11316" y="7777"/>
                    </a:lnTo>
                    <a:lnTo>
                      <a:pt x="11271" y="7759"/>
                    </a:lnTo>
                    <a:lnTo>
                      <a:pt x="11226" y="7743"/>
                    </a:lnTo>
                    <a:lnTo>
                      <a:pt x="11180" y="7729"/>
                    </a:lnTo>
                    <a:lnTo>
                      <a:pt x="11132" y="7717"/>
                    </a:lnTo>
                    <a:lnTo>
                      <a:pt x="11085" y="7707"/>
                    </a:lnTo>
                    <a:lnTo>
                      <a:pt x="11038" y="7698"/>
                    </a:lnTo>
                    <a:lnTo>
                      <a:pt x="10988" y="7691"/>
                    </a:lnTo>
                    <a:lnTo>
                      <a:pt x="10940" y="7685"/>
                    </a:lnTo>
                    <a:lnTo>
                      <a:pt x="10891" y="7681"/>
                    </a:lnTo>
                    <a:lnTo>
                      <a:pt x="10842" y="7678"/>
                    </a:lnTo>
                    <a:lnTo>
                      <a:pt x="10791" y="7676"/>
                    </a:lnTo>
                    <a:lnTo>
                      <a:pt x="10741" y="7675"/>
                    </a:lnTo>
                    <a:lnTo>
                      <a:pt x="10691" y="7675"/>
                    </a:lnTo>
                    <a:lnTo>
                      <a:pt x="10641" y="7676"/>
                    </a:lnTo>
                    <a:lnTo>
                      <a:pt x="10590" y="7678"/>
                    </a:lnTo>
                    <a:lnTo>
                      <a:pt x="10540" y="7680"/>
                    </a:lnTo>
                    <a:lnTo>
                      <a:pt x="10439" y="7686"/>
                    </a:lnTo>
                    <a:lnTo>
                      <a:pt x="10340" y="7693"/>
                    </a:lnTo>
                    <a:lnTo>
                      <a:pt x="10143" y="7707"/>
                    </a:lnTo>
                    <a:lnTo>
                      <a:pt x="10047" y="7713"/>
                    </a:lnTo>
                    <a:lnTo>
                      <a:pt x="10000" y="7716"/>
                    </a:lnTo>
                    <a:lnTo>
                      <a:pt x="9954" y="7718"/>
                    </a:lnTo>
                    <a:lnTo>
                      <a:pt x="9954" y="7718"/>
                    </a:lnTo>
                    <a:lnTo>
                      <a:pt x="9906" y="7719"/>
                    </a:lnTo>
                    <a:lnTo>
                      <a:pt x="9859" y="7719"/>
                    </a:lnTo>
                    <a:lnTo>
                      <a:pt x="9812" y="7718"/>
                    </a:lnTo>
                    <a:lnTo>
                      <a:pt x="9764" y="7717"/>
                    </a:lnTo>
                    <a:lnTo>
                      <a:pt x="9716" y="7715"/>
                    </a:lnTo>
                    <a:lnTo>
                      <a:pt x="9668" y="7712"/>
                    </a:lnTo>
                    <a:lnTo>
                      <a:pt x="9621" y="7709"/>
                    </a:lnTo>
                    <a:lnTo>
                      <a:pt x="9572" y="7705"/>
                    </a:lnTo>
                    <a:lnTo>
                      <a:pt x="9525" y="7700"/>
                    </a:lnTo>
                    <a:lnTo>
                      <a:pt x="9477" y="7694"/>
                    </a:lnTo>
                    <a:lnTo>
                      <a:pt x="9430" y="7688"/>
                    </a:lnTo>
                    <a:lnTo>
                      <a:pt x="9381" y="7682"/>
                    </a:lnTo>
                    <a:lnTo>
                      <a:pt x="9286" y="7667"/>
                    </a:lnTo>
                    <a:lnTo>
                      <a:pt x="9190" y="7648"/>
                    </a:lnTo>
                    <a:lnTo>
                      <a:pt x="9096" y="7628"/>
                    </a:lnTo>
                    <a:lnTo>
                      <a:pt x="9001" y="7607"/>
                    </a:lnTo>
                    <a:lnTo>
                      <a:pt x="8907" y="7583"/>
                    </a:lnTo>
                    <a:lnTo>
                      <a:pt x="8814" y="7558"/>
                    </a:lnTo>
                    <a:lnTo>
                      <a:pt x="8722" y="7531"/>
                    </a:lnTo>
                    <a:lnTo>
                      <a:pt x="8630" y="7503"/>
                    </a:lnTo>
                    <a:lnTo>
                      <a:pt x="8540" y="7474"/>
                    </a:lnTo>
                    <a:lnTo>
                      <a:pt x="8450" y="7442"/>
                    </a:lnTo>
                    <a:lnTo>
                      <a:pt x="8450" y="7442"/>
                    </a:lnTo>
                    <a:lnTo>
                      <a:pt x="8357" y="7408"/>
                    </a:lnTo>
                    <a:lnTo>
                      <a:pt x="8264" y="7372"/>
                    </a:lnTo>
                    <a:lnTo>
                      <a:pt x="8172" y="7334"/>
                    </a:lnTo>
                    <a:lnTo>
                      <a:pt x="8082" y="7294"/>
                    </a:lnTo>
                    <a:lnTo>
                      <a:pt x="7992" y="7252"/>
                    </a:lnTo>
                    <a:lnTo>
                      <a:pt x="7904" y="7208"/>
                    </a:lnTo>
                    <a:lnTo>
                      <a:pt x="7816" y="7163"/>
                    </a:lnTo>
                    <a:lnTo>
                      <a:pt x="7730" y="7115"/>
                    </a:lnTo>
                    <a:lnTo>
                      <a:pt x="7644" y="7065"/>
                    </a:lnTo>
                    <a:lnTo>
                      <a:pt x="7560" y="7014"/>
                    </a:lnTo>
                    <a:lnTo>
                      <a:pt x="7478" y="6961"/>
                    </a:lnTo>
                    <a:lnTo>
                      <a:pt x="7396" y="6905"/>
                    </a:lnTo>
                    <a:lnTo>
                      <a:pt x="7316" y="6849"/>
                    </a:lnTo>
                    <a:lnTo>
                      <a:pt x="7236" y="6791"/>
                    </a:lnTo>
                    <a:lnTo>
                      <a:pt x="7159" y="6729"/>
                    </a:lnTo>
                    <a:lnTo>
                      <a:pt x="7082" y="6668"/>
                    </a:lnTo>
                    <a:lnTo>
                      <a:pt x="7008" y="6604"/>
                    </a:lnTo>
                    <a:lnTo>
                      <a:pt x="6935" y="6538"/>
                    </a:lnTo>
                    <a:lnTo>
                      <a:pt x="6863" y="6471"/>
                    </a:lnTo>
                    <a:lnTo>
                      <a:pt x="6794" y="6402"/>
                    </a:lnTo>
                    <a:lnTo>
                      <a:pt x="6725" y="6331"/>
                    </a:lnTo>
                    <a:lnTo>
                      <a:pt x="6692" y="6295"/>
                    </a:lnTo>
                    <a:lnTo>
                      <a:pt x="6659" y="6259"/>
                    </a:lnTo>
                    <a:lnTo>
                      <a:pt x="6627" y="6222"/>
                    </a:lnTo>
                    <a:lnTo>
                      <a:pt x="6595" y="6184"/>
                    </a:lnTo>
                    <a:lnTo>
                      <a:pt x="6563" y="6147"/>
                    </a:lnTo>
                    <a:lnTo>
                      <a:pt x="6532" y="6109"/>
                    </a:lnTo>
                    <a:lnTo>
                      <a:pt x="6501" y="6070"/>
                    </a:lnTo>
                    <a:lnTo>
                      <a:pt x="6471" y="6032"/>
                    </a:lnTo>
                    <a:lnTo>
                      <a:pt x="6442" y="5992"/>
                    </a:lnTo>
                    <a:lnTo>
                      <a:pt x="6412" y="5952"/>
                    </a:lnTo>
                    <a:lnTo>
                      <a:pt x="6383" y="5912"/>
                    </a:lnTo>
                    <a:lnTo>
                      <a:pt x="6355" y="5872"/>
                    </a:lnTo>
                    <a:lnTo>
                      <a:pt x="6327" y="5830"/>
                    </a:lnTo>
                    <a:lnTo>
                      <a:pt x="6300" y="5789"/>
                    </a:lnTo>
                    <a:lnTo>
                      <a:pt x="6274" y="5748"/>
                    </a:lnTo>
                    <a:lnTo>
                      <a:pt x="6248" y="5706"/>
                    </a:lnTo>
                    <a:lnTo>
                      <a:pt x="6221" y="5663"/>
                    </a:lnTo>
                    <a:lnTo>
                      <a:pt x="6196" y="5620"/>
                    </a:lnTo>
                    <a:lnTo>
                      <a:pt x="6172" y="5577"/>
                    </a:lnTo>
                    <a:lnTo>
                      <a:pt x="6148" y="5534"/>
                    </a:lnTo>
                    <a:lnTo>
                      <a:pt x="6124" y="5489"/>
                    </a:lnTo>
                    <a:lnTo>
                      <a:pt x="6102" y="5445"/>
                    </a:lnTo>
                    <a:lnTo>
                      <a:pt x="6102" y="5445"/>
                    </a:lnTo>
                    <a:lnTo>
                      <a:pt x="5999" y="5242"/>
                    </a:lnTo>
                    <a:lnTo>
                      <a:pt x="5897" y="5038"/>
                    </a:lnTo>
                    <a:lnTo>
                      <a:pt x="5795" y="4835"/>
                    </a:lnTo>
                    <a:lnTo>
                      <a:pt x="5692" y="4632"/>
                    </a:lnTo>
                    <a:lnTo>
                      <a:pt x="5589" y="4431"/>
                    </a:lnTo>
                    <a:lnTo>
                      <a:pt x="5537" y="4330"/>
                    </a:lnTo>
                    <a:lnTo>
                      <a:pt x="5484" y="4231"/>
                    </a:lnTo>
                    <a:lnTo>
                      <a:pt x="5430" y="4131"/>
                    </a:lnTo>
                    <a:lnTo>
                      <a:pt x="5376" y="4031"/>
                    </a:lnTo>
                    <a:lnTo>
                      <a:pt x="5320" y="3934"/>
                    </a:lnTo>
                    <a:lnTo>
                      <a:pt x="5265" y="3836"/>
                    </a:lnTo>
                    <a:lnTo>
                      <a:pt x="5208" y="3739"/>
                    </a:lnTo>
                    <a:lnTo>
                      <a:pt x="5150" y="3643"/>
                    </a:lnTo>
                    <a:lnTo>
                      <a:pt x="5091" y="3548"/>
                    </a:lnTo>
                    <a:lnTo>
                      <a:pt x="5031" y="3453"/>
                    </a:lnTo>
                    <a:lnTo>
                      <a:pt x="4969" y="3360"/>
                    </a:lnTo>
                    <a:lnTo>
                      <a:pt x="4907" y="3267"/>
                    </a:lnTo>
                    <a:lnTo>
                      <a:pt x="4843" y="3176"/>
                    </a:lnTo>
                    <a:lnTo>
                      <a:pt x="4776" y="3085"/>
                    </a:lnTo>
                    <a:lnTo>
                      <a:pt x="4709" y="2996"/>
                    </a:lnTo>
                    <a:lnTo>
                      <a:pt x="4640" y="2908"/>
                    </a:lnTo>
                    <a:lnTo>
                      <a:pt x="4570" y="2821"/>
                    </a:lnTo>
                    <a:lnTo>
                      <a:pt x="4497" y="2735"/>
                    </a:lnTo>
                    <a:lnTo>
                      <a:pt x="4422" y="2652"/>
                    </a:lnTo>
                    <a:lnTo>
                      <a:pt x="4385" y="2609"/>
                    </a:lnTo>
                    <a:lnTo>
                      <a:pt x="4346" y="2568"/>
                    </a:lnTo>
                    <a:lnTo>
                      <a:pt x="4308" y="2528"/>
                    </a:lnTo>
                    <a:lnTo>
                      <a:pt x="4267" y="2487"/>
                    </a:lnTo>
                    <a:lnTo>
                      <a:pt x="4228" y="2448"/>
                    </a:lnTo>
                    <a:lnTo>
                      <a:pt x="4187" y="2407"/>
                    </a:lnTo>
                    <a:lnTo>
                      <a:pt x="4146" y="2368"/>
                    </a:lnTo>
                    <a:lnTo>
                      <a:pt x="4104" y="2329"/>
                    </a:lnTo>
                    <a:lnTo>
                      <a:pt x="4062" y="2291"/>
                    </a:lnTo>
                    <a:lnTo>
                      <a:pt x="4019" y="2253"/>
                    </a:lnTo>
                    <a:lnTo>
                      <a:pt x="3976" y="2215"/>
                    </a:lnTo>
                    <a:lnTo>
                      <a:pt x="3931" y="2178"/>
                    </a:lnTo>
                    <a:lnTo>
                      <a:pt x="3887" y="2141"/>
                    </a:lnTo>
                    <a:lnTo>
                      <a:pt x="3842" y="2105"/>
                    </a:lnTo>
                    <a:lnTo>
                      <a:pt x="3796" y="2069"/>
                    </a:lnTo>
                    <a:lnTo>
                      <a:pt x="3749" y="2033"/>
                    </a:lnTo>
                    <a:lnTo>
                      <a:pt x="3702" y="1999"/>
                    </a:lnTo>
                    <a:lnTo>
                      <a:pt x="3654" y="1964"/>
                    </a:lnTo>
                    <a:lnTo>
                      <a:pt x="3606" y="1931"/>
                    </a:lnTo>
                    <a:lnTo>
                      <a:pt x="3556" y="1897"/>
                    </a:lnTo>
                    <a:lnTo>
                      <a:pt x="3506" y="1863"/>
                    </a:lnTo>
                    <a:lnTo>
                      <a:pt x="3456" y="1831"/>
                    </a:lnTo>
                    <a:lnTo>
                      <a:pt x="3404" y="1799"/>
                    </a:lnTo>
                    <a:lnTo>
                      <a:pt x="3352" y="1768"/>
                    </a:lnTo>
                    <a:lnTo>
                      <a:pt x="3299" y="1737"/>
                    </a:lnTo>
                    <a:lnTo>
                      <a:pt x="3245" y="1706"/>
                    </a:lnTo>
                    <a:lnTo>
                      <a:pt x="3191" y="1676"/>
                    </a:lnTo>
                    <a:lnTo>
                      <a:pt x="3136" y="1647"/>
                    </a:lnTo>
                    <a:lnTo>
                      <a:pt x="3081" y="1618"/>
                    </a:lnTo>
                    <a:lnTo>
                      <a:pt x="3024" y="1590"/>
                    </a:lnTo>
                    <a:lnTo>
                      <a:pt x="2966" y="1562"/>
                    </a:lnTo>
                    <a:lnTo>
                      <a:pt x="2909" y="1535"/>
                    </a:lnTo>
                    <a:lnTo>
                      <a:pt x="2849" y="1508"/>
                    </a:lnTo>
                    <a:lnTo>
                      <a:pt x="2789" y="1482"/>
                    </a:lnTo>
                    <a:lnTo>
                      <a:pt x="2729" y="1457"/>
                    </a:lnTo>
                    <a:lnTo>
                      <a:pt x="2667" y="1432"/>
                    </a:lnTo>
                    <a:lnTo>
                      <a:pt x="2605" y="1408"/>
                    </a:lnTo>
                    <a:lnTo>
                      <a:pt x="2541" y="1385"/>
                    </a:lnTo>
                    <a:lnTo>
                      <a:pt x="2477" y="1362"/>
                    </a:lnTo>
                    <a:lnTo>
                      <a:pt x="2412" y="1338"/>
                    </a:lnTo>
                    <a:lnTo>
                      <a:pt x="2346" y="1317"/>
                    </a:lnTo>
                    <a:lnTo>
                      <a:pt x="2279" y="1296"/>
                    </a:lnTo>
                    <a:lnTo>
                      <a:pt x="2212" y="1276"/>
                    </a:lnTo>
                    <a:lnTo>
                      <a:pt x="2143" y="1256"/>
                    </a:lnTo>
                    <a:lnTo>
                      <a:pt x="2073" y="1237"/>
                    </a:lnTo>
                    <a:lnTo>
                      <a:pt x="2002" y="1218"/>
                    </a:lnTo>
                    <a:lnTo>
                      <a:pt x="1931" y="1201"/>
                    </a:lnTo>
                    <a:lnTo>
                      <a:pt x="1859" y="1184"/>
                    </a:lnTo>
                    <a:lnTo>
                      <a:pt x="1785" y="1166"/>
                    </a:lnTo>
                    <a:lnTo>
                      <a:pt x="1711" y="1151"/>
                    </a:lnTo>
                    <a:lnTo>
                      <a:pt x="1635" y="1136"/>
                    </a:lnTo>
                    <a:lnTo>
                      <a:pt x="1559" y="1121"/>
                    </a:lnTo>
                    <a:lnTo>
                      <a:pt x="1481" y="1108"/>
                    </a:lnTo>
                    <a:lnTo>
                      <a:pt x="1403" y="1095"/>
                    </a:lnTo>
                    <a:lnTo>
                      <a:pt x="1324" y="1083"/>
                    </a:lnTo>
                    <a:lnTo>
                      <a:pt x="1243" y="1071"/>
                    </a:lnTo>
                    <a:lnTo>
                      <a:pt x="1162" y="1061"/>
                    </a:lnTo>
                    <a:lnTo>
                      <a:pt x="1078" y="1051"/>
                    </a:lnTo>
                    <a:lnTo>
                      <a:pt x="995" y="1041"/>
                    </a:lnTo>
                    <a:lnTo>
                      <a:pt x="910" y="1033"/>
                    </a:lnTo>
                    <a:lnTo>
                      <a:pt x="824" y="1025"/>
                    </a:lnTo>
                    <a:lnTo>
                      <a:pt x="737" y="1018"/>
                    </a:lnTo>
                    <a:lnTo>
                      <a:pt x="649" y="1012"/>
                    </a:lnTo>
                    <a:lnTo>
                      <a:pt x="560" y="1007"/>
                    </a:lnTo>
                    <a:lnTo>
                      <a:pt x="470" y="1002"/>
                    </a:lnTo>
                    <a:lnTo>
                      <a:pt x="378" y="998"/>
                    </a:lnTo>
                    <a:lnTo>
                      <a:pt x="286" y="996"/>
                    </a:lnTo>
                    <a:lnTo>
                      <a:pt x="191" y="993"/>
                    </a:lnTo>
                    <a:lnTo>
                      <a:pt x="97" y="992"/>
                    </a:lnTo>
                    <a:lnTo>
                      <a:pt x="0" y="992"/>
                    </a:lnTo>
                    <a:lnTo>
                      <a:pt x="0" y="992"/>
                    </a:lnTo>
                    <a:lnTo>
                      <a:pt x="14" y="991"/>
                    </a:lnTo>
                    <a:lnTo>
                      <a:pt x="28" y="988"/>
                    </a:lnTo>
                    <a:lnTo>
                      <a:pt x="43" y="986"/>
                    </a:lnTo>
                    <a:lnTo>
                      <a:pt x="59" y="982"/>
                    </a:lnTo>
                    <a:lnTo>
                      <a:pt x="75" y="978"/>
                    </a:lnTo>
                    <a:lnTo>
                      <a:pt x="92" y="972"/>
                    </a:lnTo>
                    <a:lnTo>
                      <a:pt x="127" y="959"/>
                    </a:lnTo>
                    <a:lnTo>
                      <a:pt x="163" y="944"/>
                    </a:lnTo>
                    <a:lnTo>
                      <a:pt x="199" y="926"/>
                    </a:lnTo>
                    <a:lnTo>
                      <a:pt x="237" y="907"/>
                    </a:lnTo>
                    <a:lnTo>
                      <a:pt x="275" y="887"/>
                    </a:lnTo>
                    <a:lnTo>
                      <a:pt x="350" y="845"/>
                    </a:lnTo>
                    <a:lnTo>
                      <a:pt x="421" y="803"/>
                    </a:lnTo>
                    <a:lnTo>
                      <a:pt x="456" y="785"/>
                    </a:lnTo>
                    <a:lnTo>
                      <a:pt x="487" y="768"/>
                    </a:lnTo>
                    <a:lnTo>
                      <a:pt x="516" y="753"/>
                    </a:lnTo>
                    <a:lnTo>
                      <a:pt x="542" y="742"/>
                    </a:lnTo>
                    <a:lnTo>
                      <a:pt x="542" y="742"/>
                    </a:lnTo>
                    <a:lnTo>
                      <a:pt x="639" y="703"/>
                    </a:lnTo>
                    <a:lnTo>
                      <a:pt x="735" y="666"/>
                    </a:lnTo>
                    <a:lnTo>
                      <a:pt x="833" y="629"/>
                    </a:lnTo>
                    <a:lnTo>
                      <a:pt x="930" y="594"/>
                    </a:lnTo>
                    <a:lnTo>
                      <a:pt x="1028" y="560"/>
                    </a:lnTo>
                    <a:lnTo>
                      <a:pt x="1126" y="527"/>
                    </a:lnTo>
                    <a:lnTo>
                      <a:pt x="1225" y="495"/>
                    </a:lnTo>
                    <a:lnTo>
                      <a:pt x="1324" y="465"/>
                    </a:lnTo>
                    <a:lnTo>
                      <a:pt x="1423" y="434"/>
                    </a:lnTo>
                    <a:lnTo>
                      <a:pt x="1523" y="405"/>
                    </a:lnTo>
                    <a:lnTo>
                      <a:pt x="1623" y="378"/>
                    </a:lnTo>
                    <a:lnTo>
                      <a:pt x="1724" y="351"/>
                    </a:lnTo>
                    <a:lnTo>
                      <a:pt x="1823" y="325"/>
                    </a:lnTo>
                    <a:lnTo>
                      <a:pt x="1925" y="301"/>
                    </a:lnTo>
                    <a:lnTo>
                      <a:pt x="2026" y="277"/>
                    </a:lnTo>
                    <a:lnTo>
                      <a:pt x="2127" y="253"/>
                    </a:lnTo>
                    <a:lnTo>
                      <a:pt x="2127" y="253"/>
                    </a:lnTo>
                    <a:lnTo>
                      <a:pt x="2257" y="225"/>
                    </a:lnTo>
                    <a:lnTo>
                      <a:pt x="2389" y="199"/>
                    </a:lnTo>
                    <a:lnTo>
                      <a:pt x="2520" y="175"/>
                    </a:lnTo>
                    <a:lnTo>
                      <a:pt x="2653" y="152"/>
                    </a:lnTo>
                    <a:lnTo>
                      <a:pt x="2786" y="130"/>
                    </a:lnTo>
                    <a:lnTo>
                      <a:pt x="2919" y="111"/>
                    </a:lnTo>
                    <a:lnTo>
                      <a:pt x="3052" y="92"/>
                    </a:lnTo>
                    <a:lnTo>
                      <a:pt x="3187" y="75"/>
                    </a:lnTo>
                    <a:lnTo>
                      <a:pt x="3322" y="60"/>
                    </a:lnTo>
                    <a:lnTo>
                      <a:pt x="3457" y="47"/>
                    </a:lnTo>
                    <a:lnTo>
                      <a:pt x="3592" y="35"/>
                    </a:lnTo>
                    <a:lnTo>
                      <a:pt x="3728" y="25"/>
                    </a:lnTo>
                    <a:lnTo>
                      <a:pt x="3864" y="17"/>
                    </a:lnTo>
                    <a:lnTo>
                      <a:pt x="4001" y="10"/>
                    </a:lnTo>
                    <a:lnTo>
                      <a:pt x="4138" y="5"/>
                    </a:lnTo>
                    <a:lnTo>
                      <a:pt x="4274" y="2"/>
                    </a:lnTo>
                    <a:lnTo>
                      <a:pt x="4411" y="0"/>
                    </a:lnTo>
                    <a:lnTo>
                      <a:pt x="4548" y="0"/>
                    </a:lnTo>
                    <a:lnTo>
                      <a:pt x="4685" y="2"/>
                    </a:lnTo>
                    <a:lnTo>
                      <a:pt x="4822" y="5"/>
                    </a:lnTo>
                    <a:lnTo>
                      <a:pt x="4959" y="10"/>
                    </a:lnTo>
                    <a:lnTo>
                      <a:pt x="5096" y="17"/>
                    </a:lnTo>
                    <a:lnTo>
                      <a:pt x="5234" y="25"/>
                    </a:lnTo>
                    <a:lnTo>
                      <a:pt x="5371" y="35"/>
                    </a:lnTo>
                    <a:lnTo>
                      <a:pt x="5507" y="47"/>
                    </a:lnTo>
                    <a:lnTo>
                      <a:pt x="5645" y="60"/>
                    </a:lnTo>
                    <a:lnTo>
                      <a:pt x="5781" y="75"/>
                    </a:lnTo>
                    <a:lnTo>
                      <a:pt x="5918" y="93"/>
                    </a:lnTo>
                    <a:lnTo>
                      <a:pt x="6054" y="111"/>
                    </a:lnTo>
                    <a:lnTo>
                      <a:pt x="6190" y="132"/>
                    </a:lnTo>
                    <a:lnTo>
                      <a:pt x="6326" y="153"/>
                    </a:lnTo>
                    <a:lnTo>
                      <a:pt x="6462" y="177"/>
                    </a:lnTo>
                    <a:lnTo>
                      <a:pt x="6597" y="202"/>
                    </a:lnTo>
                    <a:lnTo>
                      <a:pt x="6731" y="229"/>
                    </a:lnTo>
                    <a:lnTo>
                      <a:pt x="6866" y="258"/>
                    </a:lnTo>
                    <a:lnTo>
                      <a:pt x="7000" y="290"/>
                    </a:lnTo>
                    <a:lnTo>
                      <a:pt x="7134" y="322"/>
                    </a:lnTo>
                    <a:lnTo>
                      <a:pt x="7266" y="356"/>
                    </a:lnTo>
                    <a:lnTo>
                      <a:pt x="7398" y="391"/>
                    </a:lnTo>
                    <a:lnTo>
                      <a:pt x="7531" y="429"/>
                    </a:lnTo>
                    <a:lnTo>
                      <a:pt x="7662" y="469"/>
                    </a:lnTo>
                    <a:lnTo>
                      <a:pt x="7792" y="510"/>
                    </a:lnTo>
                    <a:lnTo>
                      <a:pt x="7922" y="552"/>
                    </a:lnTo>
                    <a:lnTo>
                      <a:pt x="8052" y="597"/>
                    </a:lnTo>
                    <a:lnTo>
                      <a:pt x="8181" y="644"/>
                    </a:lnTo>
                    <a:lnTo>
                      <a:pt x="8308" y="692"/>
                    </a:lnTo>
                    <a:lnTo>
                      <a:pt x="8435" y="742"/>
                    </a:lnTo>
                    <a:lnTo>
                      <a:pt x="8561" y="793"/>
                    </a:lnTo>
                    <a:lnTo>
                      <a:pt x="8686" y="847"/>
                    </a:lnTo>
                    <a:lnTo>
                      <a:pt x="8811" y="902"/>
                    </a:lnTo>
                    <a:lnTo>
                      <a:pt x="8935" y="959"/>
                    </a:lnTo>
                    <a:lnTo>
                      <a:pt x="9057" y="1019"/>
                    </a:lnTo>
                    <a:lnTo>
                      <a:pt x="9178" y="1079"/>
                    </a:lnTo>
                    <a:lnTo>
                      <a:pt x="9299" y="1141"/>
                    </a:lnTo>
                    <a:lnTo>
                      <a:pt x="9419" y="1206"/>
                    </a:lnTo>
                    <a:lnTo>
                      <a:pt x="9537" y="1272"/>
                    </a:lnTo>
                    <a:lnTo>
                      <a:pt x="9655" y="1339"/>
                    </a:lnTo>
                    <a:lnTo>
                      <a:pt x="9771" y="1409"/>
                    </a:lnTo>
                    <a:lnTo>
                      <a:pt x="9886" y="1480"/>
                    </a:lnTo>
                    <a:lnTo>
                      <a:pt x="10000" y="1554"/>
                    </a:lnTo>
                    <a:lnTo>
                      <a:pt x="10113" y="1629"/>
                    </a:lnTo>
                    <a:lnTo>
                      <a:pt x="10224" y="1706"/>
                    </a:lnTo>
                    <a:lnTo>
                      <a:pt x="10335" y="1785"/>
                    </a:lnTo>
                    <a:lnTo>
                      <a:pt x="10443" y="1865"/>
                    </a:lnTo>
                    <a:lnTo>
                      <a:pt x="10443" y="1865"/>
                    </a:lnTo>
                    <a:lnTo>
                      <a:pt x="10498" y="1907"/>
                    </a:lnTo>
                    <a:lnTo>
                      <a:pt x="10551" y="1948"/>
                    </a:lnTo>
                    <a:lnTo>
                      <a:pt x="10604" y="1990"/>
                    </a:lnTo>
                    <a:lnTo>
                      <a:pt x="10657" y="2033"/>
                    </a:lnTo>
                    <a:lnTo>
                      <a:pt x="10709" y="2077"/>
                    </a:lnTo>
                    <a:lnTo>
                      <a:pt x="10760" y="2121"/>
                    </a:lnTo>
                    <a:lnTo>
                      <a:pt x="10811" y="2165"/>
                    </a:lnTo>
                    <a:lnTo>
                      <a:pt x="10862" y="2209"/>
                    </a:lnTo>
                    <a:lnTo>
                      <a:pt x="10911" y="2255"/>
                    </a:lnTo>
                    <a:lnTo>
                      <a:pt x="10961" y="2301"/>
                    </a:lnTo>
                    <a:lnTo>
                      <a:pt x="11010" y="2347"/>
                    </a:lnTo>
                    <a:lnTo>
                      <a:pt x="11058" y="2394"/>
                    </a:lnTo>
                    <a:lnTo>
                      <a:pt x="11106" y="2442"/>
                    </a:lnTo>
                    <a:lnTo>
                      <a:pt x="11152" y="2490"/>
                    </a:lnTo>
                    <a:lnTo>
                      <a:pt x="11200" y="2538"/>
                    </a:lnTo>
                    <a:lnTo>
                      <a:pt x="11245" y="2586"/>
                    </a:lnTo>
                    <a:lnTo>
                      <a:pt x="11291" y="2637"/>
                    </a:lnTo>
                    <a:lnTo>
                      <a:pt x="11335" y="2686"/>
                    </a:lnTo>
                    <a:lnTo>
                      <a:pt x="11380" y="2736"/>
                    </a:lnTo>
                    <a:lnTo>
                      <a:pt x="11423" y="2787"/>
                    </a:lnTo>
                    <a:lnTo>
                      <a:pt x="11466" y="2839"/>
                    </a:lnTo>
                    <a:lnTo>
                      <a:pt x="11508" y="2890"/>
                    </a:lnTo>
                    <a:lnTo>
                      <a:pt x="11550" y="2942"/>
                    </a:lnTo>
                    <a:lnTo>
                      <a:pt x="11591" y="2996"/>
                    </a:lnTo>
                    <a:lnTo>
                      <a:pt x="11630" y="3049"/>
                    </a:lnTo>
                    <a:lnTo>
                      <a:pt x="11670" y="3102"/>
                    </a:lnTo>
                    <a:lnTo>
                      <a:pt x="11709" y="3157"/>
                    </a:lnTo>
                    <a:lnTo>
                      <a:pt x="11747" y="3211"/>
                    </a:lnTo>
                    <a:lnTo>
                      <a:pt x="11784" y="3266"/>
                    </a:lnTo>
                    <a:lnTo>
                      <a:pt x="11821" y="3321"/>
                    </a:lnTo>
                    <a:lnTo>
                      <a:pt x="11856" y="3377"/>
                    </a:lnTo>
                    <a:lnTo>
                      <a:pt x="11892" y="3433"/>
                    </a:lnTo>
                    <a:lnTo>
                      <a:pt x="11927" y="3490"/>
                    </a:lnTo>
                    <a:lnTo>
                      <a:pt x="11960" y="3548"/>
                    </a:lnTo>
                    <a:lnTo>
                      <a:pt x="11993" y="3605"/>
                    </a:lnTo>
                    <a:lnTo>
                      <a:pt x="12025" y="3663"/>
                    </a:lnTo>
                    <a:lnTo>
                      <a:pt x="12057" y="3722"/>
                    </a:lnTo>
                    <a:lnTo>
                      <a:pt x="12087" y="3780"/>
                    </a:lnTo>
                    <a:lnTo>
                      <a:pt x="12117" y="3839"/>
                    </a:lnTo>
                    <a:lnTo>
                      <a:pt x="12146" y="3900"/>
                    </a:lnTo>
                    <a:lnTo>
                      <a:pt x="12174" y="3959"/>
                    </a:lnTo>
                    <a:lnTo>
                      <a:pt x="12201" y="4019"/>
                    </a:lnTo>
                    <a:lnTo>
                      <a:pt x="12228" y="4081"/>
                    </a:lnTo>
                    <a:lnTo>
                      <a:pt x="12253" y="4142"/>
                    </a:lnTo>
                    <a:lnTo>
                      <a:pt x="12278" y="4203"/>
                    </a:lnTo>
                    <a:lnTo>
                      <a:pt x="12302" y="4266"/>
                    </a:lnTo>
                    <a:lnTo>
                      <a:pt x="12325" y="4328"/>
                    </a:lnTo>
                    <a:lnTo>
                      <a:pt x="12347" y="4391"/>
                    </a:lnTo>
                    <a:lnTo>
                      <a:pt x="12368" y="4455"/>
                    </a:lnTo>
                    <a:lnTo>
                      <a:pt x="12388" y="4518"/>
                    </a:lnTo>
                    <a:lnTo>
                      <a:pt x="12408" y="4582"/>
                    </a:lnTo>
                    <a:lnTo>
                      <a:pt x="12427" y="4647"/>
                    </a:lnTo>
                    <a:lnTo>
                      <a:pt x="12444" y="4711"/>
                    </a:lnTo>
                    <a:lnTo>
                      <a:pt x="12461" y="4777"/>
                    </a:lnTo>
                    <a:lnTo>
                      <a:pt x="12476" y="4842"/>
                    </a:lnTo>
                    <a:lnTo>
                      <a:pt x="12491" y="4907"/>
                    </a:lnTo>
                    <a:lnTo>
                      <a:pt x="12505" y="4974"/>
                    </a:lnTo>
                    <a:lnTo>
                      <a:pt x="12517" y="5040"/>
                    </a:lnTo>
                    <a:lnTo>
                      <a:pt x="12529" y="5107"/>
                    </a:lnTo>
                    <a:lnTo>
                      <a:pt x="12540" y="5175"/>
                    </a:lnTo>
                    <a:lnTo>
                      <a:pt x="12550" y="5242"/>
                    </a:lnTo>
                    <a:lnTo>
                      <a:pt x="12558" y="5309"/>
                    </a:lnTo>
                    <a:lnTo>
                      <a:pt x="12566" y="5378"/>
                    </a:lnTo>
                    <a:lnTo>
                      <a:pt x="12574" y="5446"/>
                    </a:lnTo>
                    <a:lnTo>
                      <a:pt x="12574" y="5446"/>
                    </a:lnTo>
                    <a:lnTo>
                      <a:pt x="12578" y="5497"/>
                    </a:lnTo>
                    <a:lnTo>
                      <a:pt x="12582" y="5547"/>
                    </a:lnTo>
                    <a:lnTo>
                      <a:pt x="12585" y="5597"/>
                    </a:lnTo>
                    <a:lnTo>
                      <a:pt x="12587" y="5647"/>
                    </a:lnTo>
                    <a:lnTo>
                      <a:pt x="12589" y="5698"/>
                    </a:lnTo>
                    <a:lnTo>
                      <a:pt x="12590" y="5748"/>
                    </a:lnTo>
                    <a:lnTo>
                      <a:pt x="12590" y="5797"/>
                    </a:lnTo>
                    <a:lnTo>
                      <a:pt x="12590" y="5847"/>
                    </a:lnTo>
                    <a:lnTo>
                      <a:pt x="12588" y="5947"/>
                    </a:lnTo>
                    <a:lnTo>
                      <a:pt x="12584" y="6046"/>
                    </a:lnTo>
                    <a:lnTo>
                      <a:pt x="12577" y="6144"/>
                    </a:lnTo>
                    <a:lnTo>
                      <a:pt x="12567" y="6243"/>
                    </a:lnTo>
                    <a:lnTo>
                      <a:pt x="12556" y="6341"/>
                    </a:lnTo>
                    <a:lnTo>
                      <a:pt x="12543" y="6439"/>
                    </a:lnTo>
                    <a:lnTo>
                      <a:pt x="12528" y="6536"/>
                    </a:lnTo>
                    <a:lnTo>
                      <a:pt x="12511" y="6633"/>
                    </a:lnTo>
                    <a:lnTo>
                      <a:pt x="12492" y="6729"/>
                    </a:lnTo>
                    <a:lnTo>
                      <a:pt x="12471" y="6826"/>
                    </a:lnTo>
                    <a:lnTo>
                      <a:pt x="12448" y="6922"/>
                    </a:lnTo>
                    <a:lnTo>
                      <a:pt x="12424" y="7018"/>
                    </a:lnTo>
                    <a:lnTo>
                      <a:pt x="12398" y="7113"/>
                    </a:lnTo>
                    <a:lnTo>
                      <a:pt x="12369" y="7208"/>
                    </a:lnTo>
                    <a:lnTo>
                      <a:pt x="12340" y="7303"/>
                    </a:lnTo>
                    <a:lnTo>
                      <a:pt x="12309" y="7396"/>
                    </a:lnTo>
                    <a:lnTo>
                      <a:pt x="12276" y="7490"/>
                    </a:lnTo>
                    <a:lnTo>
                      <a:pt x="12243" y="7583"/>
                    </a:lnTo>
                    <a:lnTo>
                      <a:pt x="12207" y="7676"/>
                    </a:lnTo>
                    <a:lnTo>
                      <a:pt x="12170" y="7768"/>
                    </a:lnTo>
                    <a:lnTo>
                      <a:pt x="12133" y="7861"/>
                    </a:lnTo>
                    <a:lnTo>
                      <a:pt x="12094" y="7952"/>
                    </a:lnTo>
                    <a:lnTo>
                      <a:pt x="12054" y="8044"/>
                    </a:lnTo>
                    <a:lnTo>
                      <a:pt x="12013" y="8134"/>
                    </a:lnTo>
                    <a:lnTo>
                      <a:pt x="11971" y="8225"/>
                    </a:lnTo>
                    <a:lnTo>
                      <a:pt x="11928" y="8315"/>
                    </a:lnTo>
                    <a:lnTo>
                      <a:pt x="11884" y="8405"/>
                    </a:lnTo>
                    <a:lnTo>
                      <a:pt x="11839" y="8493"/>
                    </a:lnTo>
                    <a:lnTo>
                      <a:pt x="11839" y="8493"/>
                    </a:lnTo>
                    <a:close/>
                  </a:path>
                </a:pathLst>
              </a:custGeom>
              <a:solidFill>
                <a:schemeClr val="accent2"/>
              </a:solidFill>
              <a:ln>
                <a:noFill/>
              </a:ln>
            </p:spPr>
            <p:txBody>
              <a:bodyPr vert="horz" wrap="square" lIns="137160" tIns="68580" rIns="137160" bIns="68580" numCol="1" anchor="t" anchorCtr="0" compatLnSpc="1">
                <a:prstTxWarp prst="textNoShape">
                  <a:avLst/>
                </a:prstTxWarp>
              </a:bodyPr>
              <a:lstStyle/>
              <a:p>
                <a:endParaRPr lang="en-US" sz="5400" dirty="0"/>
              </a:p>
            </p:txBody>
          </p:sp>
          <p:sp>
            <p:nvSpPr>
              <p:cNvPr id="28" name="Freeform 27"/>
              <p:cNvSpPr>
                <a:spLocks/>
              </p:cNvSpPr>
              <p:nvPr/>
            </p:nvSpPr>
            <p:spPr bwMode="auto">
              <a:xfrm>
                <a:off x="15628251" y="5576637"/>
                <a:ext cx="1712940" cy="3653022"/>
              </a:xfrm>
              <a:custGeom>
                <a:avLst/>
                <a:gdLst>
                  <a:gd name="T0" fmla="*/ 89 w 6408"/>
                  <a:gd name="T1" fmla="*/ 13555 h 13673"/>
                  <a:gd name="T2" fmla="*/ 225 w 6408"/>
                  <a:gd name="T3" fmla="*/ 13477 h 13673"/>
                  <a:gd name="T4" fmla="*/ 351 w 6408"/>
                  <a:gd name="T5" fmla="*/ 13337 h 13673"/>
                  <a:gd name="T6" fmla="*/ 506 w 6408"/>
                  <a:gd name="T7" fmla="*/ 13062 h 13673"/>
                  <a:gd name="T8" fmla="*/ 546 w 6408"/>
                  <a:gd name="T9" fmla="*/ 12913 h 13673"/>
                  <a:gd name="T10" fmla="*/ 552 w 6408"/>
                  <a:gd name="T11" fmla="*/ 12601 h 13673"/>
                  <a:gd name="T12" fmla="*/ 478 w 6408"/>
                  <a:gd name="T13" fmla="*/ 12263 h 13673"/>
                  <a:gd name="T14" fmla="*/ 265 w 6408"/>
                  <a:gd name="T15" fmla="*/ 11703 h 13673"/>
                  <a:gd name="T16" fmla="*/ 153 w 6408"/>
                  <a:gd name="T17" fmla="*/ 11391 h 13673"/>
                  <a:gd name="T18" fmla="*/ 75 w 6408"/>
                  <a:gd name="T19" fmla="*/ 11064 h 13673"/>
                  <a:gd name="T20" fmla="*/ 8 w 6408"/>
                  <a:gd name="T21" fmla="*/ 10488 h 13673"/>
                  <a:gd name="T22" fmla="*/ 7 w 6408"/>
                  <a:gd name="T23" fmla="*/ 9911 h 13673"/>
                  <a:gd name="T24" fmla="*/ 96 w 6408"/>
                  <a:gd name="T25" fmla="*/ 9224 h 13673"/>
                  <a:gd name="T26" fmla="*/ 289 w 6408"/>
                  <a:gd name="T27" fmla="*/ 8563 h 13673"/>
                  <a:gd name="T28" fmla="*/ 562 w 6408"/>
                  <a:gd name="T29" fmla="*/ 7986 h 13673"/>
                  <a:gd name="T30" fmla="*/ 746 w 6408"/>
                  <a:gd name="T31" fmla="*/ 7695 h 13673"/>
                  <a:gd name="T32" fmla="*/ 956 w 6408"/>
                  <a:gd name="T33" fmla="*/ 7421 h 13673"/>
                  <a:gd name="T34" fmla="*/ 1192 w 6408"/>
                  <a:gd name="T35" fmla="*/ 7165 h 13673"/>
                  <a:gd name="T36" fmla="*/ 2082 w 6408"/>
                  <a:gd name="T37" fmla="*/ 6288 h 13673"/>
                  <a:gd name="T38" fmla="*/ 2619 w 6408"/>
                  <a:gd name="T39" fmla="*/ 5711 h 13673"/>
                  <a:gd name="T40" fmla="*/ 3102 w 6408"/>
                  <a:gd name="T41" fmla="*/ 5095 h 13673"/>
                  <a:gd name="T42" fmla="*/ 3426 w 6408"/>
                  <a:gd name="T43" fmla="*/ 4569 h 13673"/>
                  <a:gd name="T44" fmla="*/ 3600 w 6408"/>
                  <a:gd name="T45" fmla="*/ 4211 h 13673"/>
                  <a:gd name="T46" fmla="*/ 3746 w 6408"/>
                  <a:gd name="T47" fmla="*/ 3832 h 13673"/>
                  <a:gd name="T48" fmla="*/ 3860 w 6408"/>
                  <a:gd name="T49" fmla="*/ 3429 h 13673"/>
                  <a:gd name="T50" fmla="*/ 3938 w 6408"/>
                  <a:gd name="T51" fmla="*/ 2998 h 13673"/>
                  <a:gd name="T52" fmla="*/ 3978 w 6408"/>
                  <a:gd name="T53" fmla="*/ 2540 h 13673"/>
                  <a:gd name="T54" fmla="*/ 3977 w 6408"/>
                  <a:gd name="T55" fmla="*/ 2049 h 13673"/>
                  <a:gd name="T56" fmla="*/ 3930 w 6408"/>
                  <a:gd name="T57" fmla="*/ 1524 h 13673"/>
                  <a:gd name="T58" fmla="*/ 3835 w 6408"/>
                  <a:gd name="T59" fmla="*/ 962 h 13673"/>
                  <a:gd name="T60" fmla="*/ 3689 w 6408"/>
                  <a:gd name="T61" fmla="*/ 362 h 13673"/>
                  <a:gd name="T62" fmla="*/ 3591 w 6408"/>
                  <a:gd name="T63" fmla="*/ 26 h 13673"/>
                  <a:gd name="T64" fmla="*/ 3703 w 6408"/>
                  <a:gd name="T65" fmla="*/ 169 h 13673"/>
                  <a:gd name="T66" fmla="*/ 3964 w 6408"/>
                  <a:gd name="T67" fmla="*/ 419 h 13673"/>
                  <a:gd name="T68" fmla="*/ 4304 w 6408"/>
                  <a:gd name="T69" fmla="*/ 847 h 13673"/>
                  <a:gd name="T70" fmla="*/ 4714 w 6408"/>
                  <a:gd name="T71" fmla="*/ 1447 h 13673"/>
                  <a:gd name="T72" fmla="*/ 5061 w 6408"/>
                  <a:gd name="T73" fmla="*/ 2034 h 13673"/>
                  <a:gd name="T74" fmla="*/ 5478 w 6408"/>
                  <a:gd name="T75" fmla="*/ 2881 h 13673"/>
                  <a:gd name="T76" fmla="*/ 5823 w 6408"/>
                  <a:gd name="T77" fmla="*/ 3769 h 13673"/>
                  <a:gd name="T78" fmla="*/ 6092 w 6408"/>
                  <a:gd name="T79" fmla="*/ 4691 h 13673"/>
                  <a:gd name="T80" fmla="*/ 6281 w 6408"/>
                  <a:gd name="T81" fmla="*/ 5635 h 13673"/>
                  <a:gd name="T82" fmla="*/ 6387 w 6408"/>
                  <a:gd name="T83" fmla="*/ 6590 h 13673"/>
                  <a:gd name="T84" fmla="*/ 6404 w 6408"/>
                  <a:gd name="T85" fmla="*/ 7549 h 13673"/>
                  <a:gd name="T86" fmla="*/ 6328 w 6408"/>
                  <a:gd name="T87" fmla="*/ 8500 h 13673"/>
                  <a:gd name="T88" fmla="*/ 6153 w 6408"/>
                  <a:gd name="T89" fmla="*/ 9434 h 13673"/>
                  <a:gd name="T90" fmla="*/ 5922 w 6408"/>
                  <a:gd name="T91" fmla="*/ 10213 h 13673"/>
                  <a:gd name="T92" fmla="*/ 5749 w 6408"/>
                  <a:gd name="T93" fmla="*/ 10654 h 13673"/>
                  <a:gd name="T94" fmla="*/ 5543 w 6408"/>
                  <a:gd name="T95" fmla="*/ 11078 h 13673"/>
                  <a:gd name="T96" fmla="*/ 5306 w 6408"/>
                  <a:gd name="T97" fmla="*/ 11482 h 13673"/>
                  <a:gd name="T98" fmla="*/ 5037 w 6408"/>
                  <a:gd name="T99" fmla="*/ 11863 h 13673"/>
                  <a:gd name="T100" fmla="*/ 4736 w 6408"/>
                  <a:gd name="T101" fmla="*/ 12217 h 13673"/>
                  <a:gd name="T102" fmla="*/ 4404 w 6408"/>
                  <a:gd name="T103" fmla="*/ 12542 h 13673"/>
                  <a:gd name="T104" fmla="*/ 4041 w 6408"/>
                  <a:gd name="T105" fmla="*/ 12834 h 13673"/>
                  <a:gd name="T106" fmla="*/ 3646 w 6408"/>
                  <a:gd name="T107" fmla="*/ 13088 h 13673"/>
                  <a:gd name="T108" fmla="*/ 3221 w 6408"/>
                  <a:gd name="T109" fmla="*/ 13303 h 13673"/>
                  <a:gd name="T110" fmla="*/ 2923 w 6408"/>
                  <a:gd name="T111" fmla="*/ 13421 h 13673"/>
                  <a:gd name="T112" fmla="*/ 2397 w 6408"/>
                  <a:gd name="T113" fmla="*/ 13567 h 13673"/>
                  <a:gd name="T114" fmla="*/ 1714 w 6408"/>
                  <a:gd name="T115" fmla="*/ 13659 h 13673"/>
                  <a:gd name="T116" fmla="*/ 1021 w 6408"/>
                  <a:gd name="T117" fmla="*/ 13664 h 13673"/>
                  <a:gd name="T118" fmla="*/ 327 w 6408"/>
                  <a:gd name="T119" fmla="*/ 13601 h 13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08" h="13673">
                    <a:moveTo>
                      <a:pt x="32" y="13558"/>
                    </a:moveTo>
                    <a:lnTo>
                      <a:pt x="32" y="13558"/>
                    </a:lnTo>
                    <a:lnTo>
                      <a:pt x="41" y="13559"/>
                    </a:lnTo>
                    <a:lnTo>
                      <a:pt x="51" y="13559"/>
                    </a:lnTo>
                    <a:lnTo>
                      <a:pt x="60" y="13559"/>
                    </a:lnTo>
                    <a:lnTo>
                      <a:pt x="70" y="13559"/>
                    </a:lnTo>
                    <a:lnTo>
                      <a:pt x="89" y="13555"/>
                    </a:lnTo>
                    <a:lnTo>
                      <a:pt x="108" y="13550"/>
                    </a:lnTo>
                    <a:lnTo>
                      <a:pt x="127" y="13543"/>
                    </a:lnTo>
                    <a:lnTo>
                      <a:pt x="147" y="13533"/>
                    </a:lnTo>
                    <a:lnTo>
                      <a:pt x="167" y="13522"/>
                    </a:lnTo>
                    <a:lnTo>
                      <a:pt x="186" y="13509"/>
                    </a:lnTo>
                    <a:lnTo>
                      <a:pt x="206" y="13494"/>
                    </a:lnTo>
                    <a:lnTo>
                      <a:pt x="225" y="13477"/>
                    </a:lnTo>
                    <a:lnTo>
                      <a:pt x="243" y="13460"/>
                    </a:lnTo>
                    <a:lnTo>
                      <a:pt x="262" y="13442"/>
                    </a:lnTo>
                    <a:lnTo>
                      <a:pt x="280" y="13422"/>
                    </a:lnTo>
                    <a:lnTo>
                      <a:pt x="298" y="13402"/>
                    </a:lnTo>
                    <a:lnTo>
                      <a:pt x="316" y="13381"/>
                    </a:lnTo>
                    <a:lnTo>
                      <a:pt x="333" y="13359"/>
                    </a:lnTo>
                    <a:lnTo>
                      <a:pt x="351" y="13337"/>
                    </a:lnTo>
                    <a:lnTo>
                      <a:pt x="367" y="13314"/>
                    </a:lnTo>
                    <a:lnTo>
                      <a:pt x="398" y="13268"/>
                    </a:lnTo>
                    <a:lnTo>
                      <a:pt x="426" y="13222"/>
                    </a:lnTo>
                    <a:lnTo>
                      <a:pt x="451" y="13178"/>
                    </a:lnTo>
                    <a:lnTo>
                      <a:pt x="473" y="13136"/>
                    </a:lnTo>
                    <a:lnTo>
                      <a:pt x="492" y="13096"/>
                    </a:lnTo>
                    <a:lnTo>
                      <a:pt x="506" y="13062"/>
                    </a:lnTo>
                    <a:lnTo>
                      <a:pt x="517" y="13033"/>
                    </a:lnTo>
                    <a:lnTo>
                      <a:pt x="517" y="13033"/>
                    </a:lnTo>
                    <a:lnTo>
                      <a:pt x="524" y="13010"/>
                    </a:lnTo>
                    <a:lnTo>
                      <a:pt x="531" y="12986"/>
                    </a:lnTo>
                    <a:lnTo>
                      <a:pt x="536" y="12962"/>
                    </a:lnTo>
                    <a:lnTo>
                      <a:pt x="541" y="12937"/>
                    </a:lnTo>
                    <a:lnTo>
                      <a:pt x="546" y="12913"/>
                    </a:lnTo>
                    <a:lnTo>
                      <a:pt x="550" y="12890"/>
                    </a:lnTo>
                    <a:lnTo>
                      <a:pt x="555" y="12842"/>
                    </a:lnTo>
                    <a:lnTo>
                      <a:pt x="559" y="12794"/>
                    </a:lnTo>
                    <a:lnTo>
                      <a:pt x="560" y="12745"/>
                    </a:lnTo>
                    <a:lnTo>
                      <a:pt x="560" y="12697"/>
                    </a:lnTo>
                    <a:lnTo>
                      <a:pt x="557" y="12649"/>
                    </a:lnTo>
                    <a:lnTo>
                      <a:pt x="552" y="12601"/>
                    </a:lnTo>
                    <a:lnTo>
                      <a:pt x="546" y="12552"/>
                    </a:lnTo>
                    <a:lnTo>
                      <a:pt x="538" y="12503"/>
                    </a:lnTo>
                    <a:lnTo>
                      <a:pt x="529" y="12455"/>
                    </a:lnTo>
                    <a:lnTo>
                      <a:pt x="518" y="12407"/>
                    </a:lnTo>
                    <a:lnTo>
                      <a:pt x="505" y="12359"/>
                    </a:lnTo>
                    <a:lnTo>
                      <a:pt x="492" y="12311"/>
                    </a:lnTo>
                    <a:lnTo>
                      <a:pt x="478" y="12263"/>
                    </a:lnTo>
                    <a:lnTo>
                      <a:pt x="462" y="12215"/>
                    </a:lnTo>
                    <a:lnTo>
                      <a:pt x="446" y="12167"/>
                    </a:lnTo>
                    <a:lnTo>
                      <a:pt x="430" y="12120"/>
                    </a:lnTo>
                    <a:lnTo>
                      <a:pt x="412" y="12073"/>
                    </a:lnTo>
                    <a:lnTo>
                      <a:pt x="377" y="11978"/>
                    </a:lnTo>
                    <a:lnTo>
                      <a:pt x="340" y="11886"/>
                    </a:lnTo>
                    <a:lnTo>
                      <a:pt x="265" y="11703"/>
                    </a:lnTo>
                    <a:lnTo>
                      <a:pt x="230" y="11613"/>
                    </a:lnTo>
                    <a:lnTo>
                      <a:pt x="214" y="11570"/>
                    </a:lnTo>
                    <a:lnTo>
                      <a:pt x="198" y="11526"/>
                    </a:lnTo>
                    <a:lnTo>
                      <a:pt x="198" y="11526"/>
                    </a:lnTo>
                    <a:lnTo>
                      <a:pt x="183" y="11481"/>
                    </a:lnTo>
                    <a:lnTo>
                      <a:pt x="168" y="11436"/>
                    </a:lnTo>
                    <a:lnTo>
                      <a:pt x="153" y="11391"/>
                    </a:lnTo>
                    <a:lnTo>
                      <a:pt x="140" y="11345"/>
                    </a:lnTo>
                    <a:lnTo>
                      <a:pt x="128" y="11298"/>
                    </a:lnTo>
                    <a:lnTo>
                      <a:pt x="116" y="11252"/>
                    </a:lnTo>
                    <a:lnTo>
                      <a:pt x="105" y="11206"/>
                    </a:lnTo>
                    <a:lnTo>
                      <a:pt x="94" y="11159"/>
                    </a:lnTo>
                    <a:lnTo>
                      <a:pt x="84" y="11111"/>
                    </a:lnTo>
                    <a:lnTo>
                      <a:pt x="75" y="11064"/>
                    </a:lnTo>
                    <a:lnTo>
                      <a:pt x="66" y="11017"/>
                    </a:lnTo>
                    <a:lnTo>
                      <a:pt x="58" y="10969"/>
                    </a:lnTo>
                    <a:lnTo>
                      <a:pt x="44" y="10874"/>
                    </a:lnTo>
                    <a:lnTo>
                      <a:pt x="32" y="10777"/>
                    </a:lnTo>
                    <a:lnTo>
                      <a:pt x="22" y="10681"/>
                    </a:lnTo>
                    <a:lnTo>
                      <a:pt x="14" y="10584"/>
                    </a:lnTo>
                    <a:lnTo>
                      <a:pt x="8" y="10488"/>
                    </a:lnTo>
                    <a:lnTo>
                      <a:pt x="3" y="10391"/>
                    </a:lnTo>
                    <a:lnTo>
                      <a:pt x="1" y="10295"/>
                    </a:lnTo>
                    <a:lnTo>
                      <a:pt x="0" y="10199"/>
                    </a:lnTo>
                    <a:lnTo>
                      <a:pt x="1" y="10104"/>
                    </a:lnTo>
                    <a:lnTo>
                      <a:pt x="3" y="10009"/>
                    </a:lnTo>
                    <a:lnTo>
                      <a:pt x="3" y="10009"/>
                    </a:lnTo>
                    <a:lnTo>
                      <a:pt x="7" y="9911"/>
                    </a:lnTo>
                    <a:lnTo>
                      <a:pt x="14" y="9811"/>
                    </a:lnTo>
                    <a:lnTo>
                      <a:pt x="22" y="9713"/>
                    </a:lnTo>
                    <a:lnTo>
                      <a:pt x="33" y="9614"/>
                    </a:lnTo>
                    <a:lnTo>
                      <a:pt x="45" y="9516"/>
                    </a:lnTo>
                    <a:lnTo>
                      <a:pt x="60" y="9418"/>
                    </a:lnTo>
                    <a:lnTo>
                      <a:pt x="77" y="9321"/>
                    </a:lnTo>
                    <a:lnTo>
                      <a:pt x="96" y="9224"/>
                    </a:lnTo>
                    <a:lnTo>
                      <a:pt x="117" y="9127"/>
                    </a:lnTo>
                    <a:lnTo>
                      <a:pt x="140" y="9032"/>
                    </a:lnTo>
                    <a:lnTo>
                      <a:pt x="167" y="8936"/>
                    </a:lnTo>
                    <a:lnTo>
                      <a:pt x="194" y="8842"/>
                    </a:lnTo>
                    <a:lnTo>
                      <a:pt x="224" y="8748"/>
                    </a:lnTo>
                    <a:lnTo>
                      <a:pt x="255" y="8656"/>
                    </a:lnTo>
                    <a:lnTo>
                      <a:pt x="289" y="8563"/>
                    </a:lnTo>
                    <a:lnTo>
                      <a:pt x="325" y="8472"/>
                    </a:lnTo>
                    <a:lnTo>
                      <a:pt x="364" y="8381"/>
                    </a:lnTo>
                    <a:lnTo>
                      <a:pt x="404" y="8292"/>
                    </a:lnTo>
                    <a:lnTo>
                      <a:pt x="446" y="8203"/>
                    </a:lnTo>
                    <a:lnTo>
                      <a:pt x="490" y="8116"/>
                    </a:lnTo>
                    <a:lnTo>
                      <a:pt x="538" y="8029"/>
                    </a:lnTo>
                    <a:lnTo>
                      <a:pt x="562" y="7986"/>
                    </a:lnTo>
                    <a:lnTo>
                      <a:pt x="586" y="7944"/>
                    </a:lnTo>
                    <a:lnTo>
                      <a:pt x="612" y="7901"/>
                    </a:lnTo>
                    <a:lnTo>
                      <a:pt x="637" y="7860"/>
                    </a:lnTo>
                    <a:lnTo>
                      <a:pt x="663" y="7818"/>
                    </a:lnTo>
                    <a:lnTo>
                      <a:pt x="690" y="7777"/>
                    </a:lnTo>
                    <a:lnTo>
                      <a:pt x="718" y="7737"/>
                    </a:lnTo>
                    <a:lnTo>
                      <a:pt x="746" y="7695"/>
                    </a:lnTo>
                    <a:lnTo>
                      <a:pt x="774" y="7655"/>
                    </a:lnTo>
                    <a:lnTo>
                      <a:pt x="803" y="7615"/>
                    </a:lnTo>
                    <a:lnTo>
                      <a:pt x="832" y="7576"/>
                    </a:lnTo>
                    <a:lnTo>
                      <a:pt x="862" y="7536"/>
                    </a:lnTo>
                    <a:lnTo>
                      <a:pt x="893" y="7497"/>
                    </a:lnTo>
                    <a:lnTo>
                      <a:pt x="924" y="7459"/>
                    </a:lnTo>
                    <a:lnTo>
                      <a:pt x="956" y="7421"/>
                    </a:lnTo>
                    <a:lnTo>
                      <a:pt x="988" y="7384"/>
                    </a:lnTo>
                    <a:lnTo>
                      <a:pt x="1020" y="7346"/>
                    </a:lnTo>
                    <a:lnTo>
                      <a:pt x="1054" y="7309"/>
                    </a:lnTo>
                    <a:lnTo>
                      <a:pt x="1088" y="7272"/>
                    </a:lnTo>
                    <a:lnTo>
                      <a:pt x="1122" y="7237"/>
                    </a:lnTo>
                    <a:lnTo>
                      <a:pt x="1156" y="7201"/>
                    </a:lnTo>
                    <a:lnTo>
                      <a:pt x="1192" y="7165"/>
                    </a:lnTo>
                    <a:lnTo>
                      <a:pt x="1192" y="7165"/>
                    </a:lnTo>
                    <a:lnTo>
                      <a:pt x="1354" y="7005"/>
                    </a:lnTo>
                    <a:lnTo>
                      <a:pt x="1517" y="6847"/>
                    </a:lnTo>
                    <a:lnTo>
                      <a:pt x="1680" y="6688"/>
                    </a:lnTo>
                    <a:lnTo>
                      <a:pt x="1842" y="6529"/>
                    </a:lnTo>
                    <a:lnTo>
                      <a:pt x="2003" y="6369"/>
                    </a:lnTo>
                    <a:lnTo>
                      <a:pt x="2082" y="6288"/>
                    </a:lnTo>
                    <a:lnTo>
                      <a:pt x="2162" y="6208"/>
                    </a:lnTo>
                    <a:lnTo>
                      <a:pt x="2240" y="6127"/>
                    </a:lnTo>
                    <a:lnTo>
                      <a:pt x="2318" y="6044"/>
                    </a:lnTo>
                    <a:lnTo>
                      <a:pt x="2394" y="5962"/>
                    </a:lnTo>
                    <a:lnTo>
                      <a:pt x="2471" y="5879"/>
                    </a:lnTo>
                    <a:lnTo>
                      <a:pt x="2546" y="5796"/>
                    </a:lnTo>
                    <a:lnTo>
                      <a:pt x="2619" y="5711"/>
                    </a:lnTo>
                    <a:lnTo>
                      <a:pt x="2693" y="5626"/>
                    </a:lnTo>
                    <a:lnTo>
                      <a:pt x="2764" y="5540"/>
                    </a:lnTo>
                    <a:lnTo>
                      <a:pt x="2835" y="5453"/>
                    </a:lnTo>
                    <a:lnTo>
                      <a:pt x="2904" y="5365"/>
                    </a:lnTo>
                    <a:lnTo>
                      <a:pt x="2971" y="5276"/>
                    </a:lnTo>
                    <a:lnTo>
                      <a:pt x="3038" y="5185"/>
                    </a:lnTo>
                    <a:lnTo>
                      <a:pt x="3102" y="5095"/>
                    </a:lnTo>
                    <a:lnTo>
                      <a:pt x="3166" y="5002"/>
                    </a:lnTo>
                    <a:lnTo>
                      <a:pt x="3226" y="4908"/>
                    </a:lnTo>
                    <a:lnTo>
                      <a:pt x="3286" y="4813"/>
                    </a:lnTo>
                    <a:lnTo>
                      <a:pt x="3344" y="4717"/>
                    </a:lnTo>
                    <a:lnTo>
                      <a:pt x="3372" y="4667"/>
                    </a:lnTo>
                    <a:lnTo>
                      <a:pt x="3399" y="4619"/>
                    </a:lnTo>
                    <a:lnTo>
                      <a:pt x="3426" y="4569"/>
                    </a:lnTo>
                    <a:lnTo>
                      <a:pt x="3452" y="4520"/>
                    </a:lnTo>
                    <a:lnTo>
                      <a:pt x="3478" y="4469"/>
                    </a:lnTo>
                    <a:lnTo>
                      <a:pt x="3504" y="4418"/>
                    </a:lnTo>
                    <a:lnTo>
                      <a:pt x="3529" y="4367"/>
                    </a:lnTo>
                    <a:lnTo>
                      <a:pt x="3554" y="4316"/>
                    </a:lnTo>
                    <a:lnTo>
                      <a:pt x="3577" y="4263"/>
                    </a:lnTo>
                    <a:lnTo>
                      <a:pt x="3600" y="4211"/>
                    </a:lnTo>
                    <a:lnTo>
                      <a:pt x="3623" y="4159"/>
                    </a:lnTo>
                    <a:lnTo>
                      <a:pt x="3645" y="4105"/>
                    </a:lnTo>
                    <a:lnTo>
                      <a:pt x="3666" y="4051"/>
                    </a:lnTo>
                    <a:lnTo>
                      <a:pt x="3688" y="3997"/>
                    </a:lnTo>
                    <a:lnTo>
                      <a:pt x="3708" y="3942"/>
                    </a:lnTo>
                    <a:lnTo>
                      <a:pt x="3727" y="3887"/>
                    </a:lnTo>
                    <a:lnTo>
                      <a:pt x="3746" y="3832"/>
                    </a:lnTo>
                    <a:lnTo>
                      <a:pt x="3764" y="3776"/>
                    </a:lnTo>
                    <a:lnTo>
                      <a:pt x="3782" y="3719"/>
                    </a:lnTo>
                    <a:lnTo>
                      <a:pt x="3799" y="3662"/>
                    </a:lnTo>
                    <a:lnTo>
                      <a:pt x="3815" y="3605"/>
                    </a:lnTo>
                    <a:lnTo>
                      <a:pt x="3830" y="3546"/>
                    </a:lnTo>
                    <a:lnTo>
                      <a:pt x="3845" y="3488"/>
                    </a:lnTo>
                    <a:lnTo>
                      <a:pt x="3860" y="3429"/>
                    </a:lnTo>
                    <a:lnTo>
                      <a:pt x="3874" y="3368"/>
                    </a:lnTo>
                    <a:lnTo>
                      <a:pt x="3886" y="3308"/>
                    </a:lnTo>
                    <a:lnTo>
                      <a:pt x="3898" y="3248"/>
                    </a:lnTo>
                    <a:lnTo>
                      <a:pt x="3909" y="3186"/>
                    </a:lnTo>
                    <a:lnTo>
                      <a:pt x="3920" y="3124"/>
                    </a:lnTo>
                    <a:lnTo>
                      <a:pt x="3930" y="3062"/>
                    </a:lnTo>
                    <a:lnTo>
                      <a:pt x="3938" y="2998"/>
                    </a:lnTo>
                    <a:lnTo>
                      <a:pt x="3947" y="2935"/>
                    </a:lnTo>
                    <a:lnTo>
                      <a:pt x="3954" y="2870"/>
                    </a:lnTo>
                    <a:lnTo>
                      <a:pt x="3960" y="2805"/>
                    </a:lnTo>
                    <a:lnTo>
                      <a:pt x="3966" y="2740"/>
                    </a:lnTo>
                    <a:lnTo>
                      <a:pt x="3971" y="2673"/>
                    </a:lnTo>
                    <a:lnTo>
                      <a:pt x="3975" y="2607"/>
                    </a:lnTo>
                    <a:lnTo>
                      <a:pt x="3978" y="2540"/>
                    </a:lnTo>
                    <a:lnTo>
                      <a:pt x="3981" y="2471"/>
                    </a:lnTo>
                    <a:lnTo>
                      <a:pt x="3982" y="2403"/>
                    </a:lnTo>
                    <a:lnTo>
                      <a:pt x="3983" y="2334"/>
                    </a:lnTo>
                    <a:lnTo>
                      <a:pt x="3983" y="2263"/>
                    </a:lnTo>
                    <a:lnTo>
                      <a:pt x="3982" y="2193"/>
                    </a:lnTo>
                    <a:lnTo>
                      <a:pt x="3980" y="2121"/>
                    </a:lnTo>
                    <a:lnTo>
                      <a:pt x="3977" y="2049"/>
                    </a:lnTo>
                    <a:lnTo>
                      <a:pt x="3973" y="1976"/>
                    </a:lnTo>
                    <a:lnTo>
                      <a:pt x="3968" y="1902"/>
                    </a:lnTo>
                    <a:lnTo>
                      <a:pt x="3963" y="1828"/>
                    </a:lnTo>
                    <a:lnTo>
                      <a:pt x="3956" y="1753"/>
                    </a:lnTo>
                    <a:lnTo>
                      <a:pt x="3948" y="1678"/>
                    </a:lnTo>
                    <a:lnTo>
                      <a:pt x="3940" y="1601"/>
                    </a:lnTo>
                    <a:lnTo>
                      <a:pt x="3930" y="1524"/>
                    </a:lnTo>
                    <a:lnTo>
                      <a:pt x="3920" y="1446"/>
                    </a:lnTo>
                    <a:lnTo>
                      <a:pt x="3909" y="1367"/>
                    </a:lnTo>
                    <a:lnTo>
                      <a:pt x="3896" y="1288"/>
                    </a:lnTo>
                    <a:lnTo>
                      <a:pt x="3883" y="1207"/>
                    </a:lnTo>
                    <a:lnTo>
                      <a:pt x="3868" y="1127"/>
                    </a:lnTo>
                    <a:lnTo>
                      <a:pt x="3852" y="1044"/>
                    </a:lnTo>
                    <a:lnTo>
                      <a:pt x="3835" y="962"/>
                    </a:lnTo>
                    <a:lnTo>
                      <a:pt x="3817" y="878"/>
                    </a:lnTo>
                    <a:lnTo>
                      <a:pt x="3799" y="795"/>
                    </a:lnTo>
                    <a:lnTo>
                      <a:pt x="3779" y="709"/>
                    </a:lnTo>
                    <a:lnTo>
                      <a:pt x="3758" y="624"/>
                    </a:lnTo>
                    <a:lnTo>
                      <a:pt x="3736" y="538"/>
                    </a:lnTo>
                    <a:lnTo>
                      <a:pt x="3713" y="450"/>
                    </a:lnTo>
                    <a:lnTo>
                      <a:pt x="3689" y="362"/>
                    </a:lnTo>
                    <a:lnTo>
                      <a:pt x="3663" y="272"/>
                    </a:lnTo>
                    <a:lnTo>
                      <a:pt x="3637" y="183"/>
                    </a:lnTo>
                    <a:lnTo>
                      <a:pt x="3609" y="91"/>
                    </a:lnTo>
                    <a:lnTo>
                      <a:pt x="3581" y="0"/>
                    </a:lnTo>
                    <a:lnTo>
                      <a:pt x="3581" y="0"/>
                    </a:lnTo>
                    <a:lnTo>
                      <a:pt x="3586" y="13"/>
                    </a:lnTo>
                    <a:lnTo>
                      <a:pt x="3591" y="26"/>
                    </a:lnTo>
                    <a:lnTo>
                      <a:pt x="3599" y="39"/>
                    </a:lnTo>
                    <a:lnTo>
                      <a:pt x="3607" y="53"/>
                    </a:lnTo>
                    <a:lnTo>
                      <a:pt x="3616" y="67"/>
                    </a:lnTo>
                    <a:lnTo>
                      <a:pt x="3626" y="81"/>
                    </a:lnTo>
                    <a:lnTo>
                      <a:pt x="3649" y="110"/>
                    </a:lnTo>
                    <a:lnTo>
                      <a:pt x="3674" y="140"/>
                    </a:lnTo>
                    <a:lnTo>
                      <a:pt x="3703" y="169"/>
                    </a:lnTo>
                    <a:lnTo>
                      <a:pt x="3733" y="200"/>
                    </a:lnTo>
                    <a:lnTo>
                      <a:pt x="3764" y="230"/>
                    </a:lnTo>
                    <a:lnTo>
                      <a:pt x="3827" y="288"/>
                    </a:lnTo>
                    <a:lnTo>
                      <a:pt x="3888" y="344"/>
                    </a:lnTo>
                    <a:lnTo>
                      <a:pt x="3916" y="371"/>
                    </a:lnTo>
                    <a:lnTo>
                      <a:pt x="3941" y="395"/>
                    </a:lnTo>
                    <a:lnTo>
                      <a:pt x="3964" y="419"/>
                    </a:lnTo>
                    <a:lnTo>
                      <a:pt x="3983" y="440"/>
                    </a:lnTo>
                    <a:lnTo>
                      <a:pt x="3983" y="440"/>
                    </a:lnTo>
                    <a:lnTo>
                      <a:pt x="4050" y="520"/>
                    </a:lnTo>
                    <a:lnTo>
                      <a:pt x="4114" y="601"/>
                    </a:lnTo>
                    <a:lnTo>
                      <a:pt x="4178" y="682"/>
                    </a:lnTo>
                    <a:lnTo>
                      <a:pt x="4242" y="765"/>
                    </a:lnTo>
                    <a:lnTo>
                      <a:pt x="4304" y="847"/>
                    </a:lnTo>
                    <a:lnTo>
                      <a:pt x="4365" y="931"/>
                    </a:lnTo>
                    <a:lnTo>
                      <a:pt x="4426" y="1015"/>
                    </a:lnTo>
                    <a:lnTo>
                      <a:pt x="4485" y="1101"/>
                    </a:lnTo>
                    <a:lnTo>
                      <a:pt x="4544" y="1186"/>
                    </a:lnTo>
                    <a:lnTo>
                      <a:pt x="4602" y="1273"/>
                    </a:lnTo>
                    <a:lnTo>
                      <a:pt x="4659" y="1359"/>
                    </a:lnTo>
                    <a:lnTo>
                      <a:pt x="4714" y="1447"/>
                    </a:lnTo>
                    <a:lnTo>
                      <a:pt x="4770" y="1534"/>
                    </a:lnTo>
                    <a:lnTo>
                      <a:pt x="4824" y="1623"/>
                    </a:lnTo>
                    <a:lnTo>
                      <a:pt x="4877" y="1711"/>
                    </a:lnTo>
                    <a:lnTo>
                      <a:pt x="4930" y="1801"/>
                    </a:lnTo>
                    <a:lnTo>
                      <a:pt x="4930" y="1801"/>
                    </a:lnTo>
                    <a:lnTo>
                      <a:pt x="4996" y="1917"/>
                    </a:lnTo>
                    <a:lnTo>
                      <a:pt x="5061" y="2034"/>
                    </a:lnTo>
                    <a:lnTo>
                      <a:pt x="5125" y="2152"/>
                    </a:lnTo>
                    <a:lnTo>
                      <a:pt x="5187" y="2271"/>
                    </a:lnTo>
                    <a:lnTo>
                      <a:pt x="5248" y="2391"/>
                    </a:lnTo>
                    <a:lnTo>
                      <a:pt x="5308" y="2512"/>
                    </a:lnTo>
                    <a:lnTo>
                      <a:pt x="5365" y="2634"/>
                    </a:lnTo>
                    <a:lnTo>
                      <a:pt x="5422" y="2757"/>
                    </a:lnTo>
                    <a:lnTo>
                      <a:pt x="5478" y="2881"/>
                    </a:lnTo>
                    <a:lnTo>
                      <a:pt x="5531" y="3005"/>
                    </a:lnTo>
                    <a:lnTo>
                      <a:pt x="5583" y="3131"/>
                    </a:lnTo>
                    <a:lnTo>
                      <a:pt x="5635" y="3257"/>
                    </a:lnTo>
                    <a:lnTo>
                      <a:pt x="5684" y="3384"/>
                    </a:lnTo>
                    <a:lnTo>
                      <a:pt x="5731" y="3512"/>
                    </a:lnTo>
                    <a:lnTo>
                      <a:pt x="5777" y="3641"/>
                    </a:lnTo>
                    <a:lnTo>
                      <a:pt x="5823" y="3769"/>
                    </a:lnTo>
                    <a:lnTo>
                      <a:pt x="5866" y="3899"/>
                    </a:lnTo>
                    <a:lnTo>
                      <a:pt x="5907" y="4030"/>
                    </a:lnTo>
                    <a:lnTo>
                      <a:pt x="5947" y="4161"/>
                    </a:lnTo>
                    <a:lnTo>
                      <a:pt x="5986" y="4292"/>
                    </a:lnTo>
                    <a:lnTo>
                      <a:pt x="6023" y="4425"/>
                    </a:lnTo>
                    <a:lnTo>
                      <a:pt x="6058" y="4558"/>
                    </a:lnTo>
                    <a:lnTo>
                      <a:pt x="6092" y="4691"/>
                    </a:lnTo>
                    <a:lnTo>
                      <a:pt x="6124" y="4824"/>
                    </a:lnTo>
                    <a:lnTo>
                      <a:pt x="6155" y="4959"/>
                    </a:lnTo>
                    <a:lnTo>
                      <a:pt x="6184" y="5093"/>
                    </a:lnTo>
                    <a:lnTo>
                      <a:pt x="6211" y="5228"/>
                    </a:lnTo>
                    <a:lnTo>
                      <a:pt x="6236" y="5363"/>
                    </a:lnTo>
                    <a:lnTo>
                      <a:pt x="6260" y="5499"/>
                    </a:lnTo>
                    <a:lnTo>
                      <a:pt x="6281" y="5635"/>
                    </a:lnTo>
                    <a:lnTo>
                      <a:pt x="6302" y="5771"/>
                    </a:lnTo>
                    <a:lnTo>
                      <a:pt x="6321" y="5906"/>
                    </a:lnTo>
                    <a:lnTo>
                      <a:pt x="6338" y="6043"/>
                    </a:lnTo>
                    <a:lnTo>
                      <a:pt x="6353" y="6180"/>
                    </a:lnTo>
                    <a:lnTo>
                      <a:pt x="6366" y="6317"/>
                    </a:lnTo>
                    <a:lnTo>
                      <a:pt x="6378" y="6453"/>
                    </a:lnTo>
                    <a:lnTo>
                      <a:pt x="6387" y="6590"/>
                    </a:lnTo>
                    <a:lnTo>
                      <a:pt x="6395" y="6728"/>
                    </a:lnTo>
                    <a:lnTo>
                      <a:pt x="6401" y="6865"/>
                    </a:lnTo>
                    <a:lnTo>
                      <a:pt x="6405" y="7001"/>
                    </a:lnTo>
                    <a:lnTo>
                      <a:pt x="6408" y="7138"/>
                    </a:lnTo>
                    <a:lnTo>
                      <a:pt x="6408" y="7276"/>
                    </a:lnTo>
                    <a:lnTo>
                      <a:pt x="6407" y="7413"/>
                    </a:lnTo>
                    <a:lnTo>
                      <a:pt x="6404" y="7549"/>
                    </a:lnTo>
                    <a:lnTo>
                      <a:pt x="6399" y="7685"/>
                    </a:lnTo>
                    <a:lnTo>
                      <a:pt x="6392" y="7822"/>
                    </a:lnTo>
                    <a:lnTo>
                      <a:pt x="6383" y="7958"/>
                    </a:lnTo>
                    <a:lnTo>
                      <a:pt x="6372" y="8095"/>
                    </a:lnTo>
                    <a:lnTo>
                      <a:pt x="6359" y="8229"/>
                    </a:lnTo>
                    <a:lnTo>
                      <a:pt x="6344" y="8365"/>
                    </a:lnTo>
                    <a:lnTo>
                      <a:pt x="6328" y="8500"/>
                    </a:lnTo>
                    <a:lnTo>
                      <a:pt x="6308" y="8635"/>
                    </a:lnTo>
                    <a:lnTo>
                      <a:pt x="6287" y="8769"/>
                    </a:lnTo>
                    <a:lnTo>
                      <a:pt x="6264" y="8903"/>
                    </a:lnTo>
                    <a:lnTo>
                      <a:pt x="6240" y="9037"/>
                    </a:lnTo>
                    <a:lnTo>
                      <a:pt x="6213" y="9169"/>
                    </a:lnTo>
                    <a:lnTo>
                      <a:pt x="6184" y="9302"/>
                    </a:lnTo>
                    <a:lnTo>
                      <a:pt x="6153" y="9434"/>
                    </a:lnTo>
                    <a:lnTo>
                      <a:pt x="6119" y="9566"/>
                    </a:lnTo>
                    <a:lnTo>
                      <a:pt x="6084" y="9696"/>
                    </a:lnTo>
                    <a:lnTo>
                      <a:pt x="6047" y="9826"/>
                    </a:lnTo>
                    <a:lnTo>
                      <a:pt x="6008" y="9956"/>
                    </a:lnTo>
                    <a:lnTo>
                      <a:pt x="5966" y="10085"/>
                    </a:lnTo>
                    <a:lnTo>
                      <a:pt x="5922" y="10213"/>
                    </a:lnTo>
                    <a:lnTo>
                      <a:pt x="5922" y="10213"/>
                    </a:lnTo>
                    <a:lnTo>
                      <a:pt x="5899" y="10277"/>
                    </a:lnTo>
                    <a:lnTo>
                      <a:pt x="5876" y="10340"/>
                    </a:lnTo>
                    <a:lnTo>
                      <a:pt x="5852" y="10403"/>
                    </a:lnTo>
                    <a:lnTo>
                      <a:pt x="5828" y="10467"/>
                    </a:lnTo>
                    <a:lnTo>
                      <a:pt x="5802" y="10530"/>
                    </a:lnTo>
                    <a:lnTo>
                      <a:pt x="5775" y="10592"/>
                    </a:lnTo>
                    <a:lnTo>
                      <a:pt x="5749" y="10654"/>
                    </a:lnTo>
                    <a:lnTo>
                      <a:pt x="5722" y="10716"/>
                    </a:lnTo>
                    <a:lnTo>
                      <a:pt x="5694" y="10777"/>
                    </a:lnTo>
                    <a:lnTo>
                      <a:pt x="5665" y="10839"/>
                    </a:lnTo>
                    <a:lnTo>
                      <a:pt x="5636" y="10899"/>
                    </a:lnTo>
                    <a:lnTo>
                      <a:pt x="5605" y="10959"/>
                    </a:lnTo>
                    <a:lnTo>
                      <a:pt x="5575" y="11019"/>
                    </a:lnTo>
                    <a:lnTo>
                      <a:pt x="5543" y="11078"/>
                    </a:lnTo>
                    <a:lnTo>
                      <a:pt x="5512" y="11137"/>
                    </a:lnTo>
                    <a:lnTo>
                      <a:pt x="5479" y="11196"/>
                    </a:lnTo>
                    <a:lnTo>
                      <a:pt x="5446" y="11254"/>
                    </a:lnTo>
                    <a:lnTo>
                      <a:pt x="5411" y="11312"/>
                    </a:lnTo>
                    <a:lnTo>
                      <a:pt x="5377" y="11370"/>
                    </a:lnTo>
                    <a:lnTo>
                      <a:pt x="5342" y="11426"/>
                    </a:lnTo>
                    <a:lnTo>
                      <a:pt x="5306" y="11482"/>
                    </a:lnTo>
                    <a:lnTo>
                      <a:pt x="5270" y="11539"/>
                    </a:lnTo>
                    <a:lnTo>
                      <a:pt x="5232" y="11594"/>
                    </a:lnTo>
                    <a:lnTo>
                      <a:pt x="5195" y="11649"/>
                    </a:lnTo>
                    <a:lnTo>
                      <a:pt x="5156" y="11704"/>
                    </a:lnTo>
                    <a:lnTo>
                      <a:pt x="5117" y="11758"/>
                    </a:lnTo>
                    <a:lnTo>
                      <a:pt x="5077" y="11811"/>
                    </a:lnTo>
                    <a:lnTo>
                      <a:pt x="5037" y="11863"/>
                    </a:lnTo>
                    <a:lnTo>
                      <a:pt x="4996" y="11916"/>
                    </a:lnTo>
                    <a:lnTo>
                      <a:pt x="4955" y="11968"/>
                    </a:lnTo>
                    <a:lnTo>
                      <a:pt x="4911" y="12019"/>
                    </a:lnTo>
                    <a:lnTo>
                      <a:pt x="4869" y="12070"/>
                    </a:lnTo>
                    <a:lnTo>
                      <a:pt x="4825" y="12120"/>
                    </a:lnTo>
                    <a:lnTo>
                      <a:pt x="4781" y="12169"/>
                    </a:lnTo>
                    <a:lnTo>
                      <a:pt x="4736" y="12217"/>
                    </a:lnTo>
                    <a:lnTo>
                      <a:pt x="4690" y="12266"/>
                    </a:lnTo>
                    <a:lnTo>
                      <a:pt x="4645" y="12314"/>
                    </a:lnTo>
                    <a:lnTo>
                      <a:pt x="4598" y="12360"/>
                    </a:lnTo>
                    <a:lnTo>
                      <a:pt x="4550" y="12407"/>
                    </a:lnTo>
                    <a:lnTo>
                      <a:pt x="4502" y="12453"/>
                    </a:lnTo>
                    <a:lnTo>
                      <a:pt x="4454" y="12498"/>
                    </a:lnTo>
                    <a:lnTo>
                      <a:pt x="4404" y="12542"/>
                    </a:lnTo>
                    <a:lnTo>
                      <a:pt x="4354" y="12585"/>
                    </a:lnTo>
                    <a:lnTo>
                      <a:pt x="4303" y="12629"/>
                    </a:lnTo>
                    <a:lnTo>
                      <a:pt x="4252" y="12671"/>
                    </a:lnTo>
                    <a:lnTo>
                      <a:pt x="4200" y="12713"/>
                    </a:lnTo>
                    <a:lnTo>
                      <a:pt x="4148" y="12753"/>
                    </a:lnTo>
                    <a:lnTo>
                      <a:pt x="4095" y="12794"/>
                    </a:lnTo>
                    <a:lnTo>
                      <a:pt x="4041" y="12834"/>
                    </a:lnTo>
                    <a:lnTo>
                      <a:pt x="3986" y="12872"/>
                    </a:lnTo>
                    <a:lnTo>
                      <a:pt x="3931" y="12910"/>
                    </a:lnTo>
                    <a:lnTo>
                      <a:pt x="3876" y="12947"/>
                    </a:lnTo>
                    <a:lnTo>
                      <a:pt x="3819" y="12984"/>
                    </a:lnTo>
                    <a:lnTo>
                      <a:pt x="3762" y="13019"/>
                    </a:lnTo>
                    <a:lnTo>
                      <a:pt x="3705" y="13054"/>
                    </a:lnTo>
                    <a:lnTo>
                      <a:pt x="3646" y="13088"/>
                    </a:lnTo>
                    <a:lnTo>
                      <a:pt x="3588" y="13121"/>
                    </a:lnTo>
                    <a:lnTo>
                      <a:pt x="3528" y="13154"/>
                    </a:lnTo>
                    <a:lnTo>
                      <a:pt x="3468" y="13186"/>
                    </a:lnTo>
                    <a:lnTo>
                      <a:pt x="3407" y="13216"/>
                    </a:lnTo>
                    <a:lnTo>
                      <a:pt x="3346" y="13246"/>
                    </a:lnTo>
                    <a:lnTo>
                      <a:pt x="3284" y="13275"/>
                    </a:lnTo>
                    <a:lnTo>
                      <a:pt x="3221" y="13303"/>
                    </a:lnTo>
                    <a:lnTo>
                      <a:pt x="3158" y="13331"/>
                    </a:lnTo>
                    <a:lnTo>
                      <a:pt x="3158" y="13331"/>
                    </a:lnTo>
                    <a:lnTo>
                      <a:pt x="3111" y="13350"/>
                    </a:lnTo>
                    <a:lnTo>
                      <a:pt x="3064" y="13369"/>
                    </a:lnTo>
                    <a:lnTo>
                      <a:pt x="3018" y="13387"/>
                    </a:lnTo>
                    <a:lnTo>
                      <a:pt x="2970" y="13404"/>
                    </a:lnTo>
                    <a:lnTo>
                      <a:pt x="2923" y="13421"/>
                    </a:lnTo>
                    <a:lnTo>
                      <a:pt x="2876" y="13437"/>
                    </a:lnTo>
                    <a:lnTo>
                      <a:pt x="2829" y="13453"/>
                    </a:lnTo>
                    <a:lnTo>
                      <a:pt x="2781" y="13468"/>
                    </a:lnTo>
                    <a:lnTo>
                      <a:pt x="2686" y="13497"/>
                    </a:lnTo>
                    <a:lnTo>
                      <a:pt x="2590" y="13523"/>
                    </a:lnTo>
                    <a:lnTo>
                      <a:pt x="2494" y="13546"/>
                    </a:lnTo>
                    <a:lnTo>
                      <a:pt x="2397" y="13567"/>
                    </a:lnTo>
                    <a:lnTo>
                      <a:pt x="2301" y="13587"/>
                    </a:lnTo>
                    <a:lnTo>
                      <a:pt x="2203" y="13604"/>
                    </a:lnTo>
                    <a:lnTo>
                      <a:pt x="2107" y="13619"/>
                    </a:lnTo>
                    <a:lnTo>
                      <a:pt x="2008" y="13632"/>
                    </a:lnTo>
                    <a:lnTo>
                      <a:pt x="1910" y="13643"/>
                    </a:lnTo>
                    <a:lnTo>
                      <a:pt x="1812" y="13652"/>
                    </a:lnTo>
                    <a:lnTo>
                      <a:pt x="1714" y="13659"/>
                    </a:lnTo>
                    <a:lnTo>
                      <a:pt x="1616" y="13665"/>
                    </a:lnTo>
                    <a:lnTo>
                      <a:pt x="1516" y="13669"/>
                    </a:lnTo>
                    <a:lnTo>
                      <a:pt x="1418" y="13672"/>
                    </a:lnTo>
                    <a:lnTo>
                      <a:pt x="1319" y="13673"/>
                    </a:lnTo>
                    <a:lnTo>
                      <a:pt x="1220" y="13672"/>
                    </a:lnTo>
                    <a:lnTo>
                      <a:pt x="1121" y="13668"/>
                    </a:lnTo>
                    <a:lnTo>
                      <a:pt x="1021" y="13664"/>
                    </a:lnTo>
                    <a:lnTo>
                      <a:pt x="922" y="13659"/>
                    </a:lnTo>
                    <a:lnTo>
                      <a:pt x="823" y="13652"/>
                    </a:lnTo>
                    <a:lnTo>
                      <a:pt x="724" y="13644"/>
                    </a:lnTo>
                    <a:lnTo>
                      <a:pt x="625" y="13635"/>
                    </a:lnTo>
                    <a:lnTo>
                      <a:pt x="526" y="13625"/>
                    </a:lnTo>
                    <a:lnTo>
                      <a:pt x="427" y="13614"/>
                    </a:lnTo>
                    <a:lnTo>
                      <a:pt x="327" y="13601"/>
                    </a:lnTo>
                    <a:lnTo>
                      <a:pt x="229" y="13588"/>
                    </a:lnTo>
                    <a:lnTo>
                      <a:pt x="130" y="13573"/>
                    </a:lnTo>
                    <a:lnTo>
                      <a:pt x="32" y="13558"/>
                    </a:lnTo>
                    <a:lnTo>
                      <a:pt x="32" y="13558"/>
                    </a:lnTo>
                    <a:close/>
                  </a:path>
                </a:pathLst>
              </a:custGeom>
              <a:solidFill>
                <a:schemeClr val="accent3"/>
              </a:solidFill>
              <a:ln>
                <a:noFill/>
              </a:ln>
            </p:spPr>
            <p:txBody>
              <a:bodyPr vert="horz" wrap="square" lIns="137160" tIns="68580" rIns="137160" bIns="68580" numCol="1" anchor="t" anchorCtr="0" compatLnSpc="1">
                <a:prstTxWarp prst="textNoShape">
                  <a:avLst/>
                </a:prstTxWarp>
              </a:bodyPr>
              <a:lstStyle/>
              <a:p>
                <a:endParaRPr lang="en-US" sz="5400" dirty="0"/>
              </a:p>
            </p:txBody>
          </p:sp>
          <p:sp>
            <p:nvSpPr>
              <p:cNvPr id="29" name="Freeform 28"/>
              <p:cNvSpPr>
                <a:spLocks/>
              </p:cNvSpPr>
              <p:nvPr/>
            </p:nvSpPr>
            <p:spPr bwMode="auto">
              <a:xfrm>
                <a:off x="11586412" y="6836622"/>
                <a:ext cx="2226020" cy="3460617"/>
              </a:xfrm>
              <a:custGeom>
                <a:avLst/>
                <a:gdLst>
                  <a:gd name="T0" fmla="*/ 2920 w 8330"/>
                  <a:gd name="T1" fmla="*/ 36 h 12948"/>
                  <a:gd name="T2" fmla="*/ 2859 w 8330"/>
                  <a:gd name="T3" fmla="*/ 180 h 12948"/>
                  <a:gd name="T4" fmla="*/ 2844 w 8330"/>
                  <a:gd name="T5" fmla="*/ 369 h 12948"/>
                  <a:gd name="T6" fmla="*/ 2885 w 8330"/>
                  <a:gd name="T7" fmla="*/ 682 h 12948"/>
                  <a:gd name="T8" fmla="*/ 2944 w 8330"/>
                  <a:gd name="T9" fmla="*/ 823 h 12948"/>
                  <a:gd name="T10" fmla="*/ 3128 w 8330"/>
                  <a:gd name="T11" fmla="*/ 1077 h 12948"/>
                  <a:gd name="T12" fmla="*/ 3391 w 8330"/>
                  <a:gd name="T13" fmla="*/ 1301 h 12948"/>
                  <a:gd name="T14" fmla="*/ 3900 w 8330"/>
                  <a:gd name="T15" fmla="*/ 1619 h 12948"/>
                  <a:gd name="T16" fmla="*/ 4176 w 8330"/>
                  <a:gd name="T17" fmla="*/ 1801 h 12948"/>
                  <a:gd name="T18" fmla="*/ 4437 w 8330"/>
                  <a:gd name="T19" fmla="*/ 2013 h 12948"/>
                  <a:gd name="T20" fmla="*/ 4839 w 8330"/>
                  <a:gd name="T21" fmla="*/ 2431 h 12948"/>
                  <a:gd name="T22" fmla="*/ 5188 w 8330"/>
                  <a:gd name="T23" fmla="*/ 2891 h 12948"/>
                  <a:gd name="T24" fmla="*/ 5532 w 8330"/>
                  <a:gd name="T25" fmla="*/ 3492 h 12948"/>
                  <a:gd name="T26" fmla="*/ 5777 w 8330"/>
                  <a:gd name="T27" fmla="*/ 4135 h 12948"/>
                  <a:gd name="T28" fmla="*/ 5909 w 8330"/>
                  <a:gd name="T29" fmla="*/ 4759 h 12948"/>
                  <a:gd name="T30" fmla="*/ 5938 w 8330"/>
                  <a:gd name="T31" fmla="*/ 5102 h 12948"/>
                  <a:gd name="T32" fmla="*/ 5936 w 8330"/>
                  <a:gd name="T33" fmla="*/ 5448 h 12948"/>
                  <a:gd name="T34" fmla="*/ 5903 w 8330"/>
                  <a:gd name="T35" fmla="*/ 5794 h 12948"/>
                  <a:gd name="T36" fmla="*/ 5723 w 8330"/>
                  <a:gd name="T37" fmla="*/ 7031 h 12948"/>
                  <a:gd name="T38" fmla="*/ 5645 w 8330"/>
                  <a:gd name="T39" fmla="*/ 7815 h 12948"/>
                  <a:gd name="T40" fmla="*/ 5633 w 8330"/>
                  <a:gd name="T41" fmla="*/ 8599 h 12948"/>
                  <a:gd name="T42" fmla="*/ 5692 w 8330"/>
                  <a:gd name="T43" fmla="*/ 9213 h 12948"/>
                  <a:gd name="T44" fmla="*/ 5769 w 8330"/>
                  <a:gd name="T45" fmla="*/ 9603 h 12948"/>
                  <a:gd name="T46" fmla="*/ 5882 w 8330"/>
                  <a:gd name="T47" fmla="*/ 9993 h 12948"/>
                  <a:gd name="T48" fmla="*/ 6036 w 8330"/>
                  <a:gd name="T49" fmla="*/ 10383 h 12948"/>
                  <a:gd name="T50" fmla="*/ 6233 w 8330"/>
                  <a:gd name="T51" fmla="*/ 10774 h 12948"/>
                  <a:gd name="T52" fmla="*/ 6478 w 8330"/>
                  <a:gd name="T53" fmla="*/ 11164 h 12948"/>
                  <a:gd name="T54" fmla="*/ 6776 w 8330"/>
                  <a:gd name="T55" fmla="*/ 11554 h 12948"/>
                  <a:gd name="T56" fmla="*/ 7130 w 8330"/>
                  <a:gd name="T57" fmla="*/ 11944 h 12948"/>
                  <a:gd name="T58" fmla="*/ 7545 w 8330"/>
                  <a:gd name="T59" fmla="*/ 12334 h 12948"/>
                  <a:gd name="T60" fmla="*/ 8025 w 8330"/>
                  <a:gd name="T61" fmla="*/ 12724 h 12948"/>
                  <a:gd name="T62" fmla="*/ 8306 w 8330"/>
                  <a:gd name="T63" fmla="*/ 12933 h 12948"/>
                  <a:gd name="T64" fmla="*/ 8130 w 8330"/>
                  <a:gd name="T65" fmla="*/ 12885 h 12948"/>
                  <a:gd name="T66" fmla="*/ 7772 w 8330"/>
                  <a:gd name="T67" fmla="*/ 12845 h 12948"/>
                  <a:gd name="T68" fmla="*/ 7242 w 8330"/>
                  <a:gd name="T69" fmla="*/ 12708 h 12948"/>
                  <a:gd name="T70" fmla="*/ 6553 w 8330"/>
                  <a:gd name="T71" fmla="*/ 12479 h 12948"/>
                  <a:gd name="T72" fmla="*/ 5921 w 8330"/>
                  <a:gd name="T73" fmla="*/ 12221 h 12948"/>
                  <a:gd name="T74" fmla="*/ 5077 w 8330"/>
                  <a:gd name="T75" fmla="*/ 11797 h 12948"/>
                  <a:gd name="T76" fmla="*/ 4266 w 8330"/>
                  <a:gd name="T77" fmla="*/ 11298 h 12948"/>
                  <a:gd name="T78" fmla="*/ 3494 w 8330"/>
                  <a:gd name="T79" fmla="*/ 10726 h 12948"/>
                  <a:gd name="T80" fmla="*/ 2772 w 8330"/>
                  <a:gd name="T81" fmla="*/ 10089 h 12948"/>
                  <a:gd name="T82" fmla="*/ 2111 w 8330"/>
                  <a:gd name="T83" fmla="*/ 9391 h 12948"/>
                  <a:gd name="T84" fmla="*/ 1518 w 8330"/>
                  <a:gd name="T85" fmla="*/ 8638 h 12948"/>
                  <a:gd name="T86" fmla="*/ 1004 w 8330"/>
                  <a:gd name="T87" fmla="*/ 7833 h 12948"/>
                  <a:gd name="T88" fmla="*/ 579 w 8330"/>
                  <a:gd name="T89" fmla="*/ 6984 h 12948"/>
                  <a:gd name="T90" fmla="*/ 292 w 8330"/>
                  <a:gd name="T91" fmla="*/ 6224 h 12948"/>
                  <a:gd name="T92" fmla="*/ 164 w 8330"/>
                  <a:gd name="T93" fmla="*/ 5768 h 12948"/>
                  <a:gd name="T94" fmla="*/ 71 w 8330"/>
                  <a:gd name="T95" fmla="*/ 5305 h 12948"/>
                  <a:gd name="T96" fmla="*/ 16 w 8330"/>
                  <a:gd name="T97" fmla="*/ 4840 h 12948"/>
                  <a:gd name="T98" fmla="*/ 0 w 8330"/>
                  <a:gd name="T99" fmla="*/ 4374 h 12948"/>
                  <a:gd name="T100" fmla="*/ 26 w 8330"/>
                  <a:gd name="T101" fmla="*/ 3909 h 12948"/>
                  <a:gd name="T102" fmla="*/ 94 w 8330"/>
                  <a:gd name="T103" fmla="*/ 3451 h 12948"/>
                  <a:gd name="T104" fmla="*/ 208 w 8330"/>
                  <a:gd name="T105" fmla="*/ 2999 h 12948"/>
                  <a:gd name="T106" fmla="*/ 368 w 8330"/>
                  <a:gd name="T107" fmla="*/ 2558 h 12948"/>
                  <a:gd name="T108" fmla="*/ 577 w 8330"/>
                  <a:gd name="T109" fmla="*/ 2130 h 12948"/>
                  <a:gd name="T110" fmla="*/ 743 w 8330"/>
                  <a:gd name="T111" fmla="*/ 1856 h 12948"/>
                  <a:gd name="T112" fmla="*/ 1074 w 8330"/>
                  <a:gd name="T113" fmla="*/ 1422 h 12948"/>
                  <a:gd name="T114" fmla="*/ 1562 w 8330"/>
                  <a:gd name="T115" fmla="*/ 935 h 12948"/>
                  <a:gd name="T116" fmla="*/ 2111 w 8330"/>
                  <a:gd name="T117" fmla="*/ 513 h 12948"/>
                  <a:gd name="T118" fmla="*/ 2702 w 8330"/>
                  <a:gd name="T119" fmla="*/ 144 h 12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30" h="12948">
                    <a:moveTo>
                      <a:pt x="2964" y="0"/>
                    </a:moveTo>
                    <a:lnTo>
                      <a:pt x="2964" y="0"/>
                    </a:lnTo>
                    <a:lnTo>
                      <a:pt x="2956" y="5"/>
                    </a:lnTo>
                    <a:lnTo>
                      <a:pt x="2948" y="10"/>
                    </a:lnTo>
                    <a:lnTo>
                      <a:pt x="2940" y="16"/>
                    </a:lnTo>
                    <a:lnTo>
                      <a:pt x="2933" y="22"/>
                    </a:lnTo>
                    <a:lnTo>
                      <a:pt x="2920" y="36"/>
                    </a:lnTo>
                    <a:lnTo>
                      <a:pt x="2908" y="52"/>
                    </a:lnTo>
                    <a:lnTo>
                      <a:pt x="2897" y="70"/>
                    </a:lnTo>
                    <a:lnTo>
                      <a:pt x="2887" y="89"/>
                    </a:lnTo>
                    <a:lnTo>
                      <a:pt x="2879" y="110"/>
                    </a:lnTo>
                    <a:lnTo>
                      <a:pt x="2871" y="132"/>
                    </a:lnTo>
                    <a:lnTo>
                      <a:pt x="2865" y="156"/>
                    </a:lnTo>
                    <a:lnTo>
                      <a:pt x="2859" y="180"/>
                    </a:lnTo>
                    <a:lnTo>
                      <a:pt x="2855" y="205"/>
                    </a:lnTo>
                    <a:lnTo>
                      <a:pt x="2851" y="231"/>
                    </a:lnTo>
                    <a:lnTo>
                      <a:pt x="2848" y="258"/>
                    </a:lnTo>
                    <a:lnTo>
                      <a:pt x="2846" y="285"/>
                    </a:lnTo>
                    <a:lnTo>
                      <a:pt x="2845" y="312"/>
                    </a:lnTo>
                    <a:lnTo>
                      <a:pt x="2844" y="341"/>
                    </a:lnTo>
                    <a:lnTo>
                      <a:pt x="2844" y="369"/>
                    </a:lnTo>
                    <a:lnTo>
                      <a:pt x="2845" y="397"/>
                    </a:lnTo>
                    <a:lnTo>
                      <a:pt x="2848" y="452"/>
                    </a:lnTo>
                    <a:lnTo>
                      <a:pt x="2853" y="506"/>
                    </a:lnTo>
                    <a:lnTo>
                      <a:pt x="2860" y="557"/>
                    </a:lnTo>
                    <a:lnTo>
                      <a:pt x="2868" y="603"/>
                    </a:lnTo>
                    <a:lnTo>
                      <a:pt x="2876" y="645"/>
                    </a:lnTo>
                    <a:lnTo>
                      <a:pt x="2885" y="682"/>
                    </a:lnTo>
                    <a:lnTo>
                      <a:pt x="2895" y="711"/>
                    </a:lnTo>
                    <a:lnTo>
                      <a:pt x="2895" y="711"/>
                    </a:lnTo>
                    <a:lnTo>
                      <a:pt x="2903" y="734"/>
                    </a:lnTo>
                    <a:lnTo>
                      <a:pt x="2913" y="757"/>
                    </a:lnTo>
                    <a:lnTo>
                      <a:pt x="2922" y="779"/>
                    </a:lnTo>
                    <a:lnTo>
                      <a:pt x="2933" y="801"/>
                    </a:lnTo>
                    <a:lnTo>
                      <a:pt x="2944" y="823"/>
                    </a:lnTo>
                    <a:lnTo>
                      <a:pt x="2955" y="844"/>
                    </a:lnTo>
                    <a:lnTo>
                      <a:pt x="2980" y="887"/>
                    </a:lnTo>
                    <a:lnTo>
                      <a:pt x="3007" y="927"/>
                    </a:lnTo>
                    <a:lnTo>
                      <a:pt x="3035" y="966"/>
                    </a:lnTo>
                    <a:lnTo>
                      <a:pt x="3064" y="1004"/>
                    </a:lnTo>
                    <a:lnTo>
                      <a:pt x="3095" y="1042"/>
                    </a:lnTo>
                    <a:lnTo>
                      <a:pt x="3128" y="1077"/>
                    </a:lnTo>
                    <a:lnTo>
                      <a:pt x="3163" y="1112"/>
                    </a:lnTo>
                    <a:lnTo>
                      <a:pt x="3198" y="1146"/>
                    </a:lnTo>
                    <a:lnTo>
                      <a:pt x="3235" y="1178"/>
                    </a:lnTo>
                    <a:lnTo>
                      <a:pt x="3272" y="1210"/>
                    </a:lnTo>
                    <a:lnTo>
                      <a:pt x="3311" y="1242"/>
                    </a:lnTo>
                    <a:lnTo>
                      <a:pt x="3351" y="1272"/>
                    </a:lnTo>
                    <a:lnTo>
                      <a:pt x="3391" y="1301"/>
                    </a:lnTo>
                    <a:lnTo>
                      <a:pt x="3432" y="1330"/>
                    </a:lnTo>
                    <a:lnTo>
                      <a:pt x="3474" y="1358"/>
                    </a:lnTo>
                    <a:lnTo>
                      <a:pt x="3516" y="1386"/>
                    </a:lnTo>
                    <a:lnTo>
                      <a:pt x="3559" y="1414"/>
                    </a:lnTo>
                    <a:lnTo>
                      <a:pt x="3644" y="1466"/>
                    </a:lnTo>
                    <a:lnTo>
                      <a:pt x="3730" y="1518"/>
                    </a:lnTo>
                    <a:lnTo>
                      <a:pt x="3900" y="1619"/>
                    </a:lnTo>
                    <a:lnTo>
                      <a:pt x="3981" y="1669"/>
                    </a:lnTo>
                    <a:lnTo>
                      <a:pt x="4021" y="1694"/>
                    </a:lnTo>
                    <a:lnTo>
                      <a:pt x="4060" y="1719"/>
                    </a:lnTo>
                    <a:lnTo>
                      <a:pt x="4060" y="1719"/>
                    </a:lnTo>
                    <a:lnTo>
                      <a:pt x="4099" y="1745"/>
                    </a:lnTo>
                    <a:lnTo>
                      <a:pt x="4138" y="1773"/>
                    </a:lnTo>
                    <a:lnTo>
                      <a:pt x="4176" y="1801"/>
                    </a:lnTo>
                    <a:lnTo>
                      <a:pt x="4215" y="1829"/>
                    </a:lnTo>
                    <a:lnTo>
                      <a:pt x="4253" y="1858"/>
                    </a:lnTo>
                    <a:lnTo>
                      <a:pt x="4290" y="1888"/>
                    </a:lnTo>
                    <a:lnTo>
                      <a:pt x="4327" y="1918"/>
                    </a:lnTo>
                    <a:lnTo>
                      <a:pt x="4364" y="1950"/>
                    </a:lnTo>
                    <a:lnTo>
                      <a:pt x="4401" y="1981"/>
                    </a:lnTo>
                    <a:lnTo>
                      <a:pt x="4437" y="2013"/>
                    </a:lnTo>
                    <a:lnTo>
                      <a:pt x="4472" y="2045"/>
                    </a:lnTo>
                    <a:lnTo>
                      <a:pt x="4507" y="2078"/>
                    </a:lnTo>
                    <a:lnTo>
                      <a:pt x="4577" y="2146"/>
                    </a:lnTo>
                    <a:lnTo>
                      <a:pt x="4645" y="2215"/>
                    </a:lnTo>
                    <a:lnTo>
                      <a:pt x="4711" y="2285"/>
                    </a:lnTo>
                    <a:lnTo>
                      <a:pt x="4776" y="2358"/>
                    </a:lnTo>
                    <a:lnTo>
                      <a:pt x="4839" y="2431"/>
                    </a:lnTo>
                    <a:lnTo>
                      <a:pt x="4900" y="2506"/>
                    </a:lnTo>
                    <a:lnTo>
                      <a:pt x="4961" y="2581"/>
                    </a:lnTo>
                    <a:lnTo>
                      <a:pt x="5019" y="2657"/>
                    </a:lnTo>
                    <a:lnTo>
                      <a:pt x="5076" y="2733"/>
                    </a:lnTo>
                    <a:lnTo>
                      <a:pt x="5132" y="2809"/>
                    </a:lnTo>
                    <a:lnTo>
                      <a:pt x="5132" y="2809"/>
                    </a:lnTo>
                    <a:lnTo>
                      <a:pt x="5188" y="2891"/>
                    </a:lnTo>
                    <a:lnTo>
                      <a:pt x="5243" y="2974"/>
                    </a:lnTo>
                    <a:lnTo>
                      <a:pt x="5296" y="3058"/>
                    </a:lnTo>
                    <a:lnTo>
                      <a:pt x="5347" y="3142"/>
                    </a:lnTo>
                    <a:lnTo>
                      <a:pt x="5396" y="3229"/>
                    </a:lnTo>
                    <a:lnTo>
                      <a:pt x="5444" y="3315"/>
                    </a:lnTo>
                    <a:lnTo>
                      <a:pt x="5489" y="3403"/>
                    </a:lnTo>
                    <a:lnTo>
                      <a:pt x="5532" y="3492"/>
                    </a:lnTo>
                    <a:lnTo>
                      <a:pt x="5573" y="3582"/>
                    </a:lnTo>
                    <a:lnTo>
                      <a:pt x="5612" y="3672"/>
                    </a:lnTo>
                    <a:lnTo>
                      <a:pt x="5650" y="3763"/>
                    </a:lnTo>
                    <a:lnTo>
                      <a:pt x="5685" y="3855"/>
                    </a:lnTo>
                    <a:lnTo>
                      <a:pt x="5718" y="3948"/>
                    </a:lnTo>
                    <a:lnTo>
                      <a:pt x="5749" y="4041"/>
                    </a:lnTo>
                    <a:lnTo>
                      <a:pt x="5777" y="4135"/>
                    </a:lnTo>
                    <a:lnTo>
                      <a:pt x="5805" y="4229"/>
                    </a:lnTo>
                    <a:lnTo>
                      <a:pt x="5829" y="4325"/>
                    </a:lnTo>
                    <a:lnTo>
                      <a:pt x="5851" y="4420"/>
                    </a:lnTo>
                    <a:lnTo>
                      <a:pt x="5870" y="4517"/>
                    </a:lnTo>
                    <a:lnTo>
                      <a:pt x="5887" y="4613"/>
                    </a:lnTo>
                    <a:lnTo>
                      <a:pt x="5902" y="4711"/>
                    </a:lnTo>
                    <a:lnTo>
                      <a:pt x="5909" y="4759"/>
                    </a:lnTo>
                    <a:lnTo>
                      <a:pt x="5915" y="4808"/>
                    </a:lnTo>
                    <a:lnTo>
                      <a:pt x="5920" y="4857"/>
                    </a:lnTo>
                    <a:lnTo>
                      <a:pt x="5925" y="4906"/>
                    </a:lnTo>
                    <a:lnTo>
                      <a:pt x="5929" y="4954"/>
                    </a:lnTo>
                    <a:lnTo>
                      <a:pt x="5933" y="5004"/>
                    </a:lnTo>
                    <a:lnTo>
                      <a:pt x="5936" y="5053"/>
                    </a:lnTo>
                    <a:lnTo>
                      <a:pt x="5938" y="5102"/>
                    </a:lnTo>
                    <a:lnTo>
                      <a:pt x="5940" y="5151"/>
                    </a:lnTo>
                    <a:lnTo>
                      <a:pt x="5941" y="5201"/>
                    </a:lnTo>
                    <a:lnTo>
                      <a:pt x="5941" y="5250"/>
                    </a:lnTo>
                    <a:lnTo>
                      <a:pt x="5941" y="5299"/>
                    </a:lnTo>
                    <a:lnTo>
                      <a:pt x="5940" y="5348"/>
                    </a:lnTo>
                    <a:lnTo>
                      <a:pt x="5938" y="5399"/>
                    </a:lnTo>
                    <a:lnTo>
                      <a:pt x="5936" y="5448"/>
                    </a:lnTo>
                    <a:lnTo>
                      <a:pt x="5934" y="5497"/>
                    </a:lnTo>
                    <a:lnTo>
                      <a:pt x="5930" y="5547"/>
                    </a:lnTo>
                    <a:lnTo>
                      <a:pt x="5926" y="5596"/>
                    </a:lnTo>
                    <a:lnTo>
                      <a:pt x="5921" y="5646"/>
                    </a:lnTo>
                    <a:lnTo>
                      <a:pt x="5916" y="5695"/>
                    </a:lnTo>
                    <a:lnTo>
                      <a:pt x="5910" y="5745"/>
                    </a:lnTo>
                    <a:lnTo>
                      <a:pt x="5903" y="5794"/>
                    </a:lnTo>
                    <a:lnTo>
                      <a:pt x="5903" y="5794"/>
                    </a:lnTo>
                    <a:lnTo>
                      <a:pt x="5870" y="6019"/>
                    </a:lnTo>
                    <a:lnTo>
                      <a:pt x="5836" y="6244"/>
                    </a:lnTo>
                    <a:lnTo>
                      <a:pt x="5803" y="6470"/>
                    </a:lnTo>
                    <a:lnTo>
                      <a:pt x="5769" y="6694"/>
                    </a:lnTo>
                    <a:lnTo>
                      <a:pt x="5738" y="6919"/>
                    </a:lnTo>
                    <a:lnTo>
                      <a:pt x="5723" y="7031"/>
                    </a:lnTo>
                    <a:lnTo>
                      <a:pt x="5709" y="7143"/>
                    </a:lnTo>
                    <a:lnTo>
                      <a:pt x="5696" y="7255"/>
                    </a:lnTo>
                    <a:lnTo>
                      <a:pt x="5683" y="7368"/>
                    </a:lnTo>
                    <a:lnTo>
                      <a:pt x="5672" y="7479"/>
                    </a:lnTo>
                    <a:lnTo>
                      <a:pt x="5662" y="7592"/>
                    </a:lnTo>
                    <a:lnTo>
                      <a:pt x="5652" y="7704"/>
                    </a:lnTo>
                    <a:lnTo>
                      <a:pt x="5645" y="7815"/>
                    </a:lnTo>
                    <a:lnTo>
                      <a:pt x="5638" y="7928"/>
                    </a:lnTo>
                    <a:lnTo>
                      <a:pt x="5633" y="8039"/>
                    </a:lnTo>
                    <a:lnTo>
                      <a:pt x="5629" y="8151"/>
                    </a:lnTo>
                    <a:lnTo>
                      <a:pt x="5628" y="8263"/>
                    </a:lnTo>
                    <a:lnTo>
                      <a:pt x="5627" y="8375"/>
                    </a:lnTo>
                    <a:lnTo>
                      <a:pt x="5629" y="8487"/>
                    </a:lnTo>
                    <a:lnTo>
                      <a:pt x="5633" y="8599"/>
                    </a:lnTo>
                    <a:lnTo>
                      <a:pt x="5638" y="8710"/>
                    </a:lnTo>
                    <a:lnTo>
                      <a:pt x="5646" y="8822"/>
                    </a:lnTo>
                    <a:lnTo>
                      <a:pt x="5656" y="8933"/>
                    </a:lnTo>
                    <a:lnTo>
                      <a:pt x="5669" y="9045"/>
                    </a:lnTo>
                    <a:lnTo>
                      <a:pt x="5676" y="9101"/>
                    </a:lnTo>
                    <a:lnTo>
                      <a:pt x="5684" y="9157"/>
                    </a:lnTo>
                    <a:lnTo>
                      <a:pt x="5692" y="9213"/>
                    </a:lnTo>
                    <a:lnTo>
                      <a:pt x="5701" y="9268"/>
                    </a:lnTo>
                    <a:lnTo>
                      <a:pt x="5710" y="9325"/>
                    </a:lnTo>
                    <a:lnTo>
                      <a:pt x="5721" y="9380"/>
                    </a:lnTo>
                    <a:lnTo>
                      <a:pt x="5732" y="9436"/>
                    </a:lnTo>
                    <a:lnTo>
                      <a:pt x="5743" y="9491"/>
                    </a:lnTo>
                    <a:lnTo>
                      <a:pt x="5756" y="9548"/>
                    </a:lnTo>
                    <a:lnTo>
                      <a:pt x="5769" y="9603"/>
                    </a:lnTo>
                    <a:lnTo>
                      <a:pt x="5783" y="9658"/>
                    </a:lnTo>
                    <a:lnTo>
                      <a:pt x="5798" y="9715"/>
                    </a:lnTo>
                    <a:lnTo>
                      <a:pt x="5814" y="9770"/>
                    </a:lnTo>
                    <a:lnTo>
                      <a:pt x="5830" y="9826"/>
                    </a:lnTo>
                    <a:lnTo>
                      <a:pt x="5846" y="9882"/>
                    </a:lnTo>
                    <a:lnTo>
                      <a:pt x="5864" y="9938"/>
                    </a:lnTo>
                    <a:lnTo>
                      <a:pt x="5882" y="9993"/>
                    </a:lnTo>
                    <a:lnTo>
                      <a:pt x="5902" y="10050"/>
                    </a:lnTo>
                    <a:lnTo>
                      <a:pt x="5922" y="10105"/>
                    </a:lnTo>
                    <a:lnTo>
                      <a:pt x="5943" y="10160"/>
                    </a:lnTo>
                    <a:lnTo>
                      <a:pt x="5964" y="10217"/>
                    </a:lnTo>
                    <a:lnTo>
                      <a:pt x="5988" y="10272"/>
                    </a:lnTo>
                    <a:lnTo>
                      <a:pt x="6011" y="10328"/>
                    </a:lnTo>
                    <a:lnTo>
                      <a:pt x="6036" y="10383"/>
                    </a:lnTo>
                    <a:lnTo>
                      <a:pt x="6061" y="10440"/>
                    </a:lnTo>
                    <a:lnTo>
                      <a:pt x="6087" y="10495"/>
                    </a:lnTo>
                    <a:lnTo>
                      <a:pt x="6114" y="10550"/>
                    </a:lnTo>
                    <a:lnTo>
                      <a:pt x="6142" y="10607"/>
                    </a:lnTo>
                    <a:lnTo>
                      <a:pt x="6172" y="10662"/>
                    </a:lnTo>
                    <a:lnTo>
                      <a:pt x="6202" y="10718"/>
                    </a:lnTo>
                    <a:lnTo>
                      <a:pt x="6233" y="10774"/>
                    </a:lnTo>
                    <a:lnTo>
                      <a:pt x="6265" y="10830"/>
                    </a:lnTo>
                    <a:lnTo>
                      <a:pt x="6297" y="10885"/>
                    </a:lnTo>
                    <a:lnTo>
                      <a:pt x="6332" y="10941"/>
                    </a:lnTo>
                    <a:lnTo>
                      <a:pt x="6367" y="10997"/>
                    </a:lnTo>
                    <a:lnTo>
                      <a:pt x="6403" y="11052"/>
                    </a:lnTo>
                    <a:lnTo>
                      <a:pt x="6440" y="11108"/>
                    </a:lnTo>
                    <a:lnTo>
                      <a:pt x="6478" y="11164"/>
                    </a:lnTo>
                    <a:lnTo>
                      <a:pt x="6518" y="11219"/>
                    </a:lnTo>
                    <a:lnTo>
                      <a:pt x="6558" y="11275"/>
                    </a:lnTo>
                    <a:lnTo>
                      <a:pt x="6599" y="11331"/>
                    </a:lnTo>
                    <a:lnTo>
                      <a:pt x="6641" y="11387"/>
                    </a:lnTo>
                    <a:lnTo>
                      <a:pt x="6686" y="11442"/>
                    </a:lnTo>
                    <a:lnTo>
                      <a:pt x="6730" y="11498"/>
                    </a:lnTo>
                    <a:lnTo>
                      <a:pt x="6776" y="11554"/>
                    </a:lnTo>
                    <a:lnTo>
                      <a:pt x="6823" y="11609"/>
                    </a:lnTo>
                    <a:lnTo>
                      <a:pt x="6872" y="11666"/>
                    </a:lnTo>
                    <a:lnTo>
                      <a:pt x="6921" y="11721"/>
                    </a:lnTo>
                    <a:lnTo>
                      <a:pt x="6971" y="11776"/>
                    </a:lnTo>
                    <a:lnTo>
                      <a:pt x="7024" y="11832"/>
                    </a:lnTo>
                    <a:lnTo>
                      <a:pt x="7076" y="11888"/>
                    </a:lnTo>
                    <a:lnTo>
                      <a:pt x="7130" y="11944"/>
                    </a:lnTo>
                    <a:lnTo>
                      <a:pt x="7185" y="11999"/>
                    </a:lnTo>
                    <a:lnTo>
                      <a:pt x="7243" y="12056"/>
                    </a:lnTo>
                    <a:lnTo>
                      <a:pt x="7300" y="12111"/>
                    </a:lnTo>
                    <a:lnTo>
                      <a:pt x="7359" y="12166"/>
                    </a:lnTo>
                    <a:lnTo>
                      <a:pt x="7421" y="12223"/>
                    </a:lnTo>
                    <a:lnTo>
                      <a:pt x="7482" y="12278"/>
                    </a:lnTo>
                    <a:lnTo>
                      <a:pt x="7545" y="12334"/>
                    </a:lnTo>
                    <a:lnTo>
                      <a:pt x="7610" y="12390"/>
                    </a:lnTo>
                    <a:lnTo>
                      <a:pt x="7675" y="12446"/>
                    </a:lnTo>
                    <a:lnTo>
                      <a:pt x="7743" y="12501"/>
                    </a:lnTo>
                    <a:lnTo>
                      <a:pt x="7811" y="12557"/>
                    </a:lnTo>
                    <a:lnTo>
                      <a:pt x="7881" y="12613"/>
                    </a:lnTo>
                    <a:lnTo>
                      <a:pt x="7953" y="12668"/>
                    </a:lnTo>
                    <a:lnTo>
                      <a:pt x="8025" y="12724"/>
                    </a:lnTo>
                    <a:lnTo>
                      <a:pt x="8100" y="12780"/>
                    </a:lnTo>
                    <a:lnTo>
                      <a:pt x="8175" y="12836"/>
                    </a:lnTo>
                    <a:lnTo>
                      <a:pt x="8251" y="12891"/>
                    </a:lnTo>
                    <a:lnTo>
                      <a:pt x="8330" y="12948"/>
                    </a:lnTo>
                    <a:lnTo>
                      <a:pt x="8330" y="12948"/>
                    </a:lnTo>
                    <a:lnTo>
                      <a:pt x="8319" y="12940"/>
                    </a:lnTo>
                    <a:lnTo>
                      <a:pt x="8306" y="12933"/>
                    </a:lnTo>
                    <a:lnTo>
                      <a:pt x="8292" y="12927"/>
                    </a:lnTo>
                    <a:lnTo>
                      <a:pt x="8278" y="12921"/>
                    </a:lnTo>
                    <a:lnTo>
                      <a:pt x="8262" y="12915"/>
                    </a:lnTo>
                    <a:lnTo>
                      <a:pt x="8244" y="12909"/>
                    </a:lnTo>
                    <a:lnTo>
                      <a:pt x="8209" y="12900"/>
                    </a:lnTo>
                    <a:lnTo>
                      <a:pt x="8170" y="12892"/>
                    </a:lnTo>
                    <a:lnTo>
                      <a:pt x="8130" y="12885"/>
                    </a:lnTo>
                    <a:lnTo>
                      <a:pt x="8088" y="12879"/>
                    </a:lnTo>
                    <a:lnTo>
                      <a:pt x="8045" y="12874"/>
                    </a:lnTo>
                    <a:lnTo>
                      <a:pt x="7960" y="12866"/>
                    </a:lnTo>
                    <a:lnTo>
                      <a:pt x="7877" y="12858"/>
                    </a:lnTo>
                    <a:lnTo>
                      <a:pt x="7839" y="12854"/>
                    </a:lnTo>
                    <a:lnTo>
                      <a:pt x="7804" y="12850"/>
                    </a:lnTo>
                    <a:lnTo>
                      <a:pt x="7772" y="12845"/>
                    </a:lnTo>
                    <a:lnTo>
                      <a:pt x="7744" y="12839"/>
                    </a:lnTo>
                    <a:lnTo>
                      <a:pt x="7744" y="12839"/>
                    </a:lnTo>
                    <a:lnTo>
                      <a:pt x="7642" y="12815"/>
                    </a:lnTo>
                    <a:lnTo>
                      <a:pt x="7541" y="12791"/>
                    </a:lnTo>
                    <a:lnTo>
                      <a:pt x="7441" y="12765"/>
                    </a:lnTo>
                    <a:lnTo>
                      <a:pt x="7341" y="12737"/>
                    </a:lnTo>
                    <a:lnTo>
                      <a:pt x="7242" y="12708"/>
                    </a:lnTo>
                    <a:lnTo>
                      <a:pt x="7142" y="12679"/>
                    </a:lnTo>
                    <a:lnTo>
                      <a:pt x="7043" y="12648"/>
                    </a:lnTo>
                    <a:lnTo>
                      <a:pt x="6944" y="12617"/>
                    </a:lnTo>
                    <a:lnTo>
                      <a:pt x="6845" y="12584"/>
                    </a:lnTo>
                    <a:lnTo>
                      <a:pt x="6748" y="12549"/>
                    </a:lnTo>
                    <a:lnTo>
                      <a:pt x="6649" y="12515"/>
                    </a:lnTo>
                    <a:lnTo>
                      <a:pt x="6553" y="12479"/>
                    </a:lnTo>
                    <a:lnTo>
                      <a:pt x="6455" y="12443"/>
                    </a:lnTo>
                    <a:lnTo>
                      <a:pt x="6359" y="12405"/>
                    </a:lnTo>
                    <a:lnTo>
                      <a:pt x="6262" y="12366"/>
                    </a:lnTo>
                    <a:lnTo>
                      <a:pt x="6167" y="12327"/>
                    </a:lnTo>
                    <a:lnTo>
                      <a:pt x="6167" y="12327"/>
                    </a:lnTo>
                    <a:lnTo>
                      <a:pt x="6044" y="12275"/>
                    </a:lnTo>
                    <a:lnTo>
                      <a:pt x="5921" y="12221"/>
                    </a:lnTo>
                    <a:lnTo>
                      <a:pt x="5800" y="12165"/>
                    </a:lnTo>
                    <a:lnTo>
                      <a:pt x="5678" y="12108"/>
                    </a:lnTo>
                    <a:lnTo>
                      <a:pt x="5556" y="12049"/>
                    </a:lnTo>
                    <a:lnTo>
                      <a:pt x="5436" y="11988"/>
                    </a:lnTo>
                    <a:lnTo>
                      <a:pt x="5316" y="11926"/>
                    </a:lnTo>
                    <a:lnTo>
                      <a:pt x="5196" y="11863"/>
                    </a:lnTo>
                    <a:lnTo>
                      <a:pt x="5077" y="11797"/>
                    </a:lnTo>
                    <a:lnTo>
                      <a:pt x="4960" y="11731"/>
                    </a:lnTo>
                    <a:lnTo>
                      <a:pt x="4842" y="11663"/>
                    </a:lnTo>
                    <a:lnTo>
                      <a:pt x="4725" y="11592"/>
                    </a:lnTo>
                    <a:lnTo>
                      <a:pt x="4609" y="11521"/>
                    </a:lnTo>
                    <a:lnTo>
                      <a:pt x="4494" y="11447"/>
                    </a:lnTo>
                    <a:lnTo>
                      <a:pt x="4379" y="11373"/>
                    </a:lnTo>
                    <a:lnTo>
                      <a:pt x="4266" y="11298"/>
                    </a:lnTo>
                    <a:lnTo>
                      <a:pt x="4152" y="11220"/>
                    </a:lnTo>
                    <a:lnTo>
                      <a:pt x="4041" y="11142"/>
                    </a:lnTo>
                    <a:lnTo>
                      <a:pt x="3929" y="11061"/>
                    </a:lnTo>
                    <a:lnTo>
                      <a:pt x="3819" y="10980"/>
                    </a:lnTo>
                    <a:lnTo>
                      <a:pt x="3710" y="10896"/>
                    </a:lnTo>
                    <a:lnTo>
                      <a:pt x="3601" y="10812"/>
                    </a:lnTo>
                    <a:lnTo>
                      <a:pt x="3494" y="10726"/>
                    </a:lnTo>
                    <a:lnTo>
                      <a:pt x="3388" y="10639"/>
                    </a:lnTo>
                    <a:lnTo>
                      <a:pt x="3282" y="10550"/>
                    </a:lnTo>
                    <a:lnTo>
                      <a:pt x="3178" y="10461"/>
                    </a:lnTo>
                    <a:lnTo>
                      <a:pt x="3075" y="10370"/>
                    </a:lnTo>
                    <a:lnTo>
                      <a:pt x="2973" y="10278"/>
                    </a:lnTo>
                    <a:lnTo>
                      <a:pt x="2872" y="10184"/>
                    </a:lnTo>
                    <a:lnTo>
                      <a:pt x="2772" y="10089"/>
                    </a:lnTo>
                    <a:lnTo>
                      <a:pt x="2674" y="9993"/>
                    </a:lnTo>
                    <a:lnTo>
                      <a:pt x="2577" y="9896"/>
                    </a:lnTo>
                    <a:lnTo>
                      <a:pt x="2481" y="9797"/>
                    </a:lnTo>
                    <a:lnTo>
                      <a:pt x="2386" y="9698"/>
                    </a:lnTo>
                    <a:lnTo>
                      <a:pt x="2294" y="9596"/>
                    </a:lnTo>
                    <a:lnTo>
                      <a:pt x="2201" y="9495"/>
                    </a:lnTo>
                    <a:lnTo>
                      <a:pt x="2111" y="9391"/>
                    </a:lnTo>
                    <a:lnTo>
                      <a:pt x="2022" y="9286"/>
                    </a:lnTo>
                    <a:lnTo>
                      <a:pt x="1935" y="9181"/>
                    </a:lnTo>
                    <a:lnTo>
                      <a:pt x="1848" y="9074"/>
                    </a:lnTo>
                    <a:lnTo>
                      <a:pt x="1764" y="8967"/>
                    </a:lnTo>
                    <a:lnTo>
                      <a:pt x="1680" y="8858"/>
                    </a:lnTo>
                    <a:lnTo>
                      <a:pt x="1599" y="8748"/>
                    </a:lnTo>
                    <a:lnTo>
                      <a:pt x="1518" y="8638"/>
                    </a:lnTo>
                    <a:lnTo>
                      <a:pt x="1440" y="8525"/>
                    </a:lnTo>
                    <a:lnTo>
                      <a:pt x="1363" y="8412"/>
                    </a:lnTo>
                    <a:lnTo>
                      <a:pt x="1288" y="8299"/>
                    </a:lnTo>
                    <a:lnTo>
                      <a:pt x="1214" y="8183"/>
                    </a:lnTo>
                    <a:lnTo>
                      <a:pt x="1143" y="8068"/>
                    </a:lnTo>
                    <a:lnTo>
                      <a:pt x="1073" y="7951"/>
                    </a:lnTo>
                    <a:lnTo>
                      <a:pt x="1004" y="7833"/>
                    </a:lnTo>
                    <a:lnTo>
                      <a:pt x="938" y="7715"/>
                    </a:lnTo>
                    <a:lnTo>
                      <a:pt x="874" y="7595"/>
                    </a:lnTo>
                    <a:lnTo>
                      <a:pt x="811" y="7474"/>
                    </a:lnTo>
                    <a:lnTo>
                      <a:pt x="750" y="7354"/>
                    </a:lnTo>
                    <a:lnTo>
                      <a:pt x="692" y="7231"/>
                    </a:lnTo>
                    <a:lnTo>
                      <a:pt x="634" y="7108"/>
                    </a:lnTo>
                    <a:lnTo>
                      <a:pt x="579" y="6984"/>
                    </a:lnTo>
                    <a:lnTo>
                      <a:pt x="527" y="6859"/>
                    </a:lnTo>
                    <a:lnTo>
                      <a:pt x="475" y="6734"/>
                    </a:lnTo>
                    <a:lnTo>
                      <a:pt x="426" y="6607"/>
                    </a:lnTo>
                    <a:lnTo>
                      <a:pt x="380" y="6481"/>
                    </a:lnTo>
                    <a:lnTo>
                      <a:pt x="334" y="6353"/>
                    </a:lnTo>
                    <a:lnTo>
                      <a:pt x="292" y="6224"/>
                    </a:lnTo>
                    <a:lnTo>
                      <a:pt x="292" y="6224"/>
                    </a:lnTo>
                    <a:lnTo>
                      <a:pt x="271" y="6159"/>
                    </a:lnTo>
                    <a:lnTo>
                      <a:pt x="252" y="6095"/>
                    </a:lnTo>
                    <a:lnTo>
                      <a:pt x="233" y="6029"/>
                    </a:lnTo>
                    <a:lnTo>
                      <a:pt x="215" y="5964"/>
                    </a:lnTo>
                    <a:lnTo>
                      <a:pt x="197" y="5899"/>
                    </a:lnTo>
                    <a:lnTo>
                      <a:pt x="180" y="5833"/>
                    </a:lnTo>
                    <a:lnTo>
                      <a:pt x="164" y="5768"/>
                    </a:lnTo>
                    <a:lnTo>
                      <a:pt x="148" y="5701"/>
                    </a:lnTo>
                    <a:lnTo>
                      <a:pt x="133" y="5636"/>
                    </a:lnTo>
                    <a:lnTo>
                      <a:pt x="119" y="5570"/>
                    </a:lnTo>
                    <a:lnTo>
                      <a:pt x="106" y="5504"/>
                    </a:lnTo>
                    <a:lnTo>
                      <a:pt x="93" y="5438"/>
                    </a:lnTo>
                    <a:lnTo>
                      <a:pt x="82" y="5372"/>
                    </a:lnTo>
                    <a:lnTo>
                      <a:pt x="71" y="5305"/>
                    </a:lnTo>
                    <a:lnTo>
                      <a:pt x="61" y="5239"/>
                    </a:lnTo>
                    <a:lnTo>
                      <a:pt x="51" y="5172"/>
                    </a:lnTo>
                    <a:lnTo>
                      <a:pt x="43" y="5106"/>
                    </a:lnTo>
                    <a:lnTo>
                      <a:pt x="35" y="5040"/>
                    </a:lnTo>
                    <a:lnTo>
                      <a:pt x="28" y="4973"/>
                    </a:lnTo>
                    <a:lnTo>
                      <a:pt x="21" y="4906"/>
                    </a:lnTo>
                    <a:lnTo>
                      <a:pt x="16" y="4840"/>
                    </a:lnTo>
                    <a:lnTo>
                      <a:pt x="11" y="4773"/>
                    </a:lnTo>
                    <a:lnTo>
                      <a:pt x="7" y="4707"/>
                    </a:lnTo>
                    <a:lnTo>
                      <a:pt x="4" y="4640"/>
                    </a:lnTo>
                    <a:lnTo>
                      <a:pt x="2" y="4573"/>
                    </a:lnTo>
                    <a:lnTo>
                      <a:pt x="1" y="4507"/>
                    </a:lnTo>
                    <a:lnTo>
                      <a:pt x="0" y="4440"/>
                    </a:lnTo>
                    <a:lnTo>
                      <a:pt x="0" y="4374"/>
                    </a:lnTo>
                    <a:lnTo>
                      <a:pt x="1" y="4308"/>
                    </a:lnTo>
                    <a:lnTo>
                      <a:pt x="3" y="4241"/>
                    </a:lnTo>
                    <a:lnTo>
                      <a:pt x="6" y="4175"/>
                    </a:lnTo>
                    <a:lnTo>
                      <a:pt x="10" y="4109"/>
                    </a:lnTo>
                    <a:lnTo>
                      <a:pt x="14" y="4042"/>
                    </a:lnTo>
                    <a:lnTo>
                      <a:pt x="20" y="3976"/>
                    </a:lnTo>
                    <a:lnTo>
                      <a:pt x="26" y="3909"/>
                    </a:lnTo>
                    <a:lnTo>
                      <a:pt x="33" y="3844"/>
                    </a:lnTo>
                    <a:lnTo>
                      <a:pt x="41" y="3778"/>
                    </a:lnTo>
                    <a:lnTo>
                      <a:pt x="50" y="3712"/>
                    </a:lnTo>
                    <a:lnTo>
                      <a:pt x="59" y="3647"/>
                    </a:lnTo>
                    <a:lnTo>
                      <a:pt x="70" y="3582"/>
                    </a:lnTo>
                    <a:lnTo>
                      <a:pt x="82" y="3516"/>
                    </a:lnTo>
                    <a:lnTo>
                      <a:pt x="94" y="3451"/>
                    </a:lnTo>
                    <a:lnTo>
                      <a:pt x="107" y="3386"/>
                    </a:lnTo>
                    <a:lnTo>
                      <a:pt x="122" y="3321"/>
                    </a:lnTo>
                    <a:lnTo>
                      <a:pt x="137" y="3256"/>
                    </a:lnTo>
                    <a:lnTo>
                      <a:pt x="153" y="3191"/>
                    </a:lnTo>
                    <a:lnTo>
                      <a:pt x="171" y="3127"/>
                    </a:lnTo>
                    <a:lnTo>
                      <a:pt x="189" y="3063"/>
                    </a:lnTo>
                    <a:lnTo>
                      <a:pt x="208" y="2999"/>
                    </a:lnTo>
                    <a:lnTo>
                      <a:pt x="228" y="2935"/>
                    </a:lnTo>
                    <a:lnTo>
                      <a:pt x="249" y="2872"/>
                    </a:lnTo>
                    <a:lnTo>
                      <a:pt x="270" y="2808"/>
                    </a:lnTo>
                    <a:lnTo>
                      <a:pt x="293" y="2746"/>
                    </a:lnTo>
                    <a:lnTo>
                      <a:pt x="317" y="2683"/>
                    </a:lnTo>
                    <a:lnTo>
                      <a:pt x="343" y="2620"/>
                    </a:lnTo>
                    <a:lnTo>
                      <a:pt x="368" y="2558"/>
                    </a:lnTo>
                    <a:lnTo>
                      <a:pt x="395" y="2496"/>
                    </a:lnTo>
                    <a:lnTo>
                      <a:pt x="423" y="2434"/>
                    </a:lnTo>
                    <a:lnTo>
                      <a:pt x="451" y="2373"/>
                    </a:lnTo>
                    <a:lnTo>
                      <a:pt x="481" y="2312"/>
                    </a:lnTo>
                    <a:lnTo>
                      <a:pt x="512" y="2250"/>
                    </a:lnTo>
                    <a:lnTo>
                      <a:pt x="544" y="2190"/>
                    </a:lnTo>
                    <a:lnTo>
                      <a:pt x="577" y="2130"/>
                    </a:lnTo>
                    <a:lnTo>
                      <a:pt x="611" y="2069"/>
                    </a:lnTo>
                    <a:lnTo>
                      <a:pt x="611" y="2069"/>
                    </a:lnTo>
                    <a:lnTo>
                      <a:pt x="636" y="2026"/>
                    </a:lnTo>
                    <a:lnTo>
                      <a:pt x="662" y="1983"/>
                    </a:lnTo>
                    <a:lnTo>
                      <a:pt x="688" y="1940"/>
                    </a:lnTo>
                    <a:lnTo>
                      <a:pt x="716" y="1897"/>
                    </a:lnTo>
                    <a:lnTo>
                      <a:pt x="743" y="1856"/>
                    </a:lnTo>
                    <a:lnTo>
                      <a:pt x="771" y="1814"/>
                    </a:lnTo>
                    <a:lnTo>
                      <a:pt x="799" y="1773"/>
                    </a:lnTo>
                    <a:lnTo>
                      <a:pt x="827" y="1732"/>
                    </a:lnTo>
                    <a:lnTo>
                      <a:pt x="887" y="1652"/>
                    </a:lnTo>
                    <a:lnTo>
                      <a:pt x="947" y="1574"/>
                    </a:lnTo>
                    <a:lnTo>
                      <a:pt x="1009" y="1497"/>
                    </a:lnTo>
                    <a:lnTo>
                      <a:pt x="1074" y="1422"/>
                    </a:lnTo>
                    <a:lnTo>
                      <a:pt x="1139" y="1347"/>
                    </a:lnTo>
                    <a:lnTo>
                      <a:pt x="1206" y="1276"/>
                    </a:lnTo>
                    <a:lnTo>
                      <a:pt x="1275" y="1204"/>
                    </a:lnTo>
                    <a:lnTo>
                      <a:pt x="1344" y="1135"/>
                    </a:lnTo>
                    <a:lnTo>
                      <a:pt x="1416" y="1067"/>
                    </a:lnTo>
                    <a:lnTo>
                      <a:pt x="1488" y="1000"/>
                    </a:lnTo>
                    <a:lnTo>
                      <a:pt x="1562" y="935"/>
                    </a:lnTo>
                    <a:lnTo>
                      <a:pt x="1637" y="871"/>
                    </a:lnTo>
                    <a:lnTo>
                      <a:pt x="1713" y="808"/>
                    </a:lnTo>
                    <a:lnTo>
                      <a:pt x="1791" y="747"/>
                    </a:lnTo>
                    <a:lnTo>
                      <a:pt x="1869" y="687"/>
                    </a:lnTo>
                    <a:lnTo>
                      <a:pt x="1949" y="627"/>
                    </a:lnTo>
                    <a:lnTo>
                      <a:pt x="2029" y="569"/>
                    </a:lnTo>
                    <a:lnTo>
                      <a:pt x="2111" y="513"/>
                    </a:lnTo>
                    <a:lnTo>
                      <a:pt x="2193" y="457"/>
                    </a:lnTo>
                    <a:lnTo>
                      <a:pt x="2277" y="402"/>
                    </a:lnTo>
                    <a:lnTo>
                      <a:pt x="2360" y="349"/>
                    </a:lnTo>
                    <a:lnTo>
                      <a:pt x="2444" y="296"/>
                    </a:lnTo>
                    <a:lnTo>
                      <a:pt x="2530" y="244"/>
                    </a:lnTo>
                    <a:lnTo>
                      <a:pt x="2615" y="194"/>
                    </a:lnTo>
                    <a:lnTo>
                      <a:pt x="2702" y="144"/>
                    </a:lnTo>
                    <a:lnTo>
                      <a:pt x="2789" y="95"/>
                    </a:lnTo>
                    <a:lnTo>
                      <a:pt x="2877" y="47"/>
                    </a:lnTo>
                    <a:lnTo>
                      <a:pt x="2964" y="0"/>
                    </a:lnTo>
                    <a:lnTo>
                      <a:pt x="2964" y="0"/>
                    </a:lnTo>
                    <a:close/>
                  </a:path>
                </a:pathLst>
              </a:custGeom>
              <a:solidFill>
                <a:schemeClr val="accent5"/>
              </a:solidFill>
              <a:ln>
                <a:noFill/>
              </a:ln>
            </p:spPr>
            <p:txBody>
              <a:bodyPr vert="horz" wrap="square" lIns="137160" tIns="68580" rIns="137160" bIns="68580" numCol="1" anchor="t" anchorCtr="0" compatLnSpc="1">
                <a:prstTxWarp prst="textNoShape">
                  <a:avLst/>
                </a:prstTxWarp>
              </a:bodyPr>
              <a:lstStyle/>
              <a:p>
                <a:endParaRPr lang="en-US" sz="5400" dirty="0"/>
              </a:p>
            </p:txBody>
          </p:sp>
          <p:sp>
            <p:nvSpPr>
              <p:cNvPr id="30" name="Freeform 29"/>
              <p:cNvSpPr>
                <a:spLocks/>
              </p:cNvSpPr>
              <p:nvPr/>
            </p:nvSpPr>
            <p:spPr bwMode="auto">
              <a:xfrm>
                <a:off x="13165736" y="8784724"/>
                <a:ext cx="3743882" cy="1575317"/>
              </a:xfrm>
              <a:custGeom>
                <a:avLst/>
                <a:gdLst>
                  <a:gd name="T0" fmla="*/ 18 w 14013"/>
                  <a:gd name="T1" fmla="*/ 1202 h 5897"/>
                  <a:gd name="T2" fmla="*/ 131 w 14013"/>
                  <a:gd name="T3" fmla="*/ 1311 h 5897"/>
                  <a:gd name="T4" fmla="*/ 301 w 14013"/>
                  <a:gd name="T5" fmla="*/ 1392 h 5897"/>
                  <a:gd name="T6" fmla="*/ 608 w 14013"/>
                  <a:gd name="T7" fmla="*/ 1466 h 5897"/>
                  <a:gd name="T8" fmla="*/ 761 w 14013"/>
                  <a:gd name="T9" fmla="*/ 1463 h 5897"/>
                  <a:gd name="T10" fmla="*/ 1064 w 14013"/>
                  <a:gd name="T11" fmla="*/ 1383 h 5897"/>
                  <a:gd name="T12" fmla="*/ 1368 w 14013"/>
                  <a:gd name="T13" fmla="*/ 1218 h 5897"/>
                  <a:gd name="T14" fmla="*/ 1848 w 14013"/>
                  <a:gd name="T15" fmla="*/ 859 h 5897"/>
                  <a:gd name="T16" fmla="*/ 2117 w 14013"/>
                  <a:gd name="T17" fmla="*/ 666 h 5897"/>
                  <a:gd name="T18" fmla="*/ 2409 w 14013"/>
                  <a:gd name="T19" fmla="*/ 500 h 5897"/>
                  <a:gd name="T20" fmla="*/ 2945 w 14013"/>
                  <a:gd name="T21" fmla="*/ 276 h 5897"/>
                  <a:gd name="T22" fmla="*/ 3500 w 14013"/>
                  <a:gd name="T23" fmla="*/ 116 h 5897"/>
                  <a:gd name="T24" fmla="*/ 4184 w 14013"/>
                  <a:gd name="T25" fmla="*/ 12 h 5897"/>
                  <a:gd name="T26" fmla="*/ 4873 w 14013"/>
                  <a:gd name="T27" fmla="*/ 15 h 5897"/>
                  <a:gd name="T28" fmla="*/ 5502 w 14013"/>
                  <a:gd name="T29" fmla="*/ 118 h 5897"/>
                  <a:gd name="T30" fmla="*/ 5832 w 14013"/>
                  <a:gd name="T31" fmla="*/ 213 h 5897"/>
                  <a:gd name="T32" fmla="*/ 6154 w 14013"/>
                  <a:gd name="T33" fmla="*/ 340 h 5897"/>
                  <a:gd name="T34" fmla="*/ 6466 w 14013"/>
                  <a:gd name="T35" fmla="*/ 496 h 5897"/>
                  <a:gd name="T36" fmla="*/ 7554 w 14013"/>
                  <a:gd name="T37" fmla="*/ 1110 h 5897"/>
                  <a:gd name="T38" fmla="*/ 8258 w 14013"/>
                  <a:gd name="T39" fmla="*/ 1466 h 5897"/>
                  <a:gd name="T40" fmla="*/ 8983 w 14013"/>
                  <a:gd name="T41" fmla="*/ 1760 h 5897"/>
                  <a:gd name="T42" fmla="*/ 9578 w 14013"/>
                  <a:gd name="T43" fmla="*/ 1926 h 5897"/>
                  <a:gd name="T44" fmla="*/ 9970 w 14013"/>
                  <a:gd name="T45" fmla="*/ 1994 h 5897"/>
                  <a:gd name="T46" fmla="*/ 10375 w 14013"/>
                  <a:gd name="T47" fmla="*/ 2030 h 5897"/>
                  <a:gd name="T48" fmla="*/ 10795 w 14013"/>
                  <a:gd name="T49" fmla="*/ 2028 h 5897"/>
                  <a:gd name="T50" fmla="*/ 11229 w 14013"/>
                  <a:gd name="T51" fmla="*/ 1984 h 5897"/>
                  <a:gd name="T52" fmla="*/ 11682 w 14013"/>
                  <a:gd name="T53" fmla="*/ 1897 h 5897"/>
                  <a:gd name="T54" fmla="*/ 12153 w 14013"/>
                  <a:gd name="T55" fmla="*/ 1759 h 5897"/>
                  <a:gd name="T56" fmla="*/ 12645 w 14013"/>
                  <a:gd name="T57" fmla="*/ 1569 h 5897"/>
                  <a:gd name="T58" fmla="*/ 13158 w 14013"/>
                  <a:gd name="T59" fmla="*/ 1323 h 5897"/>
                  <a:gd name="T60" fmla="*/ 13695 w 14013"/>
                  <a:gd name="T61" fmla="*/ 1016 h 5897"/>
                  <a:gd name="T62" fmla="*/ 13991 w 14013"/>
                  <a:gd name="T63" fmla="*/ 830 h 5897"/>
                  <a:gd name="T64" fmla="*/ 13883 w 14013"/>
                  <a:gd name="T65" fmla="*/ 977 h 5897"/>
                  <a:gd name="T66" fmla="*/ 13716 w 14013"/>
                  <a:gd name="T67" fmla="*/ 1296 h 5897"/>
                  <a:gd name="T68" fmla="*/ 13398 w 14013"/>
                  <a:gd name="T69" fmla="*/ 1742 h 5897"/>
                  <a:gd name="T70" fmla="*/ 12936 w 14013"/>
                  <a:gd name="T71" fmla="*/ 2302 h 5897"/>
                  <a:gd name="T72" fmla="*/ 12467 w 14013"/>
                  <a:gd name="T73" fmla="*/ 2797 h 5897"/>
                  <a:gd name="T74" fmla="*/ 11768 w 14013"/>
                  <a:gd name="T75" fmla="*/ 3430 h 5897"/>
                  <a:gd name="T76" fmla="*/ 11009 w 14013"/>
                  <a:gd name="T77" fmla="*/ 4009 h 5897"/>
                  <a:gd name="T78" fmla="*/ 10197 w 14013"/>
                  <a:gd name="T79" fmla="*/ 4521 h 5897"/>
                  <a:gd name="T80" fmla="*/ 9343 w 14013"/>
                  <a:gd name="T81" fmla="*/ 4965 h 5897"/>
                  <a:gd name="T82" fmla="*/ 8453 w 14013"/>
                  <a:gd name="T83" fmla="*/ 5330 h 5897"/>
                  <a:gd name="T84" fmla="*/ 7536 w 14013"/>
                  <a:gd name="T85" fmla="*/ 5610 h 5897"/>
                  <a:gd name="T86" fmla="*/ 6601 w 14013"/>
                  <a:gd name="T87" fmla="*/ 5799 h 5897"/>
                  <a:gd name="T88" fmla="*/ 5655 w 14013"/>
                  <a:gd name="T89" fmla="*/ 5890 h 5897"/>
                  <a:gd name="T90" fmla="*/ 4843 w 14013"/>
                  <a:gd name="T91" fmla="*/ 5884 h 5897"/>
                  <a:gd name="T92" fmla="*/ 4371 w 14013"/>
                  <a:gd name="T93" fmla="*/ 5840 h 5897"/>
                  <a:gd name="T94" fmla="*/ 3906 w 14013"/>
                  <a:gd name="T95" fmla="*/ 5759 h 5897"/>
                  <a:gd name="T96" fmla="*/ 3452 w 14013"/>
                  <a:gd name="T97" fmla="*/ 5643 h 5897"/>
                  <a:gd name="T98" fmla="*/ 3011 w 14013"/>
                  <a:gd name="T99" fmla="*/ 5489 h 5897"/>
                  <a:gd name="T100" fmla="*/ 2588 w 14013"/>
                  <a:gd name="T101" fmla="*/ 5298 h 5897"/>
                  <a:gd name="T102" fmla="*/ 2185 w 14013"/>
                  <a:gd name="T103" fmla="*/ 5068 h 5897"/>
                  <a:gd name="T104" fmla="*/ 1804 w 14013"/>
                  <a:gd name="T105" fmla="*/ 4800 h 5897"/>
                  <a:gd name="T106" fmla="*/ 1450 w 14013"/>
                  <a:gd name="T107" fmla="*/ 4491 h 5897"/>
                  <a:gd name="T108" fmla="*/ 1126 w 14013"/>
                  <a:gd name="T109" fmla="*/ 4142 h 5897"/>
                  <a:gd name="T110" fmla="*/ 930 w 14013"/>
                  <a:gd name="T111" fmla="*/ 3888 h 5897"/>
                  <a:gd name="T112" fmla="*/ 645 w 14013"/>
                  <a:gd name="T113" fmla="*/ 3423 h 5897"/>
                  <a:gd name="T114" fmla="*/ 367 w 14013"/>
                  <a:gd name="T115" fmla="*/ 2792 h 5897"/>
                  <a:gd name="T116" fmla="*/ 171 w 14013"/>
                  <a:gd name="T117" fmla="*/ 2128 h 5897"/>
                  <a:gd name="T118" fmla="*/ 40 w 14013"/>
                  <a:gd name="T119" fmla="*/ 1443 h 5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013" h="5897">
                    <a:moveTo>
                      <a:pt x="0" y="1148"/>
                    </a:moveTo>
                    <a:lnTo>
                      <a:pt x="0" y="1148"/>
                    </a:lnTo>
                    <a:lnTo>
                      <a:pt x="2" y="1157"/>
                    </a:lnTo>
                    <a:lnTo>
                      <a:pt x="4" y="1166"/>
                    </a:lnTo>
                    <a:lnTo>
                      <a:pt x="7" y="1175"/>
                    </a:lnTo>
                    <a:lnTo>
                      <a:pt x="10" y="1184"/>
                    </a:lnTo>
                    <a:lnTo>
                      <a:pt x="18" y="1202"/>
                    </a:lnTo>
                    <a:lnTo>
                      <a:pt x="29" y="1219"/>
                    </a:lnTo>
                    <a:lnTo>
                      <a:pt x="41" y="1235"/>
                    </a:lnTo>
                    <a:lnTo>
                      <a:pt x="56" y="1251"/>
                    </a:lnTo>
                    <a:lnTo>
                      <a:pt x="73" y="1267"/>
                    </a:lnTo>
                    <a:lnTo>
                      <a:pt x="91" y="1282"/>
                    </a:lnTo>
                    <a:lnTo>
                      <a:pt x="110" y="1296"/>
                    </a:lnTo>
                    <a:lnTo>
                      <a:pt x="131" y="1311"/>
                    </a:lnTo>
                    <a:lnTo>
                      <a:pt x="152" y="1324"/>
                    </a:lnTo>
                    <a:lnTo>
                      <a:pt x="175" y="1337"/>
                    </a:lnTo>
                    <a:lnTo>
                      <a:pt x="199" y="1349"/>
                    </a:lnTo>
                    <a:lnTo>
                      <a:pt x="223" y="1361"/>
                    </a:lnTo>
                    <a:lnTo>
                      <a:pt x="250" y="1372"/>
                    </a:lnTo>
                    <a:lnTo>
                      <a:pt x="275" y="1382"/>
                    </a:lnTo>
                    <a:lnTo>
                      <a:pt x="301" y="1392"/>
                    </a:lnTo>
                    <a:lnTo>
                      <a:pt x="327" y="1402"/>
                    </a:lnTo>
                    <a:lnTo>
                      <a:pt x="380" y="1419"/>
                    </a:lnTo>
                    <a:lnTo>
                      <a:pt x="432" y="1433"/>
                    </a:lnTo>
                    <a:lnTo>
                      <a:pt x="482" y="1445"/>
                    </a:lnTo>
                    <a:lnTo>
                      <a:pt x="528" y="1455"/>
                    </a:lnTo>
                    <a:lnTo>
                      <a:pt x="571" y="1462"/>
                    </a:lnTo>
                    <a:lnTo>
                      <a:pt x="608" y="1466"/>
                    </a:lnTo>
                    <a:lnTo>
                      <a:pt x="639" y="1468"/>
                    </a:lnTo>
                    <a:lnTo>
                      <a:pt x="639" y="1468"/>
                    </a:lnTo>
                    <a:lnTo>
                      <a:pt x="664" y="1468"/>
                    </a:lnTo>
                    <a:lnTo>
                      <a:pt x="688" y="1468"/>
                    </a:lnTo>
                    <a:lnTo>
                      <a:pt x="713" y="1467"/>
                    </a:lnTo>
                    <a:lnTo>
                      <a:pt x="737" y="1465"/>
                    </a:lnTo>
                    <a:lnTo>
                      <a:pt x="761" y="1463"/>
                    </a:lnTo>
                    <a:lnTo>
                      <a:pt x="786" y="1460"/>
                    </a:lnTo>
                    <a:lnTo>
                      <a:pt x="834" y="1452"/>
                    </a:lnTo>
                    <a:lnTo>
                      <a:pt x="881" y="1442"/>
                    </a:lnTo>
                    <a:lnTo>
                      <a:pt x="927" y="1430"/>
                    </a:lnTo>
                    <a:lnTo>
                      <a:pt x="974" y="1416"/>
                    </a:lnTo>
                    <a:lnTo>
                      <a:pt x="1019" y="1400"/>
                    </a:lnTo>
                    <a:lnTo>
                      <a:pt x="1064" y="1383"/>
                    </a:lnTo>
                    <a:lnTo>
                      <a:pt x="1109" y="1364"/>
                    </a:lnTo>
                    <a:lnTo>
                      <a:pt x="1154" y="1343"/>
                    </a:lnTo>
                    <a:lnTo>
                      <a:pt x="1197" y="1320"/>
                    </a:lnTo>
                    <a:lnTo>
                      <a:pt x="1241" y="1296"/>
                    </a:lnTo>
                    <a:lnTo>
                      <a:pt x="1283" y="1271"/>
                    </a:lnTo>
                    <a:lnTo>
                      <a:pt x="1327" y="1245"/>
                    </a:lnTo>
                    <a:lnTo>
                      <a:pt x="1368" y="1218"/>
                    </a:lnTo>
                    <a:lnTo>
                      <a:pt x="1410" y="1191"/>
                    </a:lnTo>
                    <a:lnTo>
                      <a:pt x="1451" y="1162"/>
                    </a:lnTo>
                    <a:lnTo>
                      <a:pt x="1493" y="1133"/>
                    </a:lnTo>
                    <a:lnTo>
                      <a:pt x="1533" y="1102"/>
                    </a:lnTo>
                    <a:lnTo>
                      <a:pt x="1613" y="1042"/>
                    </a:lnTo>
                    <a:lnTo>
                      <a:pt x="1693" y="981"/>
                    </a:lnTo>
                    <a:lnTo>
                      <a:pt x="1848" y="859"/>
                    </a:lnTo>
                    <a:lnTo>
                      <a:pt x="1924" y="801"/>
                    </a:lnTo>
                    <a:lnTo>
                      <a:pt x="1962" y="773"/>
                    </a:lnTo>
                    <a:lnTo>
                      <a:pt x="2000" y="745"/>
                    </a:lnTo>
                    <a:lnTo>
                      <a:pt x="2000" y="745"/>
                    </a:lnTo>
                    <a:lnTo>
                      <a:pt x="2039" y="718"/>
                    </a:lnTo>
                    <a:lnTo>
                      <a:pt x="2078" y="692"/>
                    </a:lnTo>
                    <a:lnTo>
                      <a:pt x="2117" y="666"/>
                    </a:lnTo>
                    <a:lnTo>
                      <a:pt x="2157" y="641"/>
                    </a:lnTo>
                    <a:lnTo>
                      <a:pt x="2199" y="616"/>
                    </a:lnTo>
                    <a:lnTo>
                      <a:pt x="2240" y="592"/>
                    </a:lnTo>
                    <a:lnTo>
                      <a:pt x="2281" y="567"/>
                    </a:lnTo>
                    <a:lnTo>
                      <a:pt x="2323" y="544"/>
                    </a:lnTo>
                    <a:lnTo>
                      <a:pt x="2367" y="522"/>
                    </a:lnTo>
                    <a:lnTo>
                      <a:pt x="2409" y="500"/>
                    </a:lnTo>
                    <a:lnTo>
                      <a:pt x="2452" y="479"/>
                    </a:lnTo>
                    <a:lnTo>
                      <a:pt x="2495" y="458"/>
                    </a:lnTo>
                    <a:lnTo>
                      <a:pt x="2584" y="418"/>
                    </a:lnTo>
                    <a:lnTo>
                      <a:pt x="2672" y="379"/>
                    </a:lnTo>
                    <a:lnTo>
                      <a:pt x="2763" y="342"/>
                    </a:lnTo>
                    <a:lnTo>
                      <a:pt x="2853" y="308"/>
                    </a:lnTo>
                    <a:lnTo>
                      <a:pt x="2945" y="276"/>
                    </a:lnTo>
                    <a:lnTo>
                      <a:pt x="3036" y="245"/>
                    </a:lnTo>
                    <a:lnTo>
                      <a:pt x="3128" y="215"/>
                    </a:lnTo>
                    <a:lnTo>
                      <a:pt x="3219" y="188"/>
                    </a:lnTo>
                    <a:lnTo>
                      <a:pt x="3312" y="163"/>
                    </a:lnTo>
                    <a:lnTo>
                      <a:pt x="3404" y="139"/>
                    </a:lnTo>
                    <a:lnTo>
                      <a:pt x="3404" y="139"/>
                    </a:lnTo>
                    <a:lnTo>
                      <a:pt x="3500" y="116"/>
                    </a:lnTo>
                    <a:lnTo>
                      <a:pt x="3597" y="95"/>
                    </a:lnTo>
                    <a:lnTo>
                      <a:pt x="3694" y="76"/>
                    </a:lnTo>
                    <a:lnTo>
                      <a:pt x="3792" y="59"/>
                    </a:lnTo>
                    <a:lnTo>
                      <a:pt x="3889" y="43"/>
                    </a:lnTo>
                    <a:lnTo>
                      <a:pt x="3987" y="31"/>
                    </a:lnTo>
                    <a:lnTo>
                      <a:pt x="4085" y="20"/>
                    </a:lnTo>
                    <a:lnTo>
                      <a:pt x="4184" y="12"/>
                    </a:lnTo>
                    <a:lnTo>
                      <a:pt x="4283" y="5"/>
                    </a:lnTo>
                    <a:lnTo>
                      <a:pt x="4381" y="1"/>
                    </a:lnTo>
                    <a:lnTo>
                      <a:pt x="4480" y="0"/>
                    </a:lnTo>
                    <a:lnTo>
                      <a:pt x="4578" y="0"/>
                    </a:lnTo>
                    <a:lnTo>
                      <a:pt x="4677" y="3"/>
                    </a:lnTo>
                    <a:lnTo>
                      <a:pt x="4774" y="7"/>
                    </a:lnTo>
                    <a:lnTo>
                      <a:pt x="4873" y="15"/>
                    </a:lnTo>
                    <a:lnTo>
                      <a:pt x="4970" y="24"/>
                    </a:lnTo>
                    <a:lnTo>
                      <a:pt x="5068" y="36"/>
                    </a:lnTo>
                    <a:lnTo>
                      <a:pt x="5166" y="50"/>
                    </a:lnTo>
                    <a:lnTo>
                      <a:pt x="5262" y="67"/>
                    </a:lnTo>
                    <a:lnTo>
                      <a:pt x="5359" y="85"/>
                    </a:lnTo>
                    <a:lnTo>
                      <a:pt x="5454" y="106"/>
                    </a:lnTo>
                    <a:lnTo>
                      <a:pt x="5502" y="118"/>
                    </a:lnTo>
                    <a:lnTo>
                      <a:pt x="5550" y="129"/>
                    </a:lnTo>
                    <a:lnTo>
                      <a:pt x="5597" y="142"/>
                    </a:lnTo>
                    <a:lnTo>
                      <a:pt x="5644" y="155"/>
                    </a:lnTo>
                    <a:lnTo>
                      <a:pt x="5692" y="169"/>
                    </a:lnTo>
                    <a:lnTo>
                      <a:pt x="5739" y="183"/>
                    </a:lnTo>
                    <a:lnTo>
                      <a:pt x="5786" y="198"/>
                    </a:lnTo>
                    <a:lnTo>
                      <a:pt x="5832" y="213"/>
                    </a:lnTo>
                    <a:lnTo>
                      <a:pt x="5879" y="231"/>
                    </a:lnTo>
                    <a:lnTo>
                      <a:pt x="5926" y="247"/>
                    </a:lnTo>
                    <a:lnTo>
                      <a:pt x="5971" y="265"/>
                    </a:lnTo>
                    <a:lnTo>
                      <a:pt x="6017" y="282"/>
                    </a:lnTo>
                    <a:lnTo>
                      <a:pt x="6064" y="301"/>
                    </a:lnTo>
                    <a:lnTo>
                      <a:pt x="6109" y="320"/>
                    </a:lnTo>
                    <a:lnTo>
                      <a:pt x="6154" y="340"/>
                    </a:lnTo>
                    <a:lnTo>
                      <a:pt x="6199" y="360"/>
                    </a:lnTo>
                    <a:lnTo>
                      <a:pt x="6245" y="381"/>
                    </a:lnTo>
                    <a:lnTo>
                      <a:pt x="6289" y="403"/>
                    </a:lnTo>
                    <a:lnTo>
                      <a:pt x="6333" y="426"/>
                    </a:lnTo>
                    <a:lnTo>
                      <a:pt x="6377" y="449"/>
                    </a:lnTo>
                    <a:lnTo>
                      <a:pt x="6422" y="472"/>
                    </a:lnTo>
                    <a:lnTo>
                      <a:pt x="6466" y="496"/>
                    </a:lnTo>
                    <a:lnTo>
                      <a:pt x="6466" y="496"/>
                    </a:lnTo>
                    <a:lnTo>
                      <a:pt x="6664" y="609"/>
                    </a:lnTo>
                    <a:lnTo>
                      <a:pt x="6861" y="721"/>
                    </a:lnTo>
                    <a:lnTo>
                      <a:pt x="7059" y="834"/>
                    </a:lnTo>
                    <a:lnTo>
                      <a:pt x="7256" y="945"/>
                    </a:lnTo>
                    <a:lnTo>
                      <a:pt x="7455" y="1056"/>
                    </a:lnTo>
                    <a:lnTo>
                      <a:pt x="7554" y="1110"/>
                    </a:lnTo>
                    <a:lnTo>
                      <a:pt x="7654" y="1164"/>
                    </a:lnTo>
                    <a:lnTo>
                      <a:pt x="7753" y="1216"/>
                    </a:lnTo>
                    <a:lnTo>
                      <a:pt x="7854" y="1268"/>
                    </a:lnTo>
                    <a:lnTo>
                      <a:pt x="7954" y="1320"/>
                    </a:lnTo>
                    <a:lnTo>
                      <a:pt x="8055" y="1370"/>
                    </a:lnTo>
                    <a:lnTo>
                      <a:pt x="8157" y="1419"/>
                    </a:lnTo>
                    <a:lnTo>
                      <a:pt x="8258" y="1466"/>
                    </a:lnTo>
                    <a:lnTo>
                      <a:pt x="8360" y="1513"/>
                    </a:lnTo>
                    <a:lnTo>
                      <a:pt x="8462" y="1558"/>
                    </a:lnTo>
                    <a:lnTo>
                      <a:pt x="8565" y="1602"/>
                    </a:lnTo>
                    <a:lnTo>
                      <a:pt x="8668" y="1644"/>
                    </a:lnTo>
                    <a:lnTo>
                      <a:pt x="8773" y="1685"/>
                    </a:lnTo>
                    <a:lnTo>
                      <a:pt x="8878" y="1723"/>
                    </a:lnTo>
                    <a:lnTo>
                      <a:pt x="8983" y="1760"/>
                    </a:lnTo>
                    <a:lnTo>
                      <a:pt x="9090" y="1795"/>
                    </a:lnTo>
                    <a:lnTo>
                      <a:pt x="9196" y="1827"/>
                    </a:lnTo>
                    <a:lnTo>
                      <a:pt x="9305" y="1859"/>
                    </a:lnTo>
                    <a:lnTo>
                      <a:pt x="9414" y="1888"/>
                    </a:lnTo>
                    <a:lnTo>
                      <a:pt x="9468" y="1901"/>
                    </a:lnTo>
                    <a:lnTo>
                      <a:pt x="9523" y="1914"/>
                    </a:lnTo>
                    <a:lnTo>
                      <a:pt x="9578" y="1926"/>
                    </a:lnTo>
                    <a:lnTo>
                      <a:pt x="9633" y="1938"/>
                    </a:lnTo>
                    <a:lnTo>
                      <a:pt x="9689" y="1949"/>
                    </a:lnTo>
                    <a:lnTo>
                      <a:pt x="9745" y="1959"/>
                    </a:lnTo>
                    <a:lnTo>
                      <a:pt x="9801" y="1969"/>
                    </a:lnTo>
                    <a:lnTo>
                      <a:pt x="9857" y="1978"/>
                    </a:lnTo>
                    <a:lnTo>
                      <a:pt x="9914" y="1987"/>
                    </a:lnTo>
                    <a:lnTo>
                      <a:pt x="9970" y="1994"/>
                    </a:lnTo>
                    <a:lnTo>
                      <a:pt x="10027" y="2001"/>
                    </a:lnTo>
                    <a:lnTo>
                      <a:pt x="10084" y="2008"/>
                    </a:lnTo>
                    <a:lnTo>
                      <a:pt x="10142" y="2014"/>
                    </a:lnTo>
                    <a:lnTo>
                      <a:pt x="10200" y="2019"/>
                    </a:lnTo>
                    <a:lnTo>
                      <a:pt x="10258" y="2023"/>
                    </a:lnTo>
                    <a:lnTo>
                      <a:pt x="10317" y="2026"/>
                    </a:lnTo>
                    <a:lnTo>
                      <a:pt x="10375" y="2030"/>
                    </a:lnTo>
                    <a:lnTo>
                      <a:pt x="10434" y="2032"/>
                    </a:lnTo>
                    <a:lnTo>
                      <a:pt x="10494" y="2034"/>
                    </a:lnTo>
                    <a:lnTo>
                      <a:pt x="10553" y="2034"/>
                    </a:lnTo>
                    <a:lnTo>
                      <a:pt x="10612" y="2034"/>
                    </a:lnTo>
                    <a:lnTo>
                      <a:pt x="10673" y="2033"/>
                    </a:lnTo>
                    <a:lnTo>
                      <a:pt x="10733" y="2031"/>
                    </a:lnTo>
                    <a:lnTo>
                      <a:pt x="10795" y="2028"/>
                    </a:lnTo>
                    <a:lnTo>
                      <a:pt x="10856" y="2024"/>
                    </a:lnTo>
                    <a:lnTo>
                      <a:pt x="10917" y="2019"/>
                    </a:lnTo>
                    <a:lnTo>
                      <a:pt x="10979" y="2014"/>
                    </a:lnTo>
                    <a:lnTo>
                      <a:pt x="11041" y="2008"/>
                    </a:lnTo>
                    <a:lnTo>
                      <a:pt x="11103" y="2001"/>
                    </a:lnTo>
                    <a:lnTo>
                      <a:pt x="11167" y="1993"/>
                    </a:lnTo>
                    <a:lnTo>
                      <a:pt x="11229" y="1984"/>
                    </a:lnTo>
                    <a:lnTo>
                      <a:pt x="11293" y="1975"/>
                    </a:lnTo>
                    <a:lnTo>
                      <a:pt x="11357" y="1964"/>
                    </a:lnTo>
                    <a:lnTo>
                      <a:pt x="11421" y="1952"/>
                    </a:lnTo>
                    <a:lnTo>
                      <a:pt x="11485" y="1940"/>
                    </a:lnTo>
                    <a:lnTo>
                      <a:pt x="11551" y="1926"/>
                    </a:lnTo>
                    <a:lnTo>
                      <a:pt x="11616" y="1912"/>
                    </a:lnTo>
                    <a:lnTo>
                      <a:pt x="11682" y="1897"/>
                    </a:lnTo>
                    <a:lnTo>
                      <a:pt x="11748" y="1880"/>
                    </a:lnTo>
                    <a:lnTo>
                      <a:pt x="11814" y="1863"/>
                    </a:lnTo>
                    <a:lnTo>
                      <a:pt x="11882" y="1843"/>
                    </a:lnTo>
                    <a:lnTo>
                      <a:pt x="11948" y="1824"/>
                    </a:lnTo>
                    <a:lnTo>
                      <a:pt x="12016" y="1803"/>
                    </a:lnTo>
                    <a:lnTo>
                      <a:pt x="12085" y="1782"/>
                    </a:lnTo>
                    <a:lnTo>
                      <a:pt x="12153" y="1759"/>
                    </a:lnTo>
                    <a:lnTo>
                      <a:pt x="12222" y="1736"/>
                    </a:lnTo>
                    <a:lnTo>
                      <a:pt x="12291" y="1711"/>
                    </a:lnTo>
                    <a:lnTo>
                      <a:pt x="12361" y="1685"/>
                    </a:lnTo>
                    <a:lnTo>
                      <a:pt x="12431" y="1657"/>
                    </a:lnTo>
                    <a:lnTo>
                      <a:pt x="12502" y="1629"/>
                    </a:lnTo>
                    <a:lnTo>
                      <a:pt x="12573" y="1600"/>
                    </a:lnTo>
                    <a:lnTo>
                      <a:pt x="12645" y="1569"/>
                    </a:lnTo>
                    <a:lnTo>
                      <a:pt x="12716" y="1538"/>
                    </a:lnTo>
                    <a:lnTo>
                      <a:pt x="12789" y="1505"/>
                    </a:lnTo>
                    <a:lnTo>
                      <a:pt x="12862" y="1471"/>
                    </a:lnTo>
                    <a:lnTo>
                      <a:pt x="12936" y="1436"/>
                    </a:lnTo>
                    <a:lnTo>
                      <a:pt x="13009" y="1399"/>
                    </a:lnTo>
                    <a:lnTo>
                      <a:pt x="13084" y="1362"/>
                    </a:lnTo>
                    <a:lnTo>
                      <a:pt x="13158" y="1323"/>
                    </a:lnTo>
                    <a:lnTo>
                      <a:pt x="13233" y="1283"/>
                    </a:lnTo>
                    <a:lnTo>
                      <a:pt x="13309" y="1242"/>
                    </a:lnTo>
                    <a:lnTo>
                      <a:pt x="13385" y="1199"/>
                    </a:lnTo>
                    <a:lnTo>
                      <a:pt x="13462" y="1156"/>
                    </a:lnTo>
                    <a:lnTo>
                      <a:pt x="13539" y="1110"/>
                    </a:lnTo>
                    <a:lnTo>
                      <a:pt x="13617" y="1064"/>
                    </a:lnTo>
                    <a:lnTo>
                      <a:pt x="13695" y="1016"/>
                    </a:lnTo>
                    <a:lnTo>
                      <a:pt x="13774" y="968"/>
                    </a:lnTo>
                    <a:lnTo>
                      <a:pt x="13853" y="917"/>
                    </a:lnTo>
                    <a:lnTo>
                      <a:pt x="13933" y="865"/>
                    </a:lnTo>
                    <a:lnTo>
                      <a:pt x="14013" y="813"/>
                    </a:lnTo>
                    <a:lnTo>
                      <a:pt x="14013" y="813"/>
                    </a:lnTo>
                    <a:lnTo>
                      <a:pt x="14002" y="821"/>
                    </a:lnTo>
                    <a:lnTo>
                      <a:pt x="13991" y="830"/>
                    </a:lnTo>
                    <a:lnTo>
                      <a:pt x="13980" y="841"/>
                    </a:lnTo>
                    <a:lnTo>
                      <a:pt x="13969" y="852"/>
                    </a:lnTo>
                    <a:lnTo>
                      <a:pt x="13959" y="865"/>
                    </a:lnTo>
                    <a:lnTo>
                      <a:pt x="13947" y="878"/>
                    </a:lnTo>
                    <a:lnTo>
                      <a:pt x="13925" y="908"/>
                    </a:lnTo>
                    <a:lnTo>
                      <a:pt x="13904" y="941"/>
                    </a:lnTo>
                    <a:lnTo>
                      <a:pt x="13883" y="977"/>
                    </a:lnTo>
                    <a:lnTo>
                      <a:pt x="13863" y="1014"/>
                    </a:lnTo>
                    <a:lnTo>
                      <a:pt x="13843" y="1052"/>
                    </a:lnTo>
                    <a:lnTo>
                      <a:pt x="13804" y="1129"/>
                    </a:lnTo>
                    <a:lnTo>
                      <a:pt x="13766" y="1202"/>
                    </a:lnTo>
                    <a:lnTo>
                      <a:pt x="13749" y="1236"/>
                    </a:lnTo>
                    <a:lnTo>
                      <a:pt x="13732" y="1268"/>
                    </a:lnTo>
                    <a:lnTo>
                      <a:pt x="13716" y="1296"/>
                    </a:lnTo>
                    <a:lnTo>
                      <a:pt x="13701" y="1321"/>
                    </a:lnTo>
                    <a:lnTo>
                      <a:pt x="13701" y="1321"/>
                    </a:lnTo>
                    <a:lnTo>
                      <a:pt x="13643" y="1406"/>
                    </a:lnTo>
                    <a:lnTo>
                      <a:pt x="13582" y="1492"/>
                    </a:lnTo>
                    <a:lnTo>
                      <a:pt x="13522" y="1575"/>
                    </a:lnTo>
                    <a:lnTo>
                      <a:pt x="13461" y="1658"/>
                    </a:lnTo>
                    <a:lnTo>
                      <a:pt x="13398" y="1742"/>
                    </a:lnTo>
                    <a:lnTo>
                      <a:pt x="13335" y="1823"/>
                    </a:lnTo>
                    <a:lnTo>
                      <a:pt x="13271" y="1905"/>
                    </a:lnTo>
                    <a:lnTo>
                      <a:pt x="13205" y="1985"/>
                    </a:lnTo>
                    <a:lnTo>
                      <a:pt x="13139" y="2066"/>
                    </a:lnTo>
                    <a:lnTo>
                      <a:pt x="13071" y="2145"/>
                    </a:lnTo>
                    <a:lnTo>
                      <a:pt x="13004" y="2224"/>
                    </a:lnTo>
                    <a:lnTo>
                      <a:pt x="12936" y="2302"/>
                    </a:lnTo>
                    <a:lnTo>
                      <a:pt x="12866" y="2378"/>
                    </a:lnTo>
                    <a:lnTo>
                      <a:pt x="12797" y="2455"/>
                    </a:lnTo>
                    <a:lnTo>
                      <a:pt x="12726" y="2531"/>
                    </a:lnTo>
                    <a:lnTo>
                      <a:pt x="12654" y="2607"/>
                    </a:lnTo>
                    <a:lnTo>
                      <a:pt x="12654" y="2607"/>
                    </a:lnTo>
                    <a:lnTo>
                      <a:pt x="12562" y="2702"/>
                    </a:lnTo>
                    <a:lnTo>
                      <a:pt x="12467" y="2797"/>
                    </a:lnTo>
                    <a:lnTo>
                      <a:pt x="12370" y="2890"/>
                    </a:lnTo>
                    <a:lnTo>
                      <a:pt x="12274" y="2984"/>
                    </a:lnTo>
                    <a:lnTo>
                      <a:pt x="12175" y="3075"/>
                    </a:lnTo>
                    <a:lnTo>
                      <a:pt x="12075" y="3166"/>
                    </a:lnTo>
                    <a:lnTo>
                      <a:pt x="11974" y="3255"/>
                    </a:lnTo>
                    <a:lnTo>
                      <a:pt x="11872" y="3344"/>
                    </a:lnTo>
                    <a:lnTo>
                      <a:pt x="11768" y="3430"/>
                    </a:lnTo>
                    <a:lnTo>
                      <a:pt x="11662" y="3517"/>
                    </a:lnTo>
                    <a:lnTo>
                      <a:pt x="11557" y="3602"/>
                    </a:lnTo>
                    <a:lnTo>
                      <a:pt x="11449" y="3686"/>
                    </a:lnTo>
                    <a:lnTo>
                      <a:pt x="11341" y="3768"/>
                    </a:lnTo>
                    <a:lnTo>
                      <a:pt x="11231" y="3850"/>
                    </a:lnTo>
                    <a:lnTo>
                      <a:pt x="11120" y="3929"/>
                    </a:lnTo>
                    <a:lnTo>
                      <a:pt x="11009" y="4009"/>
                    </a:lnTo>
                    <a:lnTo>
                      <a:pt x="10896" y="4086"/>
                    </a:lnTo>
                    <a:lnTo>
                      <a:pt x="10781" y="4161"/>
                    </a:lnTo>
                    <a:lnTo>
                      <a:pt x="10667" y="4237"/>
                    </a:lnTo>
                    <a:lnTo>
                      <a:pt x="10551" y="4310"/>
                    </a:lnTo>
                    <a:lnTo>
                      <a:pt x="10433" y="4382"/>
                    </a:lnTo>
                    <a:lnTo>
                      <a:pt x="10316" y="4452"/>
                    </a:lnTo>
                    <a:lnTo>
                      <a:pt x="10197" y="4521"/>
                    </a:lnTo>
                    <a:lnTo>
                      <a:pt x="10077" y="4590"/>
                    </a:lnTo>
                    <a:lnTo>
                      <a:pt x="9958" y="4656"/>
                    </a:lnTo>
                    <a:lnTo>
                      <a:pt x="9836" y="4720"/>
                    </a:lnTo>
                    <a:lnTo>
                      <a:pt x="9714" y="4784"/>
                    </a:lnTo>
                    <a:lnTo>
                      <a:pt x="9591" y="4845"/>
                    </a:lnTo>
                    <a:lnTo>
                      <a:pt x="9467" y="4905"/>
                    </a:lnTo>
                    <a:lnTo>
                      <a:pt x="9343" y="4965"/>
                    </a:lnTo>
                    <a:lnTo>
                      <a:pt x="9218" y="5022"/>
                    </a:lnTo>
                    <a:lnTo>
                      <a:pt x="9092" y="5077"/>
                    </a:lnTo>
                    <a:lnTo>
                      <a:pt x="8965" y="5131"/>
                    </a:lnTo>
                    <a:lnTo>
                      <a:pt x="8838" y="5183"/>
                    </a:lnTo>
                    <a:lnTo>
                      <a:pt x="8711" y="5234"/>
                    </a:lnTo>
                    <a:lnTo>
                      <a:pt x="8582" y="5283"/>
                    </a:lnTo>
                    <a:lnTo>
                      <a:pt x="8453" y="5330"/>
                    </a:lnTo>
                    <a:lnTo>
                      <a:pt x="8323" y="5375"/>
                    </a:lnTo>
                    <a:lnTo>
                      <a:pt x="8194" y="5419"/>
                    </a:lnTo>
                    <a:lnTo>
                      <a:pt x="8063" y="5461"/>
                    </a:lnTo>
                    <a:lnTo>
                      <a:pt x="7932" y="5501"/>
                    </a:lnTo>
                    <a:lnTo>
                      <a:pt x="7801" y="5539"/>
                    </a:lnTo>
                    <a:lnTo>
                      <a:pt x="7669" y="5576"/>
                    </a:lnTo>
                    <a:lnTo>
                      <a:pt x="7536" y="5610"/>
                    </a:lnTo>
                    <a:lnTo>
                      <a:pt x="7403" y="5644"/>
                    </a:lnTo>
                    <a:lnTo>
                      <a:pt x="7270" y="5674"/>
                    </a:lnTo>
                    <a:lnTo>
                      <a:pt x="7137" y="5703"/>
                    </a:lnTo>
                    <a:lnTo>
                      <a:pt x="7004" y="5730"/>
                    </a:lnTo>
                    <a:lnTo>
                      <a:pt x="6869" y="5755"/>
                    </a:lnTo>
                    <a:lnTo>
                      <a:pt x="6735" y="5778"/>
                    </a:lnTo>
                    <a:lnTo>
                      <a:pt x="6601" y="5799"/>
                    </a:lnTo>
                    <a:lnTo>
                      <a:pt x="6466" y="5819"/>
                    </a:lnTo>
                    <a:lnTo>
                      <a:pt x="6331" y="5836"/>
                    </a:lnTo>
                    <a:lnTo>
                      <a:pt x="6196" y="5851"/>
                    </a:lnTo>
                    <a:lnTo>
                      <a:pt x="6062" y="5864"/>
                    </a:lnTo>
                    <a:lnTo>
                      <a:pt x="5926" y="5875"/>
                    </a:lnTo>
                    <a:lnTo>
                      <a:pt x="5791" y="5884"/>
                    </a:lnTo>
                    <a:lnTo>
                      <a:pt x="5655" y="5890"/>
                    </a:lnTo>
                    <a:lnTo>
                      <a:pt x="5520" y="5895"/>
                    </a:lnTo>
                    <a:lnTo>
                      <a:pt x="5385" y="5897"/>
                    </a:lnTo>
                    <a:lnTo>
                      <a:pt x="5249" y="5897"/>
                    </a:lnTo>
                    <a:lnTo>
                      <a:pt x="5113" y="5895"/>
                    </a:lnTo>
                    <a:lnTo>
                      <a:pt x="4978" y="5891"/>
                    </a:lnTo>
                    <a:lnTo>
                      <a:pt x="4843" y="5884"/>
                    </a:lnTo>
                    <a:lnTo>
                      <a:pt x="4843" y="5884"/>
                    </a:lnTo>
                    <a:lnTo>
                      <a:pt x="4775" y="5880"/>
                    </a:lnTo>
                    <a:lnTo>
                      <a:pt x="4707" y="5875"/>
                    </a:lnTo>
                    <a:lnTo>
                      <a:pt x="4640" y="5869"/>
                    </a:lnTo>
                    <a:lnTo>
                      <a:pt x="4572" y="5863"/>
                    </a:lnTo>
                    <a:lnTo>
                      <a:pt x="4505" y="5856"/>
                    </a:lnTo>
                    <a:lnTo>
                      <a:pt x="4437" y="5848"/>
                    </a:lnTo>
                    <a:lnTo>
                      <a:pt x="4371" y="5840"/>
                    </a:lnTo>
                    <a:lnTo>
                      <a:pt x="4304" y="5830"/>
                    </a:lnTo>
                    <a:lnTo>
                      <a:pt x="4237" y="5820"/>
                    </a:lnTo>
                    <a:lnTo>
                      <a:pt x="4171" y="5810"/>
                    </a:lnTo>
                    <a:lnTo>
                      <a:pt x="4105" y="5797"/>
                    </a:lnTo>
                    <a:lnTo>
                      <a:pt x="4038" y="5785"/>
                    </a:lnTo>
                    <a:lnTo>
                      <a:pt x="3972" y="5772"/>
                    </a:lnTo>
                    <a:lnTo>
                      <a:pt x="3906" y="5759"/>
                    </a:lnTo>
                    <a:lnTo>
                      <a:pt x="3840" y="5744"/>
                    </a:lnTo>
                    <a:lnTo>
                      <a:pt x="3775" y="5729"/>
                    </a:lnTo>
                    <a:lnTo>
                      <a:pt x="3710" y="5714"/>
                    </a:lnTo>
                    <a:lnTo>
                      <a:pt x="3645" y="5697"/>
                    </a:lnTo>
                    <a:lnTo>
                      <a:pt x="3581" y="5680"/>
                    </a:lnTo>
                    <a:lnTo>
                      <a:pt x="3516" y="5662"/>
                    </a:lnTo>
                    <a:lnTo>
                      <a:pt x="3452" y="5643"/>
                    </a:lnTo>
                    <a:lnTo>
                      <a:pt x="3388" y="5622"/>
                    </a:lnTo>
                    <a:lnTo>
                      <a:pt x="3324" y="5602"/>
                    </a:lnTo>
                    <a:lnTo>
                      <a:pt x="3262" y="5581"/>
                    </a:lnTo>
                    <a:lnTo>
                      <a:pt x="3198" y="5559"/>
                    </a:lnTo>
                    <a:lnTo>
                      <a:pt x="3136" y="5537"/>
                    </a:lnTo>
                    <a:lnTo>
                      <a:pt x="3074" y="5513"/>
                    </a:lnTo>
                    <a:lnTo>
                      <a:pt x="3011" y="5489"/>
                    </a:lnTo>
                    <a:lnTo>
                      <a:pt x="2950" y="5465"/>
                    </a:lnTo>
                    <a:lnTo>
                      <a:pt x="2889" y="5438"/>
                    </a:lnTo>
                    <a:lnTo>
                      <a:pt x="2827" y="5412"/>
                    </a:lnTo>
                    <a:lnTo>
                      <a:pt x="2767" y="5384"/>
                    </a:lnTo>
                    <a:lnTo>
                      <a:pt x="2707" y="5356"/>
                    </a:lnTo>
                    <a:lnTo>
                      <a:pt x="2647" y="5328"/>
                    </a:lnTo>
                    <a:lnTo>
                      <a:pt x="2588" y="5298"/>
                    </a:lnTo>
                    <a:lnTo>
                      <a:pt x="2529" y="5268"/>
                    </a:lnTo>
                    <a:lnTo>
                      <a:pt x="2470" y="5236"/>
                    </a:lnTo>
                    <a:lnTo>
                      <a:pt x="2413" y="5204"/>
                    </a:lnTo>
                    <a:lnTo>
                      <a:pt x="2355" y="5172"/>
                    </a:lnTo>
                    <a:lnTo>
                      <a:pt x="2297" y="5138"/>
                    </a:lnTo>
                    <a:lnTo>
                      <a:pt x="2241" y="5104"/>
                    </a:lnTo>
                    <a:lnTo>
                      <a:pt x="2185" y="5068"/>
                    </a:lnTo>
                    <a:lnTo>
                      <a:pt x="2128" y="5032"/>
                    </a:lnTo>
                    <a:lnTo>
                      <a:pt x="2073" y="4996"/>
                    </a:lnTo>
                    <a:lnTo>
                      <a:pt x="2019" y="4958"/>
                    </a:lnTo>
                    <a:lnTo>
                      <a:pt x="1964" y="4920"/>
                    </a:lnTo>
                    <a:lnTo>
                      <a:pt x="1910" y="4880"/>
                    </a:lnTo>
                    <a:lnTo>
                      <a:pt x="1857" y="4840"/>
                    </a:lnTo>
                    <a:lnTo>
                      <a:pt x="1804" y="4800"/>
                    </a:lnTo>
                    <a:lnTo>
                      <a:pt x="1752" y="4758"/>
                    </a:lnTo>
                    <a:lnTo>
                      <a:pt x="1700" y="4715"/>
                    </a:lnTo>
                    <a:lnTo>
                      <a:pt x="1650" y="4672"/>
                    </a:lnTo>
                    <a:lnTo>
                      <a:pt x="1598" y="4628"/>
                    </a:lnTo>
                    <a:lnTo>
                      <a:pt x="1549" y="4584"/>
                    </a:lnTo>
                    <a:lnTo>
                      <a:pt x="1499" y="4537"/>
                    </a:lnTo>
                    <a:lnTo>
                      <a:pt x="1450" y="4491"/>
                    </a:lnTo>
                    <a:lnTo>
                      <a:pt x="1402" y="4444"/>
                    </a:lnTo>
                    <a:lnTo>
                      <a:pt x="1355" y="4396"/>
                    </a:lnTo>
                    <a:lnTo>
                      <a:pt x="1308" y="4346"/>
                    </a:lnTo>
                    <a:lnTo>
                      <a:pt x="1261" y="4296"/>
                    </a:lnTo>
                    <a:lnTo>
                      <a:pt x="1215" y="4246"/>
                    </a:lnTo>
                    <a:lnTo>
                      <a:pt x="1171" y="4195"/>
                    </a:lnTo>
                    <a:lnTo>
                      <a:pt x="1126" y="4142"/>
                    </a:lnTo>
                    <a:lnTo>
                      <a:pt x="1082" y="4089"/>
                    </a:lnTo>
                    <a:lnTo>
                      <a:pt x="1082" y="4089"/>
                    </a:lnTo>
                    <a:lnTo>
                      <a:pt x="1051" y="4049"/>
                    </a:lnTo>
                    <a:lnTo>
                      <a:pt x="1020" y="4010"/>
                    </a:lnTo>
                    <a:lnTo>
                      <a:pt x="990" y="3969"/>
                    </a:lnTo>
                    <a:lnTo>
                      <a:pt x="960" y="3929"/>
                    </a:lnTo>
                    <a:lnTo>
                      <a:pt x="930" y="3888"/>
                    </a:lnTo>
                    <a:lnTo>
                      <a:pt x="902" y="3848"/>
                    </a:lnTo>
                    <a:lnTo>
                      <a:pt x="874" y="3806"/>
                    </a:lnTo>
                    <a:lnTo>
                      <a:pt x="846" y="3764"/>
                    </a:lnTo>
                    <a:lnTo>
                      <a:pt x="793" y="3681"/>
                    </a:lnTo>
                    <a:lnTo>
                      <a:pt x="741" y="3596"/>
                    </a:lnTo>
                    <a:lnTo>
                      <a:pt x="692" y="3510"/>
                    </a:lnTo>
                    <a:lnTo>
                      <a:pt x="645" y="3423"/>
                    </a:lnTo>
                    <a:lnTo>
                      <a:pt x="600" y="3336"/>
                    </a:lnTo>
                    <a:lnTo>
                      <a:pt x="556" y="3247"/>
                    </a:lnTo>
                    <a:lnTo>
                      <a:pt x="515" y="3158"/>
                    </a:lnTo>
                    <a:lnTo>
                      <a:pt x="475" y="3067"/>
                    </a:lnTo>
                    <a:lnTo>
                      <a:pt x="438" y="2976"/>
                    </a:lnTo>
                    <a:lnTo>
                      <a:pt x="401" y="2884"/>
                    </a:lnTo>
                    <a:lnTo>
                      <a:pt x="367" y="2792"/>
                    </a:lnTo>
                    <a:lnTo>
                      <a:pt x="334" y="2699"/>
                    </a:lnTo>
                    <a:lnTo>
                      <a:pt x="304" y="2605"/>
                    </a:lnTo>
                    <a:lnTo>
                      <a:pt x="274" y="2510"/>
                    </a:lnTo>
                    <a:lnTo>
                      <a:pt x="247" y="2416"/>
                    </a:lnTo>
                    <a:lnTo>
                      <a:pt x="219" y="2320"/>
                    </a:lnTo>
                    <a:lnTo>
                      <a:pt x="194" y="2225"/>
                    </a:lnTo>
                    <a:lnTo>
                      <a:pt x="171" y="2128"/>
                    </a:lnTo>
                    <a:lnTo>
                      <a:pt x="149" y="2032"/>
                    </a:lnTo>
                    <a:lnTo>
                      <a:pt x="128" y="1934"/>
                    </a:lnTo>
                    <a:lnTo>
                      <a:pt x="108" y="1836"/>
                    </a:lnTo>
                    <a:lnTo>
                      <a:pt x="90" y="1739"/>
                    </a:lnTo>
                    <a:lnTo>
                      <a:pt x="72" y="1640"/>
                    </a:lnTo>
                    <a:lnTo>
                      <a:pt x="55" y="1542"/>
                    </a:lnTo>
                    <a:lnTo>
                      <a:pt x="40" y="1443"/>
                    </a:lnTo>
                    <a:lnTo>
                      <a:pt x="26" y="1345"/>
                    </a:lnTo>
                    <a:lnTo>
                      <a:pt x="13" y="1246"/>
                    </a:lnTo>
                    <a:lnTo>
                      <a:pt x="0" y="1148"/>
                    </a:lnTo>
                    <a:lnTo>
                      <a:pt x="0" y="1148"/>
                    </a:lnTo>
                    <a:close/>
                  </a:path>
                </a:pathLst>
              </a:custGeom>
              <a:solidFill>
                <a:schemeClr val="accent4"/>
              </a:solidFill>
              <a:ln>
                <a:noFill/>
              </a:ln>
            </p:spPr>
            <p:txBody>
              <a:bodyPr vert="horz" wrap="square" lIns="137160" tIns="68580" rIns="137160" bIns="68580" numCol="1" anchor="t" anchorCtr="0" compatLnSpc="1">
                <a:prstTxWarp prst="textNoShape">
                  <a:avLst/>
                </a:prstTxWarp>
              </a:bodyPr>
              <a:lstStyle/>
              <a:p>
                <a:endParaRPr lang="en-US" sz="5400" dirty="0"/>
              </a:p>
            </p:txBody>
          </p:sp>
        </p:grpSp>
        <p:grpSp>
          <p:nvGrpSpPr>
            <p:cNvPr id="6" name="Group 5"/>
            <p:cNvGrpSpPr>
              <a:grpSpLocks/>
            </p:cNvGrpSpPr>
            <p:nvPr/>
          </p:nvGrpSpPr>
          <p:grpSpPr bwMode="auto">
            <a:xfrm>
              <a:off x="11291766" y="2314458"/>
              <a:ext cx="392906" cy="1750220"/>
              <a:chOff x="1374514" y="1504950"/>
              <a:chExt cx="261290" cy="1167018"/>
            </a:xfrm>
          </p:grpSpPr>
          <p:cxnSp>
            <p:nvCxnSpPr>
              <p:cNvPr id="24" name="Straight Connector 23"/>
              <p:cNvCxnSpPr/>
              <p:nvPr/>
            </p:nvCxnSpPr>
            <p:spPr>
              <a:xfrm flipH="1" flipV="1">
                <a:off x="1374514" y="1504950"/>
                <a:ext cx="0" cy="1167018"/>
              </a:xfrm>
              <a:prstGeom prst="line">
                <a:avLst/>
              </a:prstGeom>
              <a:ln>
                <a:solidFill>
                  <a:schemeClr val="tx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374514" y="1504950"/>
                <a:ext cx="261290" cy="0"/>
              </a:xfrm>
              <a:prstGeom prst="line">
                <a:avLst/>
              </a:prstGeom>
              <a:ln>
                <a:solidFill>
                  <a:schemeClr val="tx1">
                    <a:lumMod val="20000"/>
                    <a:lumOff val="8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7" name="Rectangle 6"/>
            <p:cNvSpPr>
              <a:spLocks noChangeArrowheads="1"/>
            </p:cNvSpPr>
            <p:nvPr/>
          </p:nvSpPr>
          <p:spPr bwMode="auto">
            <a:xfrm>
              <a:off x="12215694" y="1486936"/>
              <a:ext cx="359091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CA" b="1" dirty="0">
                  <a:solidFill>
                    <a:srgbClr val="063864"/>
                  </a:solidFill>
                </a:rPr>
                <a:t>Capacity Building Activities And Infrastructure</a:t>
              </a:r>
            </a:p>
          </p:txBody>
        </p:sp>
        <p:grpSp>
          <p:nvGrpSpPr>
            <p:cNvPr id="8" name="Group 7"/>
            <p:cNvGrpSpPr>
              <a:grpSpLocks/>
            </p:cNvGrpSpPr>
            <p:nvPr/>
          </p:nvGrpSpPr>
          <p:grpSpPr bwMode="auto">
            <a:xfrm rot="5400000">
              <a:off x="14204463" y="6222857"/>
              <a:ext cx="1034964" cy="2169320"/>
              <a:chOff x="1374514" y="1504950"/>
              <a:chExt cx="261290" cy="1447221"/>
            </a:xfrm>
          </p:grpSpPr>
          <p:cxnSp>
            <p:nvCxnSpPr>
              <p:cNvPr id="22" name="Straight Connector 21"/>
              <p:cNvCxnSpPr/>
              <p:nvPr/>
            </p:nvCxnSpPr>
            <p:spPr>
              <a:xfrm flipV="1">
                <a:off x="1374514" y="1504950"/>
                <a:ext cx="0" cy="1447221"/>
              </a:xfrm>
              <a:prstGeom prst="line">
                <a:avLst/>
              </a:prstGeom>
              <a:ln>
                <a:solidFill>
                  <a:schemeClr val="tx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374514" y="1504950"/>
                <a:ext cx="261290" cy="0"/>
              </a:xfrm>
              <a:prstGeom prst="line">
                <a:avLst/>
              </a:prstGeom>
              <a:ln>
                <a:solidFill>
                  <a:schemeClr val="tx1">
                    <a:lumMod val="20000"/>
                    <a:lumOff val="8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9" name="Group 8"/>
            <p:cNvGrpSpPr>
              <a:grpSpLocks/>
            </p:cNvGrpSpPr>
            <p:nvPr/>
          </p:nvGrpSpPr>
          <p:grpSpPr bwMode="auto">
            <a:xfrm rot="16200000">
              <a:off x="3477137" y="4422382"/>
              <a:ext cx="1034964" cy="2169320"/>
              <a:chOff x="1374514" y="1504950"/>
              <a:chExt cx="261290" cy="1447221"/>
            </a:xfrm>
          </p:grpSpPr>
          <p:cxnSp>
            <p:nvCxnSpPr>
              <p:cNvPr id="20" name="Straight Connector 19"/>
              <p:cNvCxnSpPr/>
              <p:nvPr/>
            </p:nvCxnSpPr>
            <p:spPr>
              <a:xfrm flipV="1">
                <a:off x="1374514" y="1504950"/>
                <a:ext cx="0" cy="1447221"/>
              </a:xfrm>
              <a:prstGeom prst="line">
                <a:avLst/>
              </a:prstGeom>
              <a:ln>
                <a:solidFill>
                  <a:schemeClr val="tx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374514" y="1504950"/>
                <a:ext cx="261290" cy="0"/>
              </a:xfrm>
              <a:prstGeom prst="line">
                <a:avLst/>
              </a:prstGeom>
              <a:ln>
                <a:solidFill>
                  <a:schemeClr val="tx1">
                    <a:lumMod val="20000"/>
                    <a:lumOff val="8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10" name="Rectangle 9"/>
            <p:cNvSpPr>
              <a:spLocks noChangeArrowheads="1"/>
            </p:cNvSpPr>
            <p:nvPr/>
          </p:nvSpPr>
          <p:spPr bwMode="auto">
            <a:xfrm>
              <a:off x="1808313" y="3534667"/>
              <a:ext cx="436290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b="1" dirty="0">
                  <a:solidFill>
                    <a:srgbClr val="063864"/>
                  </a:solidFill>
                </a:rPr>
                <a:t>Education Research And Scholarship </a:t>
              </a:r>
            </a:p>
          </p:txBody>
        </p:sp>
        <p:sp>
          <p:nvSpPr>
            <p:cNvPr id="11" name="Rectangle 10"/>
            <p:cNvSpPr>
              <a:spLocks noChangeArrowheads="1"/>
            </p:cNvSpPr>
            <p:nvPr/>
          </p:nvSpPr>
          <p:spPr bwMode="auto">
            <a:xfrm>
              <a:off x="14497050" y="7884580"/>
              <a:ext cx="2467499" cy="153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a:lnSpc>
                  <a:spcPct val="130000"/>
                </a:lnSpc>
              </a:pPr>
              <a:r>
                <a:rPr lang="en-US" b="1" dirty="0">
                  <a:solidFill>
                    <a:srgbClr val="063864"/>
                  </a:solidFill>
                  <a:latin typeface="Calibri" panose="020F0502020204030204"/>
                </a:rPr>
                <a:t>Members’ Services</a:t>
              </a:r>
            </a:p>
          </p:txBody>
        </p:sp>
        <p:grpSp>
          <p:nvGrpSpPr>
            <p:cNvPr id="12" name="Group 11"/>
            <p:cNvGrpSpPr>
              <a:grpSpLocks/>
            </p:cNvGrpSpPr>
            <p:nvPr/>
          </p:nvGrpSpPr>
          <p:grpSpPr bwMode="auto">
            <a:xfrm rot="10800000">
              <a:off x="4296381" y="9536853"/>
              <a:ext cx="1224936" cy="2010462"/>
              <a:chOff x="1374514" y="1504950"/>
              <a:chExt cx="261290" cy="1167018"/>
            </a:xfrm>
          </p:grpSpPr>
          <p:cxnSp>
            <p:nvCxnSpPr>
              <p:cNvPr id="18" name="Straight Connector 17"/>
              <p:cNvCxnSpPr/>
              <p:nvPr/>
            </p:nvCxnSpPr>
            <p:spPr>
              <a:xfrm flipH="1" flipV="1">
                <a:off x="1374514" y="1504950"/>
                <a:ext cx="0" cy="1167018"/>
              </a:xfrm>
              <a:prstGeom prst="line">
                <a:avLst/>
              </a:prstGeom>
              <a:ln>
                <a:solidFill>
                  <a:schemeClr val="tx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74514" y="1504950"/>
                <a:ext cx="261290" cy="0"/>
              </a:xfrm>
              <a:prstGeom prst="line">
                <a:avLst/>
              </a:prstGeom>
              <a:ln>
                <a:solidFill>
                  <a:schemeClr val="tx1">
                    <a:lumMod val="20000"/>
                    <a:lumOff val="8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13" name="Rectangle 12"/>
            <p:cNvSpPr>
              <a:spLocks noChangeArrowheads="1"/>
            </p:cNvSpPr>
            <p:nvPr/>
          </p:nvSpPr>
          <p:spPr bwMode="auto">
            <a:xfrm>
              <a:off x="1531658" y="10838833"/>
              <a:ext cx="31527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b="1" dirty="0">
                  <a:solidFill>
                    <a:srgbClr val="063864"/>
                  </a:solidFill>
                </a:rPr>
                <a:t>Foundational Activities</a:t>
              </a:r>
            </a:p>
          </p:txBody>
        </p:sp>
        <p:grpSp>
          <p:nvGrpSpPr>
            <p:cNvPr id="14" name="Group 13"/>
            <p:cNvGrpSpPr>
              <a:grpSpLocks/>
            </p:cNvGrpSpPr>
            <p:nvPr/>
          </p:nvGrpSpPr>
          <p:grpSpPr bwMode="auto">
            <a:xfrm flipV="1">
              <a:off x="11925279" y="10838833"/>
              <a:ext cx="1162065" cy="1075318"/>
              <a:chOff x="3337611" y="2557703"/>
              <a:chExt cx="132371" cy="2182698"/>
            </a:xfrm>
          </p:grpSpPr>
          <p:cxnSp>
            <p:nvCxnSpPr>
              <p:cNvPr id="16" name="Straight Connector 15"/>
              <p:cNvCxnSpPr/>
              <p:nvPr/>
            </p:nvCxnSpPr>
            <p:spPr>
              <a:xfrm flipV="1">
                <a:off x="3337611" y="2557703"/>
                <a:ext cx="0" cy="2182698"/>
              </a:xfrm>
              <a:prstGeom prst="line">
                <a:avLst/>
              </a:prstGeom>
              <a:ln>
                <a:solidFill>
                  <a:schemeClr val="tx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337611" y="2557703"/>
                <a:ext cx="132371" cy="0"/>
              </a:xfrm>
              <a:prstGeom prst="line">
                <a:avLst/>
              </a:prstGeom>
              <a:ln>
                <a:solidFill>
                  <a:schemeClr val="tx1">
                    <a:lumMod val="20000"/>
                    <a:lumOff val="8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15" name="Rectangle 14"/>
            <p:cNvSpPr>
              <a:spLocks noChangeArrowheads="1"/>
            </p:cNvSpPr>
            <p:nvPr/>
          </p:nvSpPr>
          <p:spPr bwMode="auto">
            <a:xfrm>
              <a:off x="13352859" y="11368965"/>
              <a:ext cx="3240881"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30000"/>
                </a:lnSpc>
              </a:pPr>
              <a:r>
                <a:rPr lang="en-US" b="1" dirty="0">
                  <a:solidFill>
                    <a:srgbClr val="063864"/>
                  </a:solidFill>
                </a:rPr>
                <a:t>Virtual Institute</a:t>
              </a:r>
            </a:p>
          </p:txBody>
        </p:sp>
      </p:grpSp>
      <p:sp>
        <p:nvSpPr>
          <p:cNvPr id="31" name="Text Placeholder 1"/>
          <p:cNvSpPr txBox="1">
            <a:spLocks/>
          </p:cNvSpPr>
          <p:nvPr/>
        </p:nvSpPr>
        <p:spPr>
          <a:xfrm>
            <a:off x="1158249" y="793140"/>
            <a:ext cx="13815051" cy="972710"/>
          </a:xfrm>
          <a:prstGeom prst="rect">
            <a:avLst/>
          </a:prstGeom>
        </p:spPr>
        <p:txBody>
          <a:bodyPr vert="horz" lIns="91440" tIns="45720" rIns="91440" bIns="45720" rtlCol="0">
            <a:noAutofit/>
          </a:bodyPr>
          <a:lstStyle>
            <a:lvl1pPr marL="0" indent="0" algn="l" defTabSz="1371600" rtl="0" eaLnBrk="1" latinLnBrk="0" hangingPunct="1">
              <a:lnSpc>
                <a:spcPct val="90000"/>
              </a:lnSpc>
              <a:spcBef>
                <a:spcPts val="1500"/>
              </a:spcBef>
              <a:buFont typeface="Arial" panose="020B0604020202020204" pitchFamily="34" charset="0"/>
              <a:buNone/>
              <a:defRPr sz="4800" kern="120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marL="1028700" indent="-342900" algn="l" defTabSz="1371600" rtl="0" eaLnBrk="1" latinLnBrk="0" hangingPunct="1">
              <a:lnSpc>
                <a:spcPct val="90000"/>
              </a:lnSpc>
              <a:spcBef>
                <a:spcPts val="750"/>
              </a:spcBef>
              <a:buFont typeface="Arial" panose="020B0604020202020204" pitchFamily="34" charset="0"/>
              <a:buChar char="•"/>
              <a:defRPr sz="48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2pPr>
            <a:lvl3pPr marL="1714500" indent="-342900" algn="l" defTabSz="1371600" rtl="0" eaLnBrk="1" latinLnBrk="0" hangingPunct="1">
              <a:lnSpc>
                <a:spcPct val="90000"/>
              </a:lnSpc>
              <a:spcBef>
                <a:spcPts val="750"/>
              </a:spcBef>
              <a:buFont typeface="Arial" panose="020B0604020202020204" pitchFamily="34" charset="0"/>
              <a:buChar char="•"/>
              <a:defRPr sz="48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3pPr>
            <a:lvl4pPr marL="2400300" indent="-342900" algn="l" defTabSz="1371600" rtl="0" eaLnBrk="1" latinLnBrk="0" hangingPunct="1">
              <a:lnSpc>
                <a:spcPct val="90000"/>
              </a:lnSpc>
              <a:spcBef>
                <a:spcPts val="750"/>
              </a:spcBef>
              <a:buFont typeface="Arial" panose="020B0604020202020204" pitchFamily="34" charset="0"/>
              <a:buChar char="•"/>
              <a:defRPr sz="48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4pPr>
            <a:lvl5pPr marL="3086100" indent="-342900" algn="l" defTabSz="1371600" rtl="0" eaLnBrk="1" latinLnBrk="0" hangingPunct="1">
              <a:lnSpc>
                <a:spcPct val="90000"/>
              </a:lnSpc>
              <a:spcBef>
                <a:spcPts val="750"/>
              </a:spcBef>
              <a:buFont typeface="Arial" panose="020B0604020202020204" pitchFamily="34" charset="0"/>
              <a:buChar char="•"/>
              <a:defRPr sz="48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US" b="1" u="sng" dirty="0">
                <a:solidFill>
                  <a:srgbClr val="E4A726"/>
                </a:solidFill>
                <a:latin typeface="Calibri" panose="020F0502020204030204" pitchFamily="34" charset="0"/>
                <a:cs typeface="Calibri" panose="020F0502020204030204" pitchFamily="34" charset="0"/>
              </a:rPr>
              <a:t>FOUNDATIONAL ACTIVITIES </a:t>
            </a:r>
          </a:p>
          <a:p>
            <a:r>
              <a:rPr lang="en-US" altLang="en-US" sz="3200" dirty="0">
                <a:solidFill>
                  <a:srgbClr val="063864"/>
                </a:solidFill>
                <a:latin typeface="Calibri" panose="020F0502020204030204" pitchFamily="34" charset="0"/>
                <a:cs typeface="Calibri" panose="020F0502020204030204" pitchFamily="34" charset="0"/>
              </a:rPr>
              <a:t>Providing our members with unique opportunities.</a:t>
            </a:r>
          </a:p>
        </p:txBody>
      </p:sp>
    </p:spTree>
    <p:extLst>
      <p:ext uri="{BB962C8B-B14F-4D97-AF65-F5344CB8AC3E}">
        <p14:creationId xmlns:p14="http://schemas.microsoft.com/office/powerpoint/2010/main" val="2024914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txBox="1">
            <a:spLocks/>
          </p:cNvSpPr>
          <p:nvPr/>
        </p:nvSpPr>
        <p:spPr>
          <a:xfrm>
            <a:off x="1091534" y="788341"/>
            <a:ext cx="13815051" cy="972710"/>
          </a:xfrm>
          <a:prstGeom prst="rect">
            <a:avLst/>
          </a:prstGeom>
        </p:spPr>
        <p:txBody>
          <a:bodyPr vert="horz" lIns="91440" tIns="45720" rIns="91440" bIns="45720" rtlCol="0">
            <a:noAutofit/>
          </a:bodyPr>
          <a:lstStyle>
            <a:lvl1pPr marL="0" indent="0" algn="l" defTabSz="1371600" rtl="0" eaLnBrk="1" latinLnBrk="0" hangingPunct="1">
              <a:lnSpc>
                <a:spcPct val="90000"/>
              </a:lnSpc>
              <a:spcBef>
                <a:spcPts val="1500"/>
              </a:spcBef>
              <a:buFont typeface="Arial" panose="020B0604020202020204" pitchFamily="34" charset="0"/>
              <a:buNone/>
              <a:defRPr sz="4800" kern="120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marL="1028700" indent="-342900" algn="l" defTabSz="1371600" rtl="0" eaLnBrk="1" latinLnBrk="0" hangingPunct="1">
              <a:lnSpc>
                <a:spcPct val="90000"/>
              </a:lnSpc>
              <a:spcBef>
                <a:spcPts val="750"/>
              </a:spcBef>
              <a:buFont typeface="Arial" panose="020B0604020202020204" pitchFamily="34" charset="0"/>
              <a:buChar char="•"/>
              <a:defRPr sz="48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2pPr>
            <a:lvl3pPr marL="1714500" indent="-342900" algn="l" defTabSz="1371600" rtl="0" eaLnBrk="1" latinLnBrk="0" hangingPunct="1">
              <a:lnSpc>
                <a:spcPct val="90000"/>
              </a:lnSpc>
              <a:spcBef>
                <a:spcPts val="750"/>
              </a:spcBef>
              <a:buFont typeface="Arial" panose="020B0604020202020204" pitchFamily="34" charset="0"/>
              <a:buChar char="•"/>
              <a:defRPr sz="48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3pPr>
            <a:lvl4pPr marL="2400300" indent="-342900" algn="l" defTabSz="1371600" rtl="0" eaLnBrk="1" latinLnBrk="0" hangingPunct="1">
              <a:lnSpc>
                <a:spcPct val="90000"/>
              </a:lnSpc>
              <a:spcBef>
                <a:spcPts val="750"/>
              </a:spcBef>
              <a:buFont typeface="Arial" panose="020B0604020202020204" pitchFamily="34" charset="0"/>
              <a:buChar char="•"/>
              <a:defRPr sz="48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4pPr>
            <a:lvl5pPr marL="3086100" indent="-342900" algn="l" defTabSz="1371600" rtl="0" eaLnBrk="1" latinLnBrk="0" hangingPunct="1">
              <a:lnSpc>
                <a:spcPct val="90000"/>
              </a:lnSpc>
              <a:spcBef>
                <a:spcPts val="750"/>
              </a:spcBef>
              <a:buFont typeface="Arial" panose="020B0604020202020204" pitchFamily="34" charset="0"/>
              <a:buChar char="•"/>
              <a:defRPr sz="48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US" b="1" u="sng" dirty="0">
                <a:solidFill>
                  <a:srgbClr val="E4A726"/>
                </a:solidFill>
                <a:latin typeface="Calibri" panose="020F0502020204030204" pitchFamily="34" charset="0"/>
                <a:cs typeface="Calibri" panose="020F0502020204030204" pitchFamily="34" charset="0"/>
              </a:rPr>
              <a:t>COLLABORATIVE MODEL</a:t>
            </a:r>
            <a:endParaRPr lang="en-US" sz="3200" dirty="0">
              <a:solidFill>
                <a:srgbClr val="063864"/>
              </a:solidFill>
              <a:latin typeface="Calibri" panose="020F0502020204030204" pitchFamily="34" charset="0"/>
              <a:cs typeface="Calibri" panose="020F0502020204030204" pitchFamily="34" charset="0"/>
            </a:endParaRPr>
          </a:p>
          <a:p>
            <a:r>
              <a:rPr lang="en-US" altLang="en-US" sz="3200" dirty="0">
                <a:solidFill>
                  <a:srgbClr val="063864"/>
                </a:solidFill>
                <a:latin typeface="Calibri" panose="020F0502020204030204" pitchFamily="34" charset="0"/>
                <a:cs typeface="Calibri" panose="020F0502020204030204" pitchFamily="34" charset="0"/>
              </a:rPr>
              <a:t>Grow with us.</a:t>
            </a:r>
          </a:p>
        </p:txBody>
      </p:sp>
      <p:grpSp>
        <p:nvGrpSpPr>
          <p:cNvPr id="10" name="Group 9"/>
          <p:cNvGrpSpPr/>
          <p:nvPr/>
        </p:nvGrpSpPr>
        <p:grpSpPr>
          <a:xfrm>
            <a:off x="9844460" y="5822650"/>
            <a:ext cx="8443540" cy="6114396"/>
            <a:chOff x="6229352" y="1502833"/>
            <a:chExt cx="6359593" cy="4472518"/>
          </a:xfrm>
        </p:grpSpPr>
        <p:sp>
          <p:nvSpPr>
            <p:cNvPr id="11" name="Shape 678"/>
            <p:cNvSpPr/>
            <p:nvPr/>
          </p:nvSpPr>
          <p:spPr>
            <a:xfrm>
              <a:off x="6320036" y="2093979"/>
              <a:ext cx="967539" cy="731175"/>
            </a:xfrm>
            <a:custGeom>
              <a:avLst/>
              <a:gdLst/>
              <a:ahLst/>
              <a:cxnLst>
                <a:cxn ang="0">
                  <a:pos x="wd2" y="hd2"/>
                </a:cxn>
                <a:cxn ang="5400000">
                  <a:pos x="wd2" y="hd2"/>
                </a:cxn>
                <a:cxn ang="10800000">
                  <a:pos x="wd2" y="hd2"/>
                </a:cxn>
                <a:cxn ang="16200000">
                  <a:pos x="wd2" y="hd2"/>
                </a:cxn>
              </a:cxnLst>
              <a:rect l="0" t="0" r="r" b="b"/>
              <a:pathLst>
                <a:path w="20724" h="21599" extrusionOk="0">
                  <a:moveTo>
                    <a:pt x="9998" y="0"/>
                  </a:moveTo>
                  <a:cubicBezTo>
                    <a:pt x="8290" y="0"/>
                    <a:pt x="6583" y="898"/>
                    <a:pt x="5280" y="2695"/>
                  </a:cubicBezTo>
                  <a:cubicBezTo>
                    <a:pt x="4945" y="3157"/>
                    <a:pt x="4653" y="3657"/>
                    <a:pt x="4404" y="4183"/>
                  </a:cubicBezTo>
                  <a:cubicBezTo>
                    <a:pt x="4392" y="4208"/>
                    <a:pt x="4384" y="4235"/>
                    <a:pt x="4373" y="4260"/>
                  </a:cubicBezTo>
                  <a:cubicBezTo>
                    <a:pt x="3891" y="5302"/>
                    <a:pt x="3576" y="6445"/>
                    <a:pt x="3429" y="7623"/>
                  </a:cubicBezTo>
                  <a:cubicBezTo>
                    <a:pt x="3428" y="7624"/>
                    <a:pt x="3429" y="7625"/>
                    <a:pt x="3429" y="7625"/>
                  </a:cubicBezTo>
                  <a:cubicBezTo>
                    <a:pt x="3353" y="8227"/>
                    <a:pt x="3322" y="8835"/>
                    <a:pt x="3334" y="9444"/>
                  </a:cubicBezTo>
                  <a:cubicBezTo>
                    <a:pt x="2594" y="9714"/>
                    <a:pt x="1894" y="10243"/>
                    <a:pt x="1314" y="11042"/>
                  </a:cubicBezTo>
                  <a:cubicBezTo>
                    <a:pt x="-438" y="13459"/>
                    <a:pt x="-438" y="17375"/>
                    <a:pt x="1314" y="19792"/>
                  </a:cubicBezTo>
                  <a:cubicBezTo>
                    <a:pt x="2134" y="20922"/>
                    <a:pt x="3192" y="21516"/>
                    <a:pt x="4265" y="21589"/>
                  </a:cubicBezTo>
                  <a:lnTo>
                    <a:pt x="4265" y="21598"/>
                  </a:lnTo>
                  <a:lnTo>
                    <a:pt x="4385" y="21598"/>
                  </a:lnTo>
                  <a:cubicBezTo>
                    <a:pt x="4453" y="21600"/>
                    <a:pt x="4520" y="21600"/>
                    <a:pt x="4588" y="21598"/>
                  </a:cubicBezTo>
                  <a:lnTo>
                    <a:pt x="16136" y="21598"/>
                  </a:lnTo>
                  <a:cubicBezTo>
                    <a:pt x="16204" y="21600"/>
                    <a:pt x="16271" y="21600"/>
                    <a:pt x="16339" y="21598"/>
                  </a:cubicBezTo>
                  <a:lnTo>
                    <a:pt x="16392" y="21598"/>
                  </a:lnTo>
                  <a:lnTo>
                    <a:pt x="16392" y="21594"/>
                  </a:lnTo>
                  <a:cubicBezTo>
                    <a:pt x="17488" y="21543"/>
                    <a:pt x="18573" y="20945"/>
                    <a:pt x="19410" y="19792"/>
                  </a:cubicBezTo>
                  <a:cubicBezTo>
                    <a:pt x="21162" y="17375"/>
                    <a:pt x="21162" y="13459"/>
                    <a:pt x="19410" y="11042"/>
                  </a:cubicBezTo>
                  <a:cubicBezTo>
                    <a:pt x="18644" y="9985"/>
                    <a:pt x="17669" y="9391"/>
                    <a:pt x="16668" y="9259"/>
                  </a:cubicBezTo>
                  <a:cubicBezTo>
                    <a:pt x="16668" y="9255"/>
                    <a:pt x="16668" y="9252"/>
                    <a:pt x="16668" y="9248"/>
                  </a:cubicBezTo>
                  <a:cubicBezTo>
                    <a:pt x="16672" y="8065"/>
                    <a:pt x="16513" y="6881"/>
                    <a:pt x="16188" y="5766"/>
                  </a:cubicBezTo>
                  <a:cubicBezTo>
                    <a:pt x="16188" y="5764"/>
                    <a:pt x="16186" y="5762"/>
                    <a:pt x="16186" y="5759"/>
                  </a:cubicBezTo>
                  <a:cubicBezTo>
                    <a:pt x="15860" y="4644"/>
                    <a:pt x="15371" y="3599"/>
                    <a:pt x="14715" y="2695"/>
                  </a:cubicBezTo>
                  <a:cubicBezTo>
                    <a:pt x="13412" y="898"/>
                    <a:pt x="11705" y="0"/>
                    <a:pt x="9998" y="0"/>
                  </a:cubicBezTo>
                  <a:close/>
                </a:path>
              </a:pathLst>
            </a:custGeom>
            <a:solidFill>
              <a:schemeClr val="tx2">
                <a:lumMod val="20000"/>
                <a:lumOff val="80000"/>
              </a:schemeClr>
            </a:solidFill>
            <a:ln w="12700">
              <a:miter lim="400000"/>
            </a:ln>
          </p:spPr>
          <p:txBody>
            <a:bodyPr lIns="0" tIns="0" rIns="0" bIns="0" anchor="ctr"/>
            <a:lstStyle/>
            <a:p>
              <a:pPr lvl="0" algn="ctr">
                <a:defRPr sz="3200"/>
              </a:pPr>
              <a:endParaRPr sz="6401" dirty="0">
                <a:solidFill>
                  <a:srgbClr val="35B0D5"/>
                </a:solidFill>
              </a:endParaRPr>
            </a:p>
          </p:txBody>
        </p:sp>
        <p:sp>
          <p:nvSpPr>
            <p:cNvPr id="12" name="Freeform 5"/>
            <p:cNvSpPr>
              <a:spLocks/>
            </p:cNvSpPr>
            <p:nvPr/>
          </p:nvSpPr>
          <p:spPr bwMode="auto">
            <a:xfrm>
              <a:off x="8020053" y="3511552"/>
              <a:ext cx="4568891" cy="1553633"/>
            </a:xfrm>
            <a:custGeom>
              <a:avLst/>
              <a:gdLst>
                <a:gd name="T0" fmla="*/ 1799 w 1799"/>
                <a:gd name="T1" fmla="*/ 300 h 730"/>
                <a:gd name="T2" fmla="*/ 901 w 1799"/>
                <a:gd name="T3" fmla="*/ 276 h 730"/>
                <a:gd name="T4" fmla="*/ 270 w 1799"/>
                <a:gd name="T5" fmla="*/ 0 h 730"/>
                <a:gd name="T6" fmla="*/ 0 w 1799"/>
                <a:gd name="T7" fmla="*/ 76 h 730"/>
                <a:gd name="T8" fmla="*/ 71 w 1799"/>
                <a:gd name="T9" fmla="*/ 214 h 730"/>
                <a:gd name="T10" fmla="*/ 620 w 1799"/>
                <a:gd name="T11" fmla="*/ 474 h 730"/>
                <a:gd name="T12" fmla="*/ 1799 w 1799"/>
                <a:gd name="T13" fmla="*/ 730 h 730"/>
                <a:gd name="T14" fmla="*/ 1799 w 1799"/>
                <a:gd name="T15" fmla="*/ 300 h 7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9" h="730">
                  <a:moveTo>
                    <a:pt x="1799" y="300"/>
                  </a:moveTo>
                  <a:cubicBezTo>
                    <a:pt x="1738" y="301"/>
                    <a:pt x="999" y="302"/>
                    <a:pt x="901" y="276"/>
                  </a:cubicBezTo>
                  <a:cubicBezTo>
                    <a:pt x="735" y="231"/>
                    <a:pt x="304" y="0"/>
                    <a:pt x="270" y="0"/>
                  </a:cubicBezTo>
                  <a:cubicBezTo>
                    <a:pt x="212" y="0"/>
                    <a:pt x="0" y="76"/>
                    <a:pt x="0" y="76"/>
                  </a:cubicBezTo>
                  <a:cubicBezTo>
                    <a:pt x="71" y="214"/>
                    <a:pt x="71" y="214"/>
                    <a:pt x="71" y="214"/>
                  </a:cubicBezTo>
                  <a:cubicBezTo>
                    <a:pt x="620" y="474"/>
                    <a:pt x="620" y="474"/>
                    <a:pt x="620" y="474"/>
                  </a:cubicBezTo>
                  <a:cubicBezTo>
                    <a:pt x="1799" y="730"/>
                    <a:pt x="1799" y="730"/>
                    <a:pt x="1799" y="730"/>
                  </a:cubicBezTo>
                  <a:cubicBezTo>
                    <a:pt x="1799" y="300"/>
                    <a:pt x="1799" y="300"/>
                    <a:pt x="1799" y="300"/>
                  </a:cubicBezTo>
                </a:path>
              </a:pathLst>
            </a:custGeom>
            <a:solidFill>
              <a:srgbClr val="EFCAA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dirty="0"/>
            </a:p>
          </p:txBody>
        </p:sp>
        <p:sp>
          <p:nvSpPr>
            <p:cNvPr id="13" name="Freeform 6"/>
            <p:cNvSpPr>
              <a:spLocks/>
            </p:cNvSpPr>
            <p:nvPr/>
          </p:nvSpPr>
          <p:spPr bwMode="auto">
            <a:xfrm>
              <a:off x="7372352" y="3513667"/>
              <a:ext cx="1339851" cy="520700"/>
            </a:xfrm>
            <a:custGeom>
              <a:avLst/>
              <a:gdLst>
                <a:gd name="T0" fmla="*/ 621 w 629"/>
                <a:gd name="T1" fmla="*/ 74 h 245"/>
                <a:gd name="T2" fmla="*/ 560 w 629"/>
                <a:gd name="T3" fmla="*/ 146 h 245"/>
                <a:gd name="T4" fmla="*/ 97 w 629"/>
                <a:gd name="T5" fmla="*/ 237 h 245"/>
                <a:gd name="T6" fmla="*/ 8 w 629"/>
                <a:gd name="T7" fmla="*/ 177 h 245"/>
                <a:gd name="T8" fmla="*/ 68 w 629"/>
                <a:gd name="T9" fmla="*/ 88 h 245"/>
                <a:gd name="T10" fmla="*/ 551 w 629"/>
                <a:gd name="T11" fmla="*/ 1 h 245"/>
                <a:gd name="T12" fmla="*/ 621 w 629"/>
                <a:gd name="T13" fmla="*/ 74 h 245"/>
              </a:gdLst>
              <a:ahLst/>
              <a:cxnLst>
                <a:cxn ang="0">
                  <a:pos x="T0" y="T1"/>
                </a:cxn>
                <a:cxn ang="0">
                  <a:pos x="T2" y="T3"/>
                </a:cxn>
                <a:cxn ang="0">
                  <a:pos x="T4" y="T5"/>
                </a:cxn>
                <a:cxn ang="0">
                  <a:pos x="T6" y="T7"/>
                </a:cxn>
                <a:cxn ang="0">
                  <a:pos x="T8" y="T9"/>
                </a:cxn>
                <a:cxn ang="0">
                  <a:pos x="T10" y="T11"/>
                </a:cxn>
                <a:cxn ang="0">
                  <a:pos x="T12" y="T13"/>
                </a:cxn>
              </a:cxnLst>
              <a:rect l="0" t="0" r="r" b="b"/>
              <a:pathLst>
                <a:path w="629" h="245">
                  <a:moveTo>
                    <a:pt x="621" y="74"/>
                  </a:moveTo>
                  <a:cubicBezTo>
                    <a:pt x="629" y="115"/>
                    <a:pt x="601" y="138"/>
                    <a:pt x="560" y="146"/>
                  </a:cubicBezTo>
                  <a:cubicBezTo>
                    <a:pt x="97" y="237"/>
                    <a:pt x="97" y="237"/>
                    <a:pt x="97" y="237"/>
                  </a:cubicBezTo>
                  <a:cubicBezTo>
                    <a:pt x="56" y="245"/>
                    <a:pt x="16" y="218"/>
                    <a:pt x="8" y="177"/>
                  </a:cubicBezTo>
                  <a:cubicBezTo>
                    <a:pt x="0" y="136"/>
                    <a:pt x="27" y="96"/>
                    <a:pt x="68" y="88"/>
                  </a:cubicBezTo>
                  <a:cubicBezTo>
                    <a:pt x="551" y="1"/>
                    <a:pt x="551" y="1"/>
                    <a:pt x="551" y="1"/>
                  </a:cubicBezTo>
                  <a:cubicBezTo>
                    <a:pt x="583" y="0"/>
                    <a:pt x="613" y="33"/>
                    <a:pt x="621" y="74"/>
                  </a:cubicBezTo>
                </a:path>
              </a:pathLst>
            </a:custGeom>
            <a:solidFill>
              <a:srgbClr val="EFCAA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dirty="0"/>
            </a:p>
          </p:txBody>
        </p:sp>
        <p:sp>
          <p:nvSpPr>
            <p:cNvPr id="14" name="Freeform 7"/>
            <p:cNvSpPr>
              <a:spLocks/>
            </p:cNvSpPr>
            <p:nvPr/>
          </p:nvSpPr>
          <p:spPr bwMode="auto">
            <a:xfrm>
              <a:off x="6515102" y="3774017"/>
              <a:ext cx="1553633" cy="958851"/>
            </a:xfrm>
            <a:custGeom>
              <a:avLst/>
              <a:gdLst>
                <a:gd name="T0" fmla="*/ 20 w 730"/>
                <a:gd name="T1" fmla="*/ 60 h 451"/>
                <a:gd name="T2" fmla="*/ 63 w 730"/>
                <a:gd name="T3" fmla="*/ 176 h 451"/>
                <a:gd name="T4" fmla="*/ 593 w 730"/>
                <a:gd name="T5" fmla="*/ 430 h 451"/>
                <a:gd name="T6" fmla="*/ 710 w 730"/>
                <a:gd name="T7" fmla="*/ 391 h 451"/>
                <a:gd name="T8" fmla="*/ 667 w 730"/>
                <a:gd name="T9" fmla="*/ 275 h 451"/>
                <a:gd name="T10" fmla="*/ 137 w 730"/>
                <a:gd name="T11" fmla="*/ 21 h 451"/>
                <a:gd name="T12" fmla="*/ 20 w 730"/>
                <a:gd name="T13" fmla="*/ 60 h 451"/>
              </a:gdLst>
              <a:ahLst/>
              <a:cxnLst>
                <a:cxn ang="0">
                  <a:pos x="T0" y="T1"/>
                </a:cxn>
                <a:cxn ang="0">
                  <a:pos x="T2" y="T3"/>
                </a:cxn>
                <a:cxn ang="0">
                  <a:pos x="T4" y="T5"/>
                </a:cxn>
                <a:cxn ang="0">
                  <a:pos x="T6" y="T7"/>
                </a:cxn>
                <a:cxn ang="0">
                  <a:pos x="T8" y="T9"/>
                </a:cxn>
                <a:cxn ang="0">
                  <a:pos x="T10" y="T11"/>
                </a:cxn>
                <a:cxn ang="0">
                  <a:pos x="T12" y="T13"/>
                </a:cxn>
              </a:cxnLst>
              <a:rect l="0" t="0" r="r" b="b"/>
              <a:pathLst>
                <a:path w="730" h="451">
                  <a:moveTo>
                    <a:pt x="20" y="60"/>
                  </a:moveTo>
                  <a:cubicBezTo>
                    <a:pt x="0" y="103"/>
                    <a:pt x="19" y="155"/>
                    <a:pt x="63" y="176"/>
                  </a:cubicBezTo>
                  <a:cubicBezTo>
                    <a:pt x="593" y="430"/>
                    <a:pt x="593" y="430"/>
                    <a:pt x="593" y="430"/>
                  </a:cubicBezTo>
                  <a:cubicBezTo>
                    <a:pt x="637" y="451"/>
                    <a:pt x="689" y="433"/>
                    <a:pt x="710" y="391"/>
                  </a:cubicBezTo>
                  <a:cubicBezTo>
                    <a:pt x="730" y="348"/>
                    <a:pt x="711" y="296"/>
                    <a:pt x="667" y="275"/>
                  </a:cubicBezTo>
                  <a:cubicBezTo>
                    <a:pt x="137" y="21"/>
                    <a:pt x="137" y="21"/>
                    <a:pt x="137" y="21"/>
                  </a:cubicBezTo>
                  <a:cubicBezTo>
                    <a:pt x="93" y="0"/>
                    <a:pt x="40" y="18"/>
                    <a:pt x="20" y="60"/>
                  </a:cubicBezTo>
                </a:path>
              </a:pathLst>
            </a:custGeom>
            <a:solidFill>
              <a:srgbClr val="EFCAA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dirty="0"/>
            </a:p>
          </p:txBody>
        </p:sp>
        <p:sp>
          <p:nvSpPr>
            <p:cNvPr id="15" name="Freeform 8"/>
            <p:cNvSpPr>
              <a:spLocks/>
            </p:cNvSpPr>
            <p:nvPr/>
          </p:nvSpPr>
          <p:spPr bwMode="auto">
            <a:xfrm>
              <a:off x="6762753" y="3566584"/>
              <a:ext cx="1555751" cy="958851"/>
            </a:xfrm>
            <a:custGeom>
              <a:avLst/>
              <a:gdLst>
                <a:gd name="T0" fmla="*/ 21 w 731"/>
                <a:gd name="T1" fmla="*/ 60 h 450"/>
                <a:gd name="T2" fmla="*/ 63 w 731"/>
                <a:gd name="T3" fmla="*/ 175 h 450"/>
                <a:gd name="T4" fmla="*/ 594 w 731"/>
                <a:gd name="T5" fmla="*/ 429 h 450"/>
                <a:gd name="T6" fmla="*/ 710 w 731"/>
                <a:gd name="T7" fmla="*/ 390 h 450"/>
                <a:gd name="T8" fmla="*/ 668 w 731"/>
                <a:gd name="T9" fmla="*/ 275 h 450"/>
                <a:gd name="T10" fmla="*/ 137 w 731"/>
                <a:gd name="T11" fmla="*/ 21 h 450"/>
                <a:gd name="T12" fmla="*/ 21 w 731"/>
                <a:gd name="T13" fmla="*/ 60 h 450"/>
              </a:gdLst>
              <a:ahLst/>
              <a:cxnLst>
                <a:cxn ang="0">
                  <a:pos x="T0" y="T1"/>
                </a:cxn>
                <a:cxn ang="0">
                  <a:pos x="T2" y="T3"/>
                </a:cxn>
                <a:cxn ang="0">
                  <a:pos x="T4" y="T5"/>
                </a:cxn>
                <a:cxn ang="0">
                  <a:pos x="T6" y="T7"/>
                </a:cxn>
                <a:cxn ang="0">
                  <a:pos x="T8" y="T9"/>
                </a:cxn>
                <a:cxn ang="0">
                  <a:pos x="T10" y="T11"/>
                </a:cxn>
                <a:cxn ang="0">
                  <a:pos x="T12" y="T13"/>
                </a:cxn>
              </a:cxnLst>
              <a:rect l="0" t="0" r="r" b="b"/>
              <a:pathLst>
                <a:path w="731" h="450">
                  <a:moveTo>
                    <a:pt x="21" y="60"/>
                  </a:moveTo>
                  <a:cubicBezTo>
                    <a:pt x="0" y="103"/>
                    <a:pt x="19" y="154"/>
                    <a:pt x="63" y="175"/>
                  </a:cubicBezTo>
                  <a:cubicBezTo>
                    <a:pt x="594" y="429"/>
                    <a:pt x="594" y="429"/>
                    <a:pt x="594" y="429"/>
                  </a:cubicBezTo>
                  <a:cubicBezTo>
                    <a:pt x="638" y="450"/>
                    <a:pt x="690" y="433"/>
                    <a:pt x="710" y="390"/>
                  </a:cubicBezTo>
                  <a:cubicBezTo>
                    <a:pt x="731" y="348"/>
                    <a:pt x="712" y="296"/>
                    <a:pt x="668" y="275"/>
                  </a:cubicBezTo>
                  <a:cubicBezTo>
                    <a:pt x="137" y="21"/>
                    <a:pt x="137" y="21"/>
                    <a:pt x="137" y="21"/>
                  </a:cubicBezTo>
                  <a:cubicBezTo>
                    <a:pt x="93" y="0"/>
                    <a:pt x="41" y="17"/>
                    <a:pt x="21" y="60"/>
                  </a:cubicBezTo>
                </a:path>
              </a:pathLst>
            </a:custGeom>
            <a:solidFill>
              <a:srgbClr val="EFCAA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dirty="0"/>
            </a:p>
          </p:txBody>
        </p:sp>
        <p:sp>
          <p:nvSpPr>
            <p:cNvPr id="16" name="Freeform 9"/>
            <p:cNvSpPr>
              <a:spLocks/>
            </p:cNvSpPr>
            <p:nvPr/>
          </p:nvSpPr>
          <p:spPr bwMode="auto">
            <a:xfrm>
              <a:off x="6790269" y="3807884"/>
              <a:ext cx="632884" cy="313267"/>
            </a:xfrm>
            <a:custGeom>
              <a:avLst/>
              <a:gdLst>
                <a:gd name="T0" fmla="*/ 0 w 299"/>
                <a:gd name="T1" fmla="*/ 6 h 148"/>
                <a:gd name="T2" fmla="*/ 297 w 299"/>
                <a:gd name="T3" fmla="*/ 148 h 148"/>
                <a:gd name="T4" fmla="*/ 299 w 299"/>
                <a:gd name="T5" fmla="*/ 142 h 148"/>
                <a:gd name="T6" fmla="*/ 3 w 299"/>
                <a:gd name="T7" fmla="*/ 0 h 148"/>
                <a:gd name="T8" fmla="*/ 0 w 299"/>
                <a:gd name="T9" fmla="*/ 6 h 148"/>
              </a:gdLst>
              <a:ahLst/>
              <a:cxnLst>
                <a:cxn ang="0">
                  <a:pos x="T0" y="T1"/>
                </a:cxn>
                <a:cxn ang="0">
                  <a:pos x="T2" y="T3"/>
                </a:cxn>
                <a:cxn ang="0">
                  <a:pos x="T4" y="T5"/>
                </a:cxn>
                <a:cxn ang="0">
                  <a:pos x="T6" y="T7"/>
                </a:cxn>
                <a:cxn ang="0">
                  <a:pos x="T8" y="T9"/>
                </a:cxn>
              </a:cxnLst>
              <a:rect l="0" t="0" r="r" b="b"/>
              <a:pathLst>
                <a:path w="299" h="148">
                  <a:moveTo>
                    <a:pt x="0" y="6"/>
                  </a:moveTo>
                  <a:lnTo>
                    <a:pt x="297" y="148"/>
                  </a:lnTo>
                  <a:lnTo>
                    <a:pt x="299" y="142"/>
                  </a:lnTo>
                  <a:lnTo>
                    <a:pt x="3" y="0"/>
                  </a:lnTo>
                  <a:lnTo>
                    <a:pt x="0" y="6"/>
                  </a:lnTo>
                  <a:close/>
                </a:path>
              </a:pathLst>
            </a:custGeom>
            <a:solidFill>
              <a:srgbClr val="D5AD9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dirty="0"/>
            </a:p>
          </p:txBody>
        </p:sp>
        <p:sp>
          <p:nvSpPr>
            <p:cNvPr id="17" name="Freeform 10"/>
            <p:cNvSpPr>
              <a:spLocks/>
            </p:cNvSpPr>
            <p:nvPr/>
          </p:nvSpPr>
          <p:spPr bwMode="auto">
            <a:xfrm>
              <a:off x="6790269" y="3807884"/>
              <a:ext cx="632884" cy="313267"/>
            </a:xfrm>
            <a:custGeom>
              <a:avLst/>
              <a:gdLst>
                <a:gd name="T0" fmla="*/ 0 w 299"/>
                <a:gd name="T1" fmla="*/ 6 h 148"/>
                <a:gd name="T2" fmla="*/ 297 w 299"/>
                <a:gd name="T3" fmla="*/ 148 h 148"/>
                <a:gd name="T4" fmla="*/ 299 w 299"/>
                <a:gd name="T5" fmla="*/ 142 h 148"/>
                <a:gd name="T6" fmla="*/ 3 w 299"/>
                <a:gd name="T7" fmla="*/ 0 h 148"/>
                <a:gd name="T8" fmla="*/ 0 w 299"/>
                <a:gd name="T9" fmla="*/ 6 h 148"/>
              </a:gdLst>
              <a:ahLst/>
              <a:cxnLst>
                <a:cxn ang="0">
                  <a:pos x="T0" y="T1"/>
                </a:cxn>
                <a:cxn ang="0">
                  <a:pos x="T2" y="T3"/>
                </a:cxn>
                <a:cxn ang="0">
                  <a:pos x="T4" y="T5"/>
                </a:cxn>
                <a:cxn ang="0">
                  <a:pos x="T6" y="T7"/>
                </a:cxn>
                <a:cxn ang="0">
                  <a:pos x="T8" y="T9"/>
                </a:cxn>
              </a:cxnLst>
              <a:rect l="0" t="0" r="r" b="b"/>
              <a:pathLst>
                <a:path w="299" h="148">
                  <a:moveTo>
                    <a:pt x="0" y="6"/>
                  </a:moveTo>
                  <a:lnTo>
                    <a:pt x="297" y="148"/>
                  </a:lnTo>
                  <a:lnTo>
                    <a:pt x="299" y="142"/>
                  </a:lnTo>
                  <a:lnTo>
                    <a:pt x="3" y="0"/>
                  </a:lnTo>
                  <a:lnTo>
                    <a:pt x="0" y="6"/>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dirty="0"/>
            </a:p>
          </p:txBody>
        </p:sp>
        <p:sp>
          <p:nvSpPr>
            <p:cNvPr id="18" name="Freeform 11"/>
            <p:cNvSpPr>
              <a:spLocks/>
            </p:cNvSpPr>
            <p:nvPr/>
          </p:nvSpPr>
          <p:spPr bwMode="auto">
            <a:xfrm>
              <a:off x="7404101" y="3776133"/>
              <a:ext cx="442384" cy="222251"/>
            </a:xfrm>
            <a:custGeom>
              <a:avLst/>
              <a:gdLst>
                <a:gd name="T0" fmla="*/ 209 w 209"/>
                <a:gd name="T1" fmla="*/ 100 h 105"/>
                <a:gd name="T2" fmla="*/ 3 w 209"/>
                <a:gd name="T3" fmla="*/ 0 h 105"/>
                <a:gd name="T4" fmla="*/ 0 w 209"/>
                <a:gd name="T5" fmla="*/ 5 h 105"/>
                <a:gd name="T6" fmla="*/ 206 w 209"/>
                <a:gd name="T7" fmla="*/ 105 h 105"/>
                <a:gd name="T8" fmla="*/ 209 w 209"/>
                <a:gd name="T9" fmla="*/ 100 h 105"/>
              </a:gdLst>
              <a:ahLst/>
              <a:cxnLst>
                <a:cxn ang="0">
                  <a:pos x="T0" y="T1"/>
                </a:cxn>
                <a:cxn ang="0">
                  <a:pos x="T2" y="T3"/>
                </a:cxn>
                <a:cxn ang="0">
                  <a:pos x="T4" y="T5"/>
                </a:cxn>
                <a:cxn ang="0">
                  <a:pos x="T6" y="T7"/>
                </a:cxn>
                <a:cxn ang="0">
                  <a:pos x="T8" y="T9"/>
                </a:cxn>
              </a:cxnLst>
              <a:rect l="0" t="0" r="r" b="b"/>
              <a:pathLst>
                <a:path w="209" h="105">
                  <a:moveTo>
                    <a:pt x="209" y="100"/>
                  </a:moveTo>
                  <a:lnTo>
                    <a:pt x="3" y="0"/>
                  </a:lnTo>
                  <a:lnTo>
                    <a:pt x="0" y="5"/>
                  </a:lnTo>
                  <a:lnTo>
                    <a:pt x="206" y="105"/>
                  </a:lnTo>
                  <a:lnTo>
                    <a:pt x="209" y="100"/>
                  </a:lnTo>
                  <a:close/>
                </a:path>
              </a:pathLst>
            </a:custGeom>
            <a:solidFill>
              <a:srgbClr val="D5AD9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dirty="0"/>
            </a:p>
          </p:txBody>
        </p:sp>
        <p:sp>
          <p:nvSpPr>
            <p:cNvPr id="19" name="Freeform 12"/>
            <p:cNvSpPr>
              <a:spLocks/>
            </p:cNvSpPr>
            <p:nvPr/>
          </p:nvSpPr>
          <p:spPr bwMode="auto">
            <a:xfrm>
              <a:off x="7404101" y="3776133"/>
              <a:ext cx="442384" cy="222251"/>
            </a:xfrm>
            <a:custGeom>
              <a:avLst/>
              <a:gdLst>
                <a:gd name="T0" fmla="*/ 209 w 209"/>
                <a:gd name="T1" fmla="*/ 100 h 105"/>
                <a:gd name="T2" fmla="*/ 3 w 209"/>
                <a:gd name="T3" fmla="*/ 0 h 105"/>
                <a:gd name="T4" fmla="*/ 0 w 209"/>
                <a:gd name="T5" fmla="*/ 5 h 105"/>
                <a:gd name="T6" fmla="*/ 206 w 209"/>
                <a:gd name="T7" fmla="*/ 105 h 105"/>
                <a:gd name="T8" fmla="*/ 209 w 209"/>
                <a:gd name="T9" fmla="*/ 100 h 105"/>
              </a:gdLst>
              <a:ahLst/>
              <a:cxnLst>
                <a:cxn ang="0">
                  <a:pos x="T0" y="T1"/>
                </a:cxn>
                <a:cxn ang="0">
                  <a:pos x="T2" y="T3"/>
                </a:cxn>
                <a:cxn ang="0">
                  <a:pos x="T4" y="T5"/>
                </a:cxn>
                <a:cxn ang="0">
                  <a:pos x="T6" y="T7"/>
                </a:cxn>
                <a:cxn ang="0">
                  <a:pos x="T8" y="T9"/>
                </a:cxn>
              </a:cxnLst>
              <a:rect l="0" t="0" r="r" b="b"/>
              <a:pathLst>
                <a:path w="209" h="105">
                  <a:moveTo>
                    <a:pt x="209" y="100"/>
                  </a:moveTo>
                  <a:lnTo>
                    <a:pt x="3" y="0"/>
                  </a:lnTo>
                  <a:lnTo>
                    <a:pt x="0" y="5"/>
                  </a:lnTo>
                  <a:lnTo>
                    <a:pt x="206" y="105"/>
                  </a:lnTo>
                  <a:lnTo>
                    <a:pt x="209" y="10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dirty="0"/>
            </a:p>
          </p:txBody>
        </p:sp>
        <p:sp>
          <p:nvSpPr>
            <p:cNvPr id="20" name="Freeform 13"/>
            <p:cNvSpPr>
              <a:spLocks/>
            </p:cNvSpPr>
            <p:nvPr/>
          </p:nvSpPr>
          <p:spPr bwMode="auto">
            <a:xfrm>
              <a:off x="8866720" y="4464051"/>
              <a:ext cx="980017" cy="804333"/>
            </a:xfrm>
            <a:custGeom>
              <a:avLst/>
              <a:gdLst>
                <a:gd name="T0" fmla="*/ 166 w 460"/>
                <a:gd name="T1" fmla="*/ 0 h 378"/>
                <a:gd name="T2" fmla="*/ 0 w 460"/>
                <a:gd name="T3" fmla="*/ 164 h 378"/>
                <a:gd name="T4" fmla="*/ 346 w 460"/>
                <a:gd name="T5" fmla="*/ 378 h 378"/>
                <a:gd name="T6" fmla="*/ 460 w 460"/>
                <a:gd name="T7" fmla="*/ 78 h 378"/>
                <a:gd name="T8" fmla="*/ 222 w 460"/>
                <a:gd name="T9" fmla="*/ 27 h 378"/>
                <a:gd name="T10" fmla="*/ 166 w 460"/>
                <a:gd name="T11" fmla="*/ 0 h 378"/>
              </a:gdLst>
              <a:ahLst/>
              <a:cxnLst>
                <a:cxn ang="0">
                  <a:pos x="T0" y="T1"/>
                </a:cxn>
                <a:cxn ang="0">
                  <a:pos x="T2" y="T3"/>
                </a:cxn>
                <a:cxn ang="0">
                  <a:pos x="T4" y="T5"/>
                </a:cxn>
                <a:cxn ang="0">
                  <a:pos x="T6" y="T7"/>
                </a:cxn>
                <a:cxn ang="0">
                  <a:pos x="T8" y="T9"/>
                </a:cxn>
                <a:cxn ang="0">
                  <a:pos x="T10" y="T11"/>
                </a:cxn>
              </a:cxnLst>
              <a:rect l="0" t="0" r="r" b="b"/>
              <a:pathLst>
                <a:path w="460" h="378">
                  <a:moveTo>
                    <a:pt x="166" y="0"/>
                  </a:moveTo>
                  <a:cubicBezTo>
                    <a:pt x="0" y="164"/>
                    <a:pt x="0" y="164"/>
                    <a:pt x="0" y="164"/>
                  </a:cubicBezTo>
                  <a:cubicBezTo>
                    <a:pt x="90" y="217"/>
                    <a:pt x="238" y="305"/>
                    <a:pt x="346" y="378"/>
                  </a:cubicBezTo>
                  <a:cubicBezTo>
                    <a:pt x="460" y="78"/>
                    <a:pt x="460" y="78"/>
                    <a:pt x="460" y="78"/>
                  </a:cubicBezTo>
                  <a:cubicBezTo>
                    <a:pt x="222" y="27"/>
                    <a:pt x="222" y="27"/>
                    <a:pt x="222" y="27"/>
                  </a:cubicBezTo>
                  <a:cubicBezTo>
                    <a:pt x="166" y="0"/>
                    <a:pt x="166" y="0"/>
                    <a:pt x="166" y="0"/>
                  </a:cubicBezTo>
                </a:path>
              </a:pathLst>
            </a:custGeom>
            <a:solidFill>
              <a:srgbClr val="F4F4F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dirty="0"/>
            </a:p>
          </p:txBody>
        </p:sp>
        <p:sp>
          <p:nvSpPr>
            <p:cNvPr id="21" name="Freeform 16"/>
            <p:cNvSpPr>
              <a:spLocks/>
            </p:cNvSpPr>
            <p:nvPr/>
          </p:nvSpPr>
          <p:spPr bwMode="auto">
            <a:xfrm>
              <a:off x="6574368" y="4085167"/>
              <a:ext cx="127000" cy="88900"/>
            </a:xfrm>
            <a:custGeom>
              <a:avLst/>
              <a:gdLst>
                <a:gd name="T0" fmla="*/ 0 w 60"/>
                <a:gd name="T1" fmla="*/ 0 h 42"/>
                <a:gd name="T2" fmla="*/ 35 w 60"/>
                <a:gd name="T3" fmla="*/ 30 h 42"/>
                <a:gd name="T4" fmla="*/ 60 w 60"/>
                <a:gd name="T5" fmla="*/ 42 h 42"/>
                <a:gd name="T6" fmla="*/ 33 w 60"/>
                <a:gd name="T7" fmla="*/ 18 h 42"/>
                <a:gd name="T8" fmla="*/ 0 w 60"/>
                <a:gd name="T9" fmla="*/ 0 h 42"/>
              </a:gdLst>
              <a:ahLst/>
              <a:cxnLst>
                <a:cxn ang="0">
                  <a:pos x="T0" y="T1"/>
                </a:cxn>
                <a:cxn ang="0">
                  <a:pos x="T2" y="T3"/>
                </a:cxn>
                <a:cxn ang="0">
                  <a:pos x="T4" y="T5"/>
                </a:cxn>
                <a:cxn ang="0">
                  <a:pos x="T6" y="T7"/>
                </a:cxn>
                <a:cxn ang="0">
                  <a:pos x="T8" y="T9"/>
                </a:cxn>
              </a:cxnLst>
              <a:rect l="0" t="0" r="r" b="b"/>
              <a:pathLst>
                <a:path w="60" h="42">
                  <a:moveTo>
                    <a:pt x="0" y="0"/>
                  </a:moveTo>
                  <a:cubicBezTo>
                    <a:pt x="8" y="12"/>
                    <a:pt x="20" y="23"/>
                    <a:pt x="35" y="30"/>
                  </a:cubicBezTo>
                  <a:cubicBezTo>
                    <a:pt x="60" y="42"/>
                    <a:pt x="60" y="42"/>
                    <a:pt x="60" y="42"/>
                  </a:cubicBezTo>
                  <a:cubicBezTo>
                    <a:pt x="33" y="18"/>
                    <a:pt x="33" y="18"/>
                    <a:pt x="33" y="18"/>
                  </a:cubicBezTo>
                  <a:cubicBezTo>
                    <a:pt x="30" y="14"/>
                    <a:pt x="18" y="6"/>
                    <a:pt x="0" y="0"/>
                  </a:cubicBezTo>
                </a:path>
              </a:pathLst>
            </a:custGeom>
            <a:solidFill>
              <a:srgbClr val="DBBA99"/>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dirty="0"/>
            </a:p>
          </p:txBody>
        </p:sp>
        <p:sp>
          <p:nvSpPr>
            <p:cNvPr id="22" name="Freeform 17"/>
            <p:cNvSpPr>
              <a:spLocks/>
            </p:cNvSpPr>
            <p:nvPr/>
          </p:nvSpPr>
          <p:spPr bwMode="auto">
            <a:xfrm>
              <a:off x="8754536" y="4629151"/>
              <a:ext cx="3834409" cy="1293284"/>
            </a:xfrm>
            <a:custGeom>
              <a:avLst/>
              <a:gdLst>
                <a:gd name="T0" fmla="*/ 513 w 1454"/>
                <a:gd name="T1" fmla="*/ 0 h 607"/>
                <a:gd name="T2" fmla="*/ 399 w 1454"/>
                <a:gd name="T3" fmla="*/ 300 h 607"/>
                <a:gd name="T4" fmla="*/ 53 w 1454"/>
                <a:gd name="T5" fmla="*/ 86 h 607"/>
                <a:gd name="T6" fmla="*/ 0 w 1454"/>
                <a:gd name="T7" fmla="*/ 137 h 607"/>
                <a:gd name="T8" fmla="*/ 34 w 1454"/>
                <a:gd name="T9" fmla="*/ 200 h 607"/>
                <a:gd name="T10" fmla="*/ 336 w 1454"/>
                <a:gd name="T11" fmla="*/ 410 h 607"/>
                <a:gd name="T12" fmla="*/ 437 w 1454"/>
                <a:gd name="T13" fmla="*/ 398 h 607"/>
                <a:gd name="T14" fmla="*/ 538 w 1454"/>
                <a:gd name="T15" fmla="*/ 394 h 607"/>
                <a:gd name="T16" fmla="*/ 826 w 1454"/>
                <a:gd name="T17" fmla="*/ 410 h 607"/>
                <a:gd name="T18" fmla="*/ 1454 w 1454"/>
                <a:gd name="T19" fmla="*/ 607 h 607"/>
                <a:gd name="T20" fmla="*/ 1454 w 1454"/>
                <a:gd name="T21" fmla="*/ 112 h 607"/>
                <a:gd name="T22" fmla="*/ 1454 w 1454"/>
                <a:gd name="T23" fmla="*/ 112 h 607"/>
                <a:gd name="T24" fmla="*/ 1454 w 1454"/>
                <a:gd name="T25" fmla="*/ 205 h 607"/>
                <a:gd name="T26" fmla="*/ 513 w 1454"/>
                <a:gd name="T27" fmla="*/ 0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54" h="607">
                  <a:moveTo>
                    <a:pt x="513" y="0"/>
                  </a:moveTo>
                  <a:cubicBezTo>
                    <a:pt x="399" y="300"/>
                    <a:pt x="399" y="300"/>
                    <a:pt x="399" y="300"/>
                  </a:cubicBezTo>
                  <a:cubicBezTo>
                    <a:pt x="291" y="227"/>
                    <a:pt x="143" y="139"/>
                    <a:pt x="53" y="86"/>
                  </a:cubicBezTo>
                  <a:cubicBezTo>
                    <a:pt x="0" y="137"/>
                    <a:pt x="0" y="137"/>
                    <a:pt x="0" y="137"/>
                  </a:cubicBezTo>
                  <a:cubicBezTo>
                    <a:pt x="34" y="200"/>
                    <a:pt x="34" y="200"/>
                    <a:pt x="34" y="200"/>
                  </a:cubicBezTo>
                  <a:cubicBezTo>
                    <a:pt x="34" y="316"/>
                    <a:pt x="169" y="410"/>
                    <a:pt x="336" y="410"/>
                  </a:cubicBezTo>
                  <a:cubicBezTo>
                    <a:pt x="372" y="410"/>
                    <a:pt x="406" y="406"/>
                    <a:pt x="437" y="398"/>
                  </a:cubicBezTo>
                  <a:cubicBezTo>
                    <a:pt x="470" y="396"/>
                    <a:pt x="502" y="394"/>
                    <a:pt x="538" y="394"/>
                  </a:cubicBezTo>
                  <a:cubicBezTo>
                    <a:pt x="610" y="394"/>
                    <a:pt x="697" y="400"/>
                    <a:pt x="826" y="410"/>
                  </a:cubicBezTo>
                  <a:cubicBezTo>
                    <a:pt x="987" y="424"/>
                    <a:pt x="1266" y="529"/>
                    <a:pt x="1454" y="607"/>
                  </a:cubicBezTo>
                  <a:cubicBezTo>
                    <a:pt x="1454" y="112"/>
                    <a:pt x="1454" y="112"/>
                    <a:pt x="1454" y="112"/>
                  </a:cubicBezTo>
                  <a:cubicBezTo>
                    <a:pt x="1454" y="112"/>
                    <a:pt x="1454" y="112"/>
                    <a:pt x="1454" y="112"/>
                  </a:cubicBezTo>
                  <a:cubicBezTo>
                    <a:pt x="1454" y="205"/>
                    <a:pt x="1454" y="205"/>
                    <a:pt x="1454" y="205"/>
                  </a:cubicBezTo>
                  <a:cubicBezTo>
                    <a:pt x="513" y="0"/>
                    <a:pt x="513" y="0"/>
                    <a:pt x="513" y="0"/>
                  </a:cubicBezTo>
                </a:path>
              </a:pathLst>
            </a:custGeom>
            <a:solidFill>
              <a:srgbClr val="E0E0D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dirty="0"/>
            </a:p>
          </p:txBody>
        </p:sp>
        <p:sp>
          <p:nvSpPr>
            <p:cNvPr id="23" name="Freeform 18"/>
            <p:cNvSpPr>
              <a:spLocks/>
            </p:cNvSpPr>
            <p:nvPr/>
          </p:nvSpPr>
          <p:spPr bwMode="auto">
            <a:xfrm>
              <a:off x="9846735" y="4442885"/>
              <a:ext cx="2004484" cy="622300"/>
            </a:xfrm>
            <a:custGeom>
              <a:avLst/>
              <a:gdLst>
                <a:gd name="T0" fmla="*/ 34 w 941"/>
                <a:gd name="T1" fmla="*/ 0 h 293"/>
                <a:gd name="T2" fmla="*/ 0 w 941"/>
                <a:gd name="T3" fmla="*/ 88 h 293"/>
                <a:gd name="T4" fmla="*/ 941 w 941"/>
                <a:gd name="T5" fmla="*/ 293 h 293"/>
                <a:gd name="T6" fmla="*/ 941 w 941"/>
                <a:gd name="T7" fmla="*/ 200 h 293"/>
                <a:gd name="T8" fmla="*/ 216 w 941"/>
                <a:gd name="T9" fmla="*/ 52 h 293"/>
                <a:gd name="T10" fmla="*/ 34 w 941"/>
                <a:gd name="T11" fmla="*/ 0 h 293"/>
              </a:gdLst>
              <a:ahLst/>
              <a:cxnLst>
                <a:cxn ang="0">
                  <a:pos x="T0" y="T1"/>
                </a:cxn>
                <a:cxn ang="0">
                  <a:pos x="T2" y="T3"/>
                </a:cxn>
                <a:cxn ang="0">
                  <a:pos x="T4" y="T5"/>
                </a:cxn>
                <a:cxn ang="0">
                  <a:pos x="T6" y="T7"/>
                </a:cxn>
                <a:cxn ang="0">
                  <a:pos x="T8" y="T9"/>
                </a:cxn>
                <a:cxn ang="0">
                  <a:pos x="T10" y="T11"/>
                </a:cxn>
              </a:cxnLst>
              <a:rect l="0" t="0" r="r" b="b"/>
              <a:pathLst>
                <a:path w="941" h="293">
                  <a:moveTo>
                    <a:pt x="34" y="0"/>
                  </a:moveTo>
                  <a:cubicBezTo>
                    <a:pt x="0" y="88"/>
                    <a:pt x="0" y="88"/>
                    <a:pt x="0" y="88"/>
                  </a:cubicBezTo>
                  <a:cubicBezTo>
                    <a:pt x="941" y="293"/>
                    <a:pt x="941" y="293"/>
                    <a:pt x="941" y="293"/>
                  </a:cubicBezTo>
                  <a:cubicBezTo>
                    <a:pt x="941" y="200"/>
                    <a:pt x="941" y="200"/>
                    <a:pt x="941" y="200"/>
                  </a:cubicBezTo>
                  <a:cubicBezTo>
                    <a:pt x="710" y="153"/>
                    <a:pt x="349" y="80"/>
                    <a:pt x="216" y="52"/>
                  </a:cubicBezTo>
                  <a:cubicBezTo>
                    <a:pt x="185" y="45"/>
                    <a:pt x="34" y="0"/>
                    <a:pt x="34" y="0"/>
                  </a:cubicBezTo>
                </a:path>
              </a:pathLst>
            </a:custGeom>
            <a:solidFill>
              <a:srgbClr val="D2B39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dirty="0"/>
            </a:p>
          </p:txBody>
        </p:sp>
        <p:sp>
          <p:nvSpPr>
            <p:cNvPr id="24" name="Freeform 19"/>
            <p:cNvSpPr>
              <a:spLocks/>
            </p:cNvSpPr>
            <p:nvPr/>
          </p:nvSpPr>
          <p:spPr bwMode="auto">
            <a:xfrm>
              <a:off x="7035801" y="4157134"/>
              <a:ext cx="2319867" cy="793751"/>
            </a:xfrm>
            <a:custGeom>
              <a:avLst/>
              <a:gdLst>
                <a:gd name="T0" fmla="*/ 1096 w 1096"/>
                <a:gd name="T1" fmla="*/ 83 h 375"/>
                <a:gd name="T2" fmla="*/ 806 w 1096"/>
                <a:gd name="T3" fmla="*/ 367 h 375"/>
                <a:gd name="T4" fmla="*/ 210 w 1096"/>
                <a:gd name="T5" fmla="*/ 375 h 375"/>
                <a:gd name="T6" fmla="*/ 0 w 1096"/>
                <a:gd name="T7" fmla="*/ 80 h 375"/>
                <a:gd name="T8" fmla="*/ 111 w 1096"/>
                <a:gd name="T9" fmla="*/ 0 h 375"/>
                <a:gd name="T10" fmla="*/ 1096 w 1096"/>
                <a:gd name="T11" fmla="*/ 83 h 375"/>
              </a:gdLst>
              <a:ahLst/>
              <a:cxnLst>
                <a:cxn ang="0">
                  <a:pos x="T0" y="T1"/>
                </a:cxn>
                <a:cxn ang="0">
                  <a:pos x="T2" y="T3"/>
                </a:cxn>
                <a:cxn ang="0">
                  <a:pos x="T4" y="T5"/>
                </a:cxn>
                <a:cxn ang="0">
                  <a:pos x="T6" y="T7"/>
                </a:cxn>
                <a:cxn ang="0">
                  <a:pos x="T8" y="T9"/>
                </a:cxn>
                <a:cxn ang="0">
                  <a:pos x="T10" y="T11"/>
                </a:cxn>
              </a:cxnLst>
              <a:rect l="0" t="0" r="r" b="b"/>
              <a:pathLst>
                <a:path w="1096" h="375">
                  <a:moveTo>
                    <a:pt x="1096" y="83"/>
                  </a:moveTo>
                  <a:lnTo>
                    <a:pt x="806" y="367"/>
                  </a:lnTo>
                  <a:lnTo>
                    <a:pt x="210" y="375"/>
                  </a:lnTo>
                  <a:lnTo>
                    <a:pt x="0" y="80"/>
                  </a:lnTo>
                  <a:lnTo>
                    <a:pt x="111" y="0"/>
                  </a:lnTo>
                  <a:lnTo>
                    <a:pt x="1096" y="83"/>
                  </a:lnTo>
                  <a:close/>
                </a:path>
              </a:pathLst>
            </a:custGeom>
            <a:solidFill>
              <a:srgbClr val="A3877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dirty="0"/>
            </a:p>
          </p:txBody>
        </p:sp>
        <p:sp>
          <p:nvSpPr>
            <p:cNvPr id="25" name="Freeform 20"/>
            <p:cNvSpPr>
              <a:spLocks/>
            </p:cNvSpPr>
            <p:nvPr/>
          </p:nvSpPr>
          <p:spPr bwMode="auto">
            <a:xfrm>
              <a:off x="7035801" y="4157134"/>
              <a:ext cx="2319867" cy="793751"/>
            </a:xfrm>
            <a:custGeom>
              <a:avLst/>
              <a:gdLst>
                <a:gd name="T0" fmla="*/ 1096 w 1096"/>
                <a:gd name="T1" fmla="*/ 83 h 375"/>
                <a:gd name="T2" fmla="*/ 806 w 1096"/>
                <a:gd name="T3" fmla="*/ 367 h 375"/>
                <a:gd name="T4" fmla="*/ 210 w 1096"/>
                <a:gd name="T5" fmla="*/ 375 h 375"/>
                <a:gd name="T6" fmla="*/ 0 w 1096"/>
                <a:gd name="T7" fmla="*/ 80 h 375"/>
                <a:gd name="T8" fmla="*/ 111 w 1096"/>
                <a:gd name="T9" fmla="*/ 0 h 375"/>
                <a:gd name="T10" fmla="*/ 1096 w 1096"/>
                <a:gd name="T11" fmla="*/ 83 h 375"/>
              </a:gdLst>
              <a:ahLst/>
              <a:cxnLst>
                <a:cxn ang="0">
                  <a:pos x="T0" y="T1"/>
                </a:cxn>
                <a:cxn ang="0">
                  <a:pos x="T2" y="T3"/>
                </a:cxn>
                <a:cxn ang="0">
                  <a:pos x="T4" y="T5"/>
                </a:cxn>
                <a:cxn ang="0">
                  <a:pos x="T6" y="T7"/>
                </a:cxn>
                <a:cxn ang="0">
                  <a:pos x="T8" y="T9"/>
                </a:cxn>
                <a:cxn ang="0">
                  <a:pos x="T10" y="T11"/>
                </a:cxn>
              </a:cxnLst>
              <a:rect l="0" t="0" r="r" b="b"/>
              <a:pathLst>
                <a:path w="1096" h="375">
                  <a:moveTo>
                    <a:pt x="1096" y="83"/>
                  </a:moveTo>
                  <a:lnTo>
                    <a:pt x="806" y="367"/>
                  </a:lnTo>
                  <a:lnTo>
                    <a:pt x="210" y="375"/>
                  </a:lnTo>
                  <a:lnTo>
                    <a:pt x="0" y="80"/>
                  </a:lnTo>
                  <a:lnTo>
                    <a:pt x="111" y="0"/>
                  </a:lnTo>
                  <a:lnTo>
                    <a:pt x="1096" y="8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dirty="0"/>
            </a:p>
          </p:txBody>
        </p:sp>
        <p:sp>
          <p:nvSpPr>
            <p:cNvPr id="26" name="Freeform 21"/>
            <p:cNvSpPr>
              <a:spLocks/>
            </p:cNvSpPr>
            <p:nvPr/>
          </p:nvSpPr>
          <p:spPr bwMode="auto">
            <a:xfrm>
              <a:off x="6229352" y="3934884"/>
              <a:ext cx="1354667" cy="1365251"/>
            </a:xfrm>
            <a:custGeom>
              <a:avLst/>
              <a:gdLst>
                <a:gd name="T0" fmla="*/ 570 w 636"/>
                <a:gd name="T1" fmla="*/ 641 h 641"/>
                <a:gd name="T2" fmla="*/ 544 w 636"/>
                <a:gd name="T3" fmla="*/ 620 h 641"/>
                <a:gd name="T4" fmla="*/ 602 w 636"/>
                <a:gd name="T5" fmla="*/ 446 h 641"/>
                <a:gd name="T6" fmla="*/ 185 w 636"/>
                <a:gd name="T7" fmla="*/ 77 h 641"/>
                <a:gd name="T8" fmla="*/ 0 w 636"/>
                <a:gd name="T9" fmla="*/ 130 h 641"/>
              </a:gdLst>
              <a:ahLst/>
              <a:cxnLst>
                <a:cxn ang="0">
                  <a:pos x="T0" y="T1"/>
                </a:cxn>
                <a:cxn ang="0">
                  <a:pos x="T2" y="T3"/>
                </a:cxn>
                <a:cxn ang="0">
                  <a:pos x="T4" y="T5"/>
                </a:cxn>
                <a:cxn ang="0">
                  <a:pos x="T6" y="T7"/>
                </a:cxn>
                <a:cxn ang="0">
                  <a:pos x="T8" y="T9"/>
                </a:cxn>
              </a:cxnLst>
              <a:rect l="0" t="0" r="r" b="b"/>
              <a:pathLst>
                <a:path w="636" h="641">
                  <a:moveTo>
                    <a:pt x="570" y="641"/>
                  </a:moveTo>
                  <a:cubicBezTo>
                    <a:pt x="544" y="620"/>
                    <a:pt x="544" y="620"/>
                    <a:pt x="544" y="620"/>
                  </a:cubicBezTo>
                  <a:cubicBezTo>
                    <a:pt x="597" y="591"/>
                    <a:pt x="636" y="481"/>
                    <a:pt x="602" y="446"/>
                  </a:cubicBezTo>
                  <a:cubicBezTo>
                    <a:pt x="185" y="77"/>
                    <a:pt x="185" y="77"/>
                    <a:pt x="185" y="77"/>
                  </a:cubicBezTo>
                  <a:cubicBezTo>
                    <a:pt x="176" y="64"/>
                    <a:pt x="42" y="0"/>
                    <a:pt x="0" y="130"/>
                  </a:cubicBezTo>
                </a:path>
              </a:pathLst>
            </a:custGeom>
            <a:solidFill>
              <a:srgbClr val="F4D9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dirty="0"/>
            </a:p>
          </p:txBody>
        </p:sp>
        <p:sp>
          <p:nvSpPr>
            <p:cNvPr id="27" name="Freeform 22"/>
            <p:cNvSpPr>
              <a:spLocks/>
            </p:cNvSpPr>
            <p:nvPr/>
          </p:nvSpPr>
          <p:spPr bwMode="auto">
            <a:xfrm>
              <a:off x="6652685" y="4000501"/>
              <a:ext cx="1278467" cy="1310217"/>
            </a:xfrm>
            <a:custGeom>
              <a:avLst/>
              <a:gdLst>
                <a:gd name="T0" fmla="*/ 34 w 600"/>
                <a:gd name="T1" fmla="*/ 33 h 615"/>
                <a:gd name="T2" fmla="*/ 34 w 600"/>
                <a:gd name="T3" fmla="*/ 156 h 615"/>
                <a:gd name="T4" fmla="*/ 443 w 600"/>
                <a:gd name="T5" fmla="*/ 578 h 615"/>
                <a:gd name="T6" fmla="*/ 566 w 600"/>
                <a:gd name="T7" fmla="*/ 582 h 615"/>
                <a:gd name="T8" fmla="*/ 566 w 600"/>
                <a:gd name="T9" fmla="*/ 459 h 615"/>
                <a:gd name="T10" fmla="*/ 157 w 600"/>
                <a:gd name="T11" fmla="*/ 37 h 615"/>
                <a:gd name="T12" fmla="*/ 34 w 600"/>
                <a:gd name="T13" fmla="*/ 33 h 615"/>
              </a:gdLst>
              <a:ahLst/>
              <a:cxnLst>
                <a:cxn ang="0">
                  <a:pos x="T0" y="T1"/>
                </a:cxn>
                <a:cxn ang="0">
                  <a:pos x="T2" y="T3"/>
                </a:cxn>
                <a:cxn ang="0">
                  <a:pos x="T4" y="T5"/>
                </a:cxn>
                <a:cxn ang="0">
                  <a:pos x="T6" y="T7"/>
                </a:cxn>
                <a:cxn ang="0">
                  <a:pos x="T8" y="T9"/>
                </a:cxn>
                <a:cxn ang="0">
                  <a:pos x="T10" y="T11"/>
                </a:cxn>
                <a:cxn ang="0">
                  <a:pos x="T12" y="T13"/>
                </a:cxn>
              </a:cxnLst>
              <a:rect l="0" t="0" r="r" b="b"/>
              <a:pathLst>
                <a:path w="600" h="615">
                  <a:moveTo>
                    <a:pt x="34" y="33"/>
                  </a:moveTo>
                  <a:cubicBezTo>
                    <a:pt x="0" y="66"/>
                    <a:pt x="0" y="121"/>
                    <a:pt x="34" y="156"/>
                  </a:cubicBezTo>
                  <a:cubicBezTo>
                    <a:pt x="443" y="578"/>
                    <a:pt x="443" y="578"/>
                    <a:pt x="443" y="578"/>
                  </a:cubicBezTo>
                  <a:cubicBezTo>
                    <a:pt x="477" y="614"/>
                    <a:pt x="532" y="615"/>
                    <a:pt x="566" y="582"/>
                  </a:cubicBezTo>
                  <a:cubicBezTo>
                    <a:pt x="600" y="550"/>
                    <a:pt x="600" y="494"/>
                    <a:pt x="566" y="459"/>
                  </a:cubicBezTo>
                  <a:cubicBezTo>
                    <a:pt x="157" y="37"/>
                    <a:pt x="157" y="37"/>
                    <a:pt x="157" y="37"/>
                  </a:cubicBezTo>
                  <a:cubicBezTo>
                    <a:pt x="123" y="2"/>
                    <a:pt x="68" y="0"/>
                    <a:pt x="34" y="33"/>
                  </a:cubicBezTo>
                  <a:close/>
                </a:path>
              </a:pathLst>
            </a:custGeom>
            <a:solidFill>
              <a:srgbClr val="F4D9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dirty="0"/>
            </a:p>
          </p:txBody>
        </p:sp>
        <p:sp>
          <p:nvSpPr>
            <p:cNvPr id="28" name="Freeform 23"/>
            <p:cNvSpPr>
              <a:spLocks/>
            </p:cNvSpPr>
            <p:nvPr/>
          </p:nvSpPr>
          <p:spPr bwMode="auto">
            <a:xfrm>
              <a:off x="6938435" y="4078818"/>
              <a:ext cx="1276351" cy="1310217"/>
            </a:xfrm>
            <a:custGeom>
              <a:avLst/>
              <a:gdLst>
                <a:gd name="T0" fmla="*/ 33 w 599"/>
                <a:gd name="T1" fmla="*/ 33 h 616"/>
                <a:gd name="T2" fmla="*/ 33 w 599"/>
                <a:gd name="T3" fmla="*/ 156 h 616"/>
                <a:gd name="T4" fmla="*/ 442 w 599"/>
                <a:gd name="T5" fmla="*/ 579 h 616"/>
                <a:gd name="T6" fmla="*/ 565 w 599"/>
                <a:gd name="T7" fmla="*/ 583 h 616"/>
                <a:gd name="T8" fmla="*/ 565 w 599"/>
                <a:gd name="T9" fmla="*/ 460 h 616"/>
                <a:gd name="T10" fmla="*/ 156 w 599"/>
                <a:gd name="T11" fmla="*/ 37 h 616"/>
                <a:gd name="T12" fmla="*/ 33 w 599"/>
                <a:gd name="T13" fmla="*/ 33 h 616"/>
              </a:gdLst>
              <a:ahLst/>
              <a:cxnLst>
                <a:cxn ang="0">
                  <a:pos x="T0" y="T1"/>
                </a:cxn>
                <a:cxn ang="0">
                  <a:pos x="T2" y="T3"/>
                </a:cxn>
                <a:cxn ang="0">
                  <a:pos x="T4" y="T5"/>
                </a:cxn>
                <a:cxn ang="0">
                  <a:pos x="T6" y="T7"/>
                </a:cxn>
                <a:cxn ang="0">
                  <a:pos x="T8" y="T9"/>
                </a:cxn>
                <a:cxn ang="0">
                  <a:pos x="T10" y="T11"/>
                </a:cxn>
                <a:cxn ang="0">
                  <a:pos x="T12" y="T13"/>
                </a:cxn>
              </a:cxnLst>
              <a:rect l="0" t="0" r="r" b="b"/>
              <a:pathLst>
                <a:path w="599" h="616">
                  <a:moveTo>
                    <a:pt x="33" y="33"/>
                  </a:moveTo>
                  <a:cubicBezTo>
                    <a:pt x="0" y="66"/>
                    <a:pt x="0" y="121"/>
                    <a:pt x="33" y="156"/>
                  </a:cubicBezTo>
                  <a:cubicBezTo>
                    <a:pt x="442" y="579"/>
                    <a:pt x="442" y="579"/>
                    <a:pt x="442" y="579"/>
                  </a:cubicBezTo>
                  <a:cubicBezTo>
                    <a:pt x="476" y="614"/>
                    <a:pt x="531" y="616"/>
                    <a:pt x="565" y="583"/>
                  </a:cubicBezTo>
                  <a:cubicBezTo>
                    <a:pt x="599" y="550"/>
                    <a:pt x="599" y="495"/>
                    <a:pt x="565" y="460"/>
                  </a:cubicBezTo>
                  <a:cubicBezTo>
                    <a:pt x="156" y="37"/>
                    <a:pt x="156" y="37"/>
                    <a:pt x="156" y="37"/>
                  </a:cubicBezTo>
                  <a:cubicBezTo>
                    <a:pt x="122" y="2"/>
                    <a:pt x="67" y="0"/>
                    <a:pt x="33" y="33"/>
                  </a:cubicBezTo>
                  <a:close/>
                </a:path>
              </a:pathLst>
            </a:custGeom>
            <a:solidFill>
              <a:srgbClr val="F4D9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dirty="0"/>
            </a:p>
          </p:txBody>
        </p:sp>
        <p:sp>
          <p:nvSpPr>
            <p:cNvPr id="29" name="Freeform 24"/>
            <p:cNvSpPr>
              <a:spLocks/>
            </p:cNvSpPr>
            <p:nvPr/>
          </p:nvSpPr>
          <p:spPr bwMode="auto">
            <a:xfrm>
              <a:off x="6675968" y="4148667"/>
              <a:ext cx="575733" cy="543984"/>
            </a:xfrm>
            <a:custGeom>
              <a:avLst/>
              <a:gdLst>
                <a:gd name="T0" fmla="*/ 0 w 272"/>
                <a:gd name="T1" fmla="*/ 5 h 257"/>
                <a:gd name="T2" fmla="*/ 268 w 272"/>
                <a:gd name="T3" fmla="*/ 257 h 257"/>
                <a:gd name="T4" fmla="*/ 272 w 272"/>
                <a:gd name="T5" fmla="*/ 252 h 257"/>
                <a:gd name="T6" fmla="*/ 4 w 272"/>
                <a:gd name="T7" fmla="*/ 0 h 257"/>
                <a:gd name="T8" fmla="*/ 0 w 272"/>
                <a:gd name="T9" fmla="*/ 5 h 257"/>
              </a:gdLst>
              <a:ahLst/>
              <a:cxnLst>
                <a:cxn ang="0">
                  <a:pos x="T0" y="T1"/>
                </a:cxn>
                <a:cxn ang="0">
                  <a:pos x="T2" y="T3"/>
                </a:cxn>
                <a:cxn ang="0">
                  <a:pos x="T4" y="T5"/>
                </a:cxn>
                <a:cxn ang="0">
                  <a:pos x="T6" y="T7"/>
                </a:cxn>
                <a:cxn ang="0">
                  <a:pos x="T8" y="T9"/>
                </a:cxn>
              </a:cxnLst>
              <a:rect l="0" t="0" r="r" b="b"/>
              <a:pathLst>
                <a:path w="272" h="257">
                  <a:moveTo>
                    <a:pt x="0" y="5"/>
                  </a:moveTo>
                  <a:lnTo>
                    <a:pt x="268" y="257"/>
                  </a:lnTo>
                  <a:lnTo>
                    <a:pt x="272" y="252"/>
                  </a:lnTo>
                  <a:lnTo>
                    <a:pt x="4" y="0"/>
                  </a:lnTo>
                  <a:lnTo>
                    <a:pt x="0" y="5"/>
                  </a:lnTo>
                  <a:close/>
                </a:path>
              </a:pathLst>
            </a:custGeom>
            <a:solidFill>
              <a:srgbClr val="D5AD9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dirty="0"/>
            </a:p>
          </p:txBody>
        </p:sp>
        <p:sp>
          <p:nvSpPr>
            <p:cNvPr id="30" name="Freeform 25"/>
            <p:cNvSpPr>
              <a:spLocks/>
            </p:cNvSpPr>
            <p:nvPr/>
          </p:nvSpPr>
          <p:spPr bwMode="auto">
            <a:xfrm>
              <a:off x="6675968" y="4148667"/>
              <a:ext cx="575733" cy="543984"/>
            </a:xfrm>
            <a:custGeom>
              <a:avLst/>
              <a:gdLst>
                <a:gd name="T0" fmla="*/ 0 w 272"/>
                <a:gd name="T1" fmla="*/ 5 h 257"/>
                <a:gd name="T2" fmla="*/ 268 w 272"/>
                <a:gd name="T3" fmla="*/ 257 h 257"/>
                <a:gd name="T4" fmla="*/ 272 w 272"/>
                <a:gd name="T5" fmla="*/ 252 h 257"/>
                <a:gd name="T6" fmla="*/ 4 w 272"/>
                <a:gd name="T7" fmla="*/ 0 h 257"/>
              </a:gdLst>
              <a:ahLst/>
              <a:cxnLst>
                <a:cxn ang="0">
                  <a:pos x="T0" y="T1"/>
                </a:cxn>
                <a:cxn ang="0">
                  <a:pos x="T2" y="T3"/>
                </a:cxn>
                <a:cxn ang="0">
                  <a:pos x="T4" y="T5"/>
                </a:cxn>
                <a:cxn ang="0">
                  <a:pos x="T6" y="T7"/>
                </a:cxn>
              </a:cxnLst>
              <a:rect l="0" t="0" r="r" b="b"/>
              <a:pathLst>
                <a:path w="272" h="257">
                  <a:moveTo>
                    <a:pt x="0" y="5"/>
                  </a:moveTo>
                  <a:lnTo>
                    <a:pt x="268" y="257"/>
                  </a:lnTo>
                  <a:lnTo>
                    <a:pt x="272" y="252"/>
                  </a:lnTo>
                  <a:lnTo>
                    <a:pt x="4"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dirty="0"/>
            </a:p>
          </p:txBody>
        </p:sp>
        <p:sp>
          <p:nvSpPr>
            <p:cNvPr id="31" name="Freeform 26"/>
            <p:cNvSpPr>
              <a:spLocks/>
            </p:cNvSpPr>
            <p:nvPr/>
          </p:nvSpPr>
          <p:spPr bwMode="auto">
            <a:xfrm>
              <a:off x="7031569" y="4123267"/>
              <a:ext cx="512233" cy="518584"/>
            </a:xfrm>
            <a:custGeom>
              <a:avLst/>
              <a:gdLst>
                <a:gd name="T0" fmla="*/ 0 w 242"/>
                <a:gd name="T1" fmla="*/ 5 h 245"/>
                <a:gd name="T2" fmla="*/ 237 w 242"/>
                <a:gd name="T3" fmla="*/ 245 h 245"/>
                <a:gd name="T4" fmla="*/ 242 w 242"/>
                <a:gd name="T5" fmla="*/ 241 h 245"/>
                <a:gd name="T6" fmla="*/ 4 w 242"/>
                <a:gd name="T7" fmla="*/ 0 h 245"/>
                <a:gd name="T8" fmla="*/ 0 w 242"/>
                <a:gd name="T9" fmla="*/ 5 h 245"/>
              </a:gdLst>
              <a:ahLst/>
              <a:cxnLst>
                <a:cxn ang="0">
                  <a:pos x="T0" y="T1"/>
                </a:cxn>
                <a:cxn ang="0">
                  <a:pos x="T2" y="T3"/>
                </a:cxn>
                <a:cxn ang="0">
                  <a:pos x="T4" y="T5"/>
                </a:cxn>
                <a:cxn ang="0">
                  <a:pos x="T6" y="T7"/>
                </a:cxn>
                <a:cxn ang="0">
                  <a:pos x="T8" y="T9"/>
                </a:cxn>
              </a:cxnLst>
              <a:rect l="0" t="0" r="r" b="b"/>
              <a:pathLst>
                <a:path w="242" h="245">
                  <a:moveTo>
                    <a:pt x="0" y="5"/>
                  </a:moveTo>
                  <a:lnTo>
                    <a:pt x="237" y="245"/>
                  </a:lnTo>
                  <a:lnTo>
                    <a:pt x="242" y="241"/>
                  </a:lnTo>
                  <a:lnTo>
                    <a:pt x="4" y="0"/>
                  </a:lnTo>
                  <a:lnTo>
                    <a:pt x="0" y="5"/>
                  </a:lnTo>
                  <a:close/>
                </a:path>
              </a:pathLst>
            </a:custGeom>
            <a:solidFill>
              <a:srgbClr val="D5AD9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dirty="0"/>
            </a:p>
          </p:txBody>
        </p:sp>
        <p:sp>
          <p:nvSpPr>
            <p:cNvPr id="32" name="Freeform 27"/>
            <p:cNvSpPr>
              <a:spLocks/>
            </p:cNvSpPr>
            <p:nvPr/>
          </p:nvSpPr>
          <p:spPr bwMode="auto">
            <a:xfrm>
              <a:off x="7031569" y="4123267"/>
              <a:ext cx="512233" cy="518584"/>
            </a:xfrm>
            <a:custGeom>
              <a:avLst/>
              <a:gdLst>
                <a:gd name="T0" fmla="*/ 0 w 242"/>
                <a:gd name="T1" fmla="*/ 5 h 245"/>
                <a:gd name="T2" fmla="*/ 237 w 242"/>
                <a:gd name="T3" fmla="*/ 245 h 245"/>
                <a:gd name="T4" fmla="*/ 242 w 242"/>
                <a:gd name="T5" fmla="*/ 241 h 245"/>
                <a:gd name="T6" fmla="*/ 4 w 242"/>
                <a:gd name="T7" fmla="*/ 0 h 245"/>
              </a:gdLst>
              <a:ahLst/>
              <a:cxnLst>
                <a:cxn ang="0">
                  <a:pos x="T0" y="T1"/>
                </a:cxn>
                <a:cxn ang="0">
                  <a:pos x="T2" y="T3"/>
                </a:cxn>
                <a:cxn ang="0">
                  <a:pos x="T4" y="T5"/>
                </a:cxn>
                <a:cxn ang="0">
                  <a:pos x="T6" y="T7"/>
                </a:cxn>
              </a:cxnLst>
              <a:rect l="0" t="0" r="r" b="b"/>
              <a:pathLst>
                <a:path w="242" h="245">
                  <a:moveTo>
                    <a:pt x="0" y="5"/>
                  </a:moveTo>
                  <a:lnTo>
                    <a:pt x="237" y="245"/>
                  </a:lnTo>
                  <a:lnTo>
                    <a:pt x="242" y="241"/>
                  </a:lnTo>
                  <a:lnTo>
                    <a:pt x="4"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dirty="0"/>
            </a:p>
          </p:txBody>
        </p:sp>
        <p:sp>
          <p:nvSpPr>
            <p:cNvPr id="33" name="Freeform 28"/>
            <p:cNvSpPr>
              <a:spLocks/>
            </p:cNvSpPr>
            <p:nvPr/>
          </p:nvSpPr>
          <p:spPr bwMode="auto">
            <a:xfrm>
              <a:off x="7103535" y="4559300"/>
              <a:ext cx="2154767" cy="518584"/>
            </a:xfrm>
            <a:custGeom>
              <a:avLst/>
              <a:gdLst>
                <a:gd name="T0" fmla="*/ 1011 w 1011"/>
                <a:gd name="T1" fmla="*/ 60 h 244"/>
                <a:gd name="T2" fmla="*/ 1011 w 1011"/>
                <a:gd name="T3" fmla="*/ 81 h 244"/>
                <a:gd name="T4" fmla="*/ 858 w 1011"/>
                <a:gd name="T5" fmla="*/ 238 h 244"/>
                <a:gd name="T6" fmla="*/ 133 w 1011"/>
                <a:gd name="T7" fmla="*/ 179 h 244"/>
                <a:gd name="T8" fmla="*/ 7 w 1011"/>
                <a:gd name="T9" fmla="*/ 0 h 244"/>
              </a:gdLst>
              <a:ahLst/>
              <a:cxnLst>
                <a:cxn ang="0">
                  <a:pos x="T0" y="T1"/>
                </a:cxn>
                <a:cxn ang="0">
                  <a:pos x="T2" y="T3"/>
                </a:cxn>
                <a:cxn ang="0">
                  <a:pos x="T4" y="T5"/>
                </a:cxn>
                <a:cxn ang="0">
                  <a:pos x="T6" y="T7"/>
                </a:cxn>
                <a:cxn ang="0">
                  <a:pos x="T8" y="T9"/>
                </a:cxn>
              </a:cxnLst>
              <a:rect l="0" t="0" r="r" b="b"/>
              <a:pathLst>
                <a:path w="1011" h="244">
                  <a:moveTo>
                    <a:pt x="1011" y="60"/>
                  </a:moveTo>
                  <a:cubicBezTo>
                    <a:pt x="1011" y="81"/>
                    <a:pt x="1011" y="81"/>
                    <a:pt x="1011" y="81"/>
                  </a:cubicBezTo>
                  <a:cubicBezTo>
                    <a:pt x="1003" y="174"/>
                    <a:pt x="935" y="244"/>
                    <a:pt x="858" y="238"/>
                  </a:cubicBezTo>
                  <a:cubicBezTo>
                    <a:pt x="133" y="179"/>
                    <a:pt x="133" y="179"/>
                    <a:pt x="133" y="179"/>
                  </a:cubicBezTo>
                  <a:cubicBezTo>
                    <a:pt x="30" y="176"/>
                    <a:pt x="0" y="93"/>
                    <a:pt x="7" y="0"/>
                  </a:cubicBezTo>
                </a:path>
              </a:pathLst>
            </a:custGeom>
            <a:solidFill>
              <a:srgbClr val="F4D9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dirty="0"/>
            </a:p>
          </p:txBody>
        </p:sp>
        <p:sp>
          <p:nvSpPr>
            <p:cNvPr id="34" name="Freeform 29"/>
            <p:cNvSpPr>
              <a:spLocks/>
            </p:cNvSpPr>
            <p:nvPr/>
          </p:nvSpPr>
          <p:spPr bwMode="auto">
            <a:xfrm>
              <a:off x="7812619" y="3907367"/>
              <a:ext cx="1041400" cy="383117"/>
            </a:xfrm>
            <a:custGeom>
              <a:avLst/>
              <a:gdLst>
                <a:gd name="T0" fmla="*/ 154 w 489"/>
                <a:gd name="T1" fmla="*/ 0 h 180"/>
                <a:gd name="T2" fmla="*/ 0 w 489"/>
                <a:gd name="T3" fmla="*/ 30 h 180"/>
                <a:gd name="T4" fmla="*/ 15 w 489"/>
                <a:gd name="T5" fmla="*/ 38 h 180"/>
                <a:gd name="T6" fmla="*/ 14 w 489"/>
                <a:gd name="T7" fmla="*/ 39 h 180"/>
                <a:gd name="T8" fmla="*/ 174 w 489"/>
                <a:gd name="T9" fmla="*/ 115 h 180"/>
                <a:gd name="T10" fmla="*/ 216 w 489"/>
                <a:gd name="T11" fmla="*/ 157 h 180"/>
                <a:gd name="T12" fmla="*/ 489 w 489"/>
                <a:gd name="T13" fmla="*/ 180 h 180"/>
                <a:gd name="T14" fmla="*/ 168 w 489"/>
                <a:gd name="T15" fmla="*/ 28 h 180"/>
                <a:gd name="T16" fmla="*/ 154 w 489"/>
                <a:gd name="T17"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9" h="180">
                  <a:moveTo>
                    <a:pt x="154" y="0"/>
                  </a:moveTo>
                  <a:cubicBezTo>
                    <a:pt x="0" y="30"/>
                    <a:pt x="0" y="30"/>
                    <a:pt x="0" y="30"/>
                  </a:cubicBezTo>
                  <a:cubicBezTo>
                    <a:pt x="15" y="38"/>
                    <a:pt x="15" y="38"/>
                    <a:pt x="15" y="38"/>
                  </a:cubicBezTo>
                  <a:cubicBezTo>
                    <a:pt x="14" y="39"/>
                    <a:pt x="14" y="39"/>
                    <a:pt x="14" y="39"/>
                  </a:cubicBezTo>
                  <a:cubicBezTo>
                    <a:pt x="174" y="115"/>
                    <a:pt x="174" y="115"/>
                    <a:pt x="174" y="115"/>
                  </a:cubicBezTo>
                  <a:cubicBezTo>
                    <a:pt x="193" y="124"/>
                    <a:pt x="207" y="139"/>
                    <a:pt x="216" y="157"/>
                  </a:cubicBezTo>
                  <a:cubicBezTo>
                    <a:pt x="489" y="180"/>
                    <a:pt x="489" y="180"/>
                    <a:pt x="489" y="180"/>
                  </a:cubicBezTo>
                  <a:cubicBezTo>
                    <a:pt x="168" y="28"/>
                    <a:pt x="168" y="28"/>
                    <a:pt x="168" y="28"/>
                  </a:cubicBezTo>
                  <a:cubicBezTo>
                    <a:pt x="154" y="0"/>
                    <a:pt x="154" y="0"/>
                    <a:pt x="154" y="0"/>
                  </a:cubicBezTo>
                </a:path>
              </a:pathLst>
            </a:custGeom>
            <a:solidFill>
              <a:srgbClr val="E5E5E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dirty="0"/>
            </a:p>
          </p:txBody>
        </p:sp>
        <p:sp>
          <p:nvSpPr>
            <p:cNvPr id="35" name="Freeform 30"/>
            <p:cNvSpPr>
              <a:spLocks/>
            </p:cNvSpPr>
            <p:nvPr/>
          </p:nvSpPr>
          <p:spPr bwMode="auto">
            <a:xfrm>
              <a:off x="8140702" y="3831167"/>
              <a:ext cx="1191684" cy="488951"/>
            </a:xfrm>
            <a:custGeom>
              <a:avLst/>
              <a:gdLst>
                <a:gd name="T0" fmla="*/ 185 w 559"/>
                <a:gd name="T1" fmla="*/ 0 h 230"/>
                <a:gd name="T2" fmla="*/ 0 w 559"/>
                <a:gd name="T3" fmla="*/ 36 h 230"/>
                <a:gd name="T4" fmla="*/ 14 w 559"/>
                <a:gd name="T5" fmla="*/ 64 h 230"/>
                <a:gd name="T6" fmla="*/ 335 w 559"/>
                <a:gd name="T7" fmla="*/ 216 h 230"/>
                <a:gd name="T8" fmla="*/ 503 w 559"/>
                <a:gd name="T9" fmla="*/ 230 h 230"/>
                <a:gd name="T10" fmla="*/ 559 w 559"/>
                <a:gd name="T11" fmla="*/ 219 h 230"/>
                <a:gd name="T12" fmla="*/ 185 w 559"/>
                <a:gd name="T13" fmla="*/ 0 h 230"/>
              </a:gdLst>
              <a:ahLst/>
              <a:cxnLst>
                <a:cxn ang="0">
                  <a:pos x="T0" y="T1"/>
                </a:cxn>
                <a:cxn ang="0">
                  <a:pos x="T2" y="T3"/>
                </a:cxn>
                <a:cxn ang="0">
                  <a:pos x="T4" y="T5"/>
                </a:cxn>
                <a:cxn ang="0">
                  <a:pos x="T6" y="T7"/>
                </a:cxn>
                <a:cxn ang="0">
                  <a:pos x="T8" y="T9"/>
                </a:cxn>
                <a:cxn ang="0">
                  <a:pos x="T10" y="T11"/>
                </a:cxn>
                <a:cxn ang="0">
                  <a:pos x="T12" y="T13"/>
                </a:cxn>
              </a:cxnLst>
              <a:rect l="0" t="0" r="r" b="b"/>
              <a:pathLst>
                <a:path w="559" h="230">
                  <a:moveTo>
                    <a:pt x="185" y="0"/>
                  </a:moveTo>
                  <a:cubicBezTo>
                    <a:pt x="0" y="36"/>
                    <a:pt x="0" y="36"/>
                    <a:pt x="0" y="36"/>
                  </a:cubicBezTo>
                  <a:cubicBezTo>
                    <a:pt x="14" y="64"/>
                    <a:pt x="14" y="64"/>
                    <a:pt x="14" y="64"/>
                  </a:cubicBezTo>
                  <a:cubicBezTo>
                    <a:pt x="335" y="216"/>
                    <a:pt x="335" y="216"/>
                    <a:pt x="335" y="216"/>
                  </a:cubicBezTo>
                  <a:cubicBezTo>
                    <a:pt x="503" y="230"/>
                    <a:pt x="503" y="230"/>
                    <a:pt x="503" y="230"/>
                  </a:cubicBezTo>
                  <a:cubicBezTo>
                    <a:pt x="519" y="225"/>
                    <a:pt x="538" y="222"/>
                    <a:pt x="559" y="219"/>
                  </a:cubicBezTo>
                  <a:cubicBezTo>
                    <a:pt x="185" y="0"/>
                    <a:pt x="185" y="0"/>
                    <a:pt x="185" y="0"/>
                  </a:cubicBezTo>
                </a:path>
              </a:pathLst>
            </a:custGeom>
            <a:solidFill>
              <a:srgbClr val="D7B59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dirty="0"/>
            </a:p>
          </p:txBody>
        </p:sp>
        <p:sp>
          <p:nvSpPr>
            <p:cNvPr id="36" name="Freeform 31"/>
            <p:cNvSpPr>
              <a:spLocks/>
            </p:cNvSpPr>
            <p:nvPr/>
          </p:nvSpPr>
          <p:spPr bwMode="auto">
            <a:xfrm>
              <a:off x="7766052" y="3706284"/>
              <a:ext cx="770467" cy="264584"/>
            </a:xfrm>
            <a:custGeom>
              <a:avLst/>
              <a:gdLst>
                <a:gd name="T0" fmla="*/ 264 w 364"/>
                <a:gd name="T1" fmla="*/ 0 h 125"/>
                <a:gd name="T2" fmla="*/ 0 w 364"/>
                <a:gd name="T3" fmla="*/ 114 h 125"/>
                <a:gd name="T4" fmla="*/ 22 w 364"/>
                <a:gd name="T5" fmla="*/ 125 h 125"/>
                <a:gd name="T6" fmla="*/ 177 w 364"/>
                <a:gd name="T7" fmla="*/ 95 h 125"/>
                <a:gd name="T8" fmla="*/ 364 w 364"/>
                <a:gd name="T9" fmla="*/ 59 h 125"/>
                <a:gd name="T10" fmla="*/ 264 w 364"/>
                <a:gd name="T11" fmla="*/ 0 h 125"/>
              </a:gdLst>
              <a:ahLst/>
              <a:cxnLst>
                <a:cxn ang="0">
                  <a:pos x="T0" y="T1"/>
                </a:cxn>
                <a:cxn ang="0">
                  <a:pos x="T2" y="T3"/>
                </a:cxn>
                <a:cxn ang="0">
                  <a:pos x="T4" y="T5"/>
                </a:cxn>
                <a:cxn ang="0">
                  <a:pos x="T6" y="T7"/>
                </a:cxn>
                <a:cxn ang="0">
                  <a:pos x="T8" y="T9"/>
                </a:cxn>
                <a:cxn ang="0">
                  <a:pos x="T10" y="T11"/>
                </a:cxn>
              </a:cxnLst>
              <a:rect l="0" t="0" r="r" b="b"/>
              <a:pathLst>
                <a:path w="364" h="125">
                  <a:moveTo>
                    <a:pt x="264" y="0"/>
                  </a:moveTo>
                  <a:lnTo>
                    <a:pt x="0" y="114"/>
                  </a:lnTo>
                  <a:lnTo>
                    <a:pt x="22" y="125"/>
                  </a:lnTo>
                  <a:lnTo>
                    <a:pt x="177" y="95"/>
                  </a:lnTo>
                  <a:lnTo>
                    <a:pt x="364" y="59"/>
                  </a:lnTo>
                  <a:lnTo>
                    <a:pt x="264" y="0"/>
                  </a:lnTo>
                  <a:close/>
                </a:path>
              </a:pathLst>
            </a:custGeom>
            <a:solidFill>
              <a:srgbClr val="D7B59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dirty="0"/>
            </a:p>
          </p:txBody>
        </p:sp>
        <p:sp>
          <p:nvSpPr>
            <p:cNvPr id="37" name="Freeform 32"/>
            <p:cNvSpPr>
              <a:spLocks/>
            </p:cNvSpPr>
            <p:nvPr/>
          </p:nvSpPr>
          <p:spPr bwMode="auto">
            <a:xfrm>
              <a:off x="7766052" y="3706284"/>
              <a:ext cx="770467" cy="264584"/>
            </a:xfrm>
            <a:custGeom>
              <a:avLst/>
              <a:gdLst>
                <a:gd name="T0" fmla="*/ 264 w 364"/>
                <a:gd name="T1" fmla="*/ 0 h 125"/>
                <a:gd name="T2" fmla="*/ 0 w 364"/>
                <a:gd name="T3" fmla="*/ 114 h 125"/>
                <a:gd name="T4" fmla="*/ 22 w 364"/>
                <a:gd name="T5" fmla="*/ 125 h 125"/>
                <a:gd name="T6" fmla="*/ 177 w 364"/>
                <a:gd name="T7" fmla="*/ 95 h 125"/>
                <a:gd name="T8" fmla="*/ 364 w 364"/>
                <a:gd name="T9" fmla="*/ 59 h 125"/>
                <a:gd name="T10" fmla="*/ 264 w 364"/>
                <a:gd name="T11" fmla="*/ 0 h 125"/>
              </a:gdLst>
              <a:ahLst/>
              <a:cxnLst>
                <a:cxn ang="0">
                  <a:pos x="T0" y="T1"/>
                </a:cxn>
                <a:cxn ang="0">
                  <a:pos x="T2" y="T3"/>
                </a:cxn>
                <a:cxn ang="0">
                  <a:pos x="T4" y="T5"/>
                </a:cxn>
                <a:cxn ang="0">
                  <a:pos x="T6" y="T7"/>
                </a:cxn>
                <a:cxn ang="0">
                  <a:pos x="T8" y="T9"/>
                </a:cxn>
                <a:cxn ang="0">
                  <a:pos x="T10" y="T11"/>
                </a:cxn>
              </a:cxnLst>
              <a:rect l="0" t="0" r="r" b="b"/>
              <a:pathLst>
                <a:path w="364" h="125">
                  <a:moveTo>
                    <a:pt x="264" y="0"/>
                  </a:moveTo>
                  <a:lnTo>
                    <a:pt x="0" y="114"/>
                  </a:lnTo>
                  <a:lnTo>
                    <a:pt x="22" y="125"/>
                  </a:lnTo>
                  <a:lnTo>
                    <a:pt x="177" y="95"/>
                  </a:lnTo>
                  <a:lnTo>
                    <a:pt x="364" y="59"/>
                  </a:lnTo>
                  <a:lnTo>
                    <a:pt x="264"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dirty="0"/>
            </a:p>
          </p:txBody>
        </p:sp>
        <p:sp>
          <p:nvSpPr>
            <p:cNvPr id="38" name="Freeform 33"/>
            <p:cNvSpPr>
              <a:spLocks/>
            </p:cNvSpPr>
            <p:nvPr/>
          </p:nvSpPr>
          <p:spPr bwMode="auto">
            <a:xfrm>
              <a:off x="7304619" y="4142318"/>
              <a:ext cx="61384" cy="23284"/>
            </a:xfrm>
            <a:custGeom>
              <a:avLst/>
              <a:gdLst>
                <a:gd name="T0" fmla="*/ 7 w 29"/>
                <a:gd name="T1" fmla="*/ 0 h 11"/>
                <a:gd name="T2" fmla="*/ 0 w 29"/>
                <a:gd name="T3" fmla="*/ 3 h 11"/>
                <a:gd name="T4" fmla="*/ 6 w 29"/>
                <a:gd name="T5" fmla="*/ 9 h 11"/>
                <a:gd name="T6" fmla="*/ 29 w 29"/>
                <a:gd name="T7" fmla="*/ 11 h 11"/>
                <a:gd name="T8" fmla="*/ 7 w 29"/>
                <a:gd name="T9" fmla="*/ 0 h 11"/>
              </a:gdLst>
              <a:ahLst/>
              <a:cxnLst>
                <a:cxn ang="0">
                  <a:pos x="T0" y="T1"/>
                </a:cxn>
                <a:cxn ang="0">
                  <a:pos x="T2" y="T3"/>
                </a:cxn>
                <a:cxn ang="0">
                  <a:pos x="T4" y="T5"/>
                </a:cxn>
                <a:cxn ang="0">
                  <a:pos x="T6" y="T7"/>
                </a:cxn>
                <a:cxn ang="0">
                  <a:pos x="T8" y="T9"/>
                </a:cxn>
              </a:cxnLst>
              <a:rect l="0" t="0" r="r" b="b"/>
              <a:pathLst>
                <a:path w="29" h="11">
                  <a:moveTo>
                    <a:pt x="7" y="0"/>
                  </a:moveTo>
                  <a:lnTo>
                    <a:pt x="0" y="3"/>
                  </a:lnTo>
                  <a:lnTo>
                    <a:pt x="6" y="9"/>
                  </a:lnTo>
                  <a:lnTo>
                    <a:pt x="29" y="11"/>
                  </a:lnTo>
                  <a:lnTo>
                    <a:pt x="7" y="0"/>
                  </a:lnTo>
                  <a:close/>
                </a:path>
              </a:pathLst>
            </a:custGeom>
            <a:solidFill>
              <a:srgbClr val="D7B59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dirty="0"/>
            </a:p>
          </p:txBody>
        </p:sp>
        <p:sp>
          <p:nvSpPr>
            <p:cNvPr id="39" name="Freeform 34"/>
            <p:cNvSpPr>
              <a:spLocks/>
            </p:cNvSpPr>
            <p:nvPr/>
          </p:nvSpPr>
          <p:spPr bwMode="auto">
            <a:xfrm>
              <a:off x="7304619" y="4142318"/>
              <a:ext cx="61384" cy="23284"/>
            </a:xfrm>
            <a:custGeom>
              <a:avLst/>
              <a:gdLst>
                <a:gd name="T0" fmla="*/ 7 w 29"/>
                <a:gd name="T1" fmla="*/ 0 h 11"/>
                <a:gd name="T2" fmla="*/ 0 w 29"/>
                <a:gd name="T3" fmla="*/ 3 h 11"/>
                <a:gd name="T4" fmla="*/ 6 w 29"/>
                <a:gd name="T5" fmla="*/ 9 h 11"/>
                <a:gd name="T6" fmla="*/ 29 w 29"/>
                <a:gd name="T7" fmla="*/ 11 h 11"/>
                <a:gd name="T8" fmla="*/ 7 w 29"/>
                <a:gd name="T9" fmla="*/ 0 h 11"/>
              </a:gdLst>
              <a:ahLst/>
              <a:cxnLst>
                <a:cxn ang="0">
                  <a:pos x="T0" y="T1"/>
                </a:cxn>
                <a:cxn ang="0">
                  <a:pos x="T2" y="T3"/>
                </a:cxn>
                <a:cxn ang="0">
                  <a:pos x="T4" y="T5"/>
                </a:cxn>
                <a:cxn ang="0">
                  <a:pos x="T6" y="T7"/>
                </a:cxn>
                <a:cxn ang="0">
                  <a:pos x="T8" y="T9"/>
                </a:cxn>
              </a:cxnLst>
              <a:rect l="0" t="0" r="r" b="b"/>
              <a:pathLst>
                <a:path w="29" h="11">
                  <a:moveTo>
                    <a:pt x="7" y="0"/>
                  </a:moveTo>
                  <a:lnTo>
                    <a:pt x="0" y="3"/>
                  </a:lnTo>
                  <a:lnTo>
                    <a:pt x="6" y="9"/>
                  </a:lnTo>
                  <a:lnTo>
                    <a:pt x="29" y="11"/>
                  </a:lnTo>
                  <a:lnTo>
                    <a:pt x="7"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dirty="0"/>
            </a:p>
          </p:txBody>
        </p:sp>
        <p:sp>
          <p:nvSpPr>
            <p:cNvPr id="40" name="Freeform 35"/>
            <p:cNvSpPr>
              <a:spLocks/>
            </p:cNvSpPr>
            <p:nvPr/>
          </p:nvSpPr>
          <p:spPr bwMode="auto">
            <a:xfrm>
              <a:off x="7319436" y="3956051"/>
              <a:ext cx="954617" cy="285751"/>
            </a:xfrm>
            <a:custGeom>
              <a:avLst/>
              <a:gdLst>
                <a:gd name="T0" fmla="*/ 202 w 448"/>
                <a:gd name="T1" fmla="*/ 0 h 134"/>
                <a:gd name="T2" fmla="*/ 44 w 448"/>
                <a:gd name="T3" fmla="*/ 68 h 134"/>
                <a:gd name="T4" fmla="*/ 49 w 448"/>
                <a:gd name="T5" fmla="*/ 71 h 134"/>
                <a:gd name="T6" fmla="*/ 47 w 448"/>
                <a:gd name="T7" fmla="*/ 77 h 134"/>
                <a:gd name="T8" fmla="*/ 36 w 448"/>
                <a:gd name="T9" fmla="*/ 72 h 134"/>
                <a:gd name="T10" fmla="*/ 0 w 448"/>
                <a:gd name="T11" fmla="*/ 87 h 134"/>
                <a:gd name="T12" fmla="*/ 22 w 448"/>
                <a:gd name="T13" fmla="*/ 98 h 134"/>
                <a:gd name="T14" fmla="*/ 448 w 448"/>
                <a:gd name="T15" fmla="*/ 134 h 134"/>
                <a:gd name="T16" fmla="*/ 406 w 448"/>
                <a:gd name="T17" fmla="*/ 92 h 134"/>
                <a:gd name="T18" fmla="*/ 246 w 448"/>
                <a:gd name="T19" fmla="*/ 16 h 134"/>
                <a:gd name="T20" fmla="*/ 244 w 448"/>
                <a:gd name="T21" fmla="*/ 20 h 134"/>
                <a:gd name="T22" fmla="*/ 202 w 448"/>
                <a:gd name="T23" fmla="*/ 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48" h="134">
                  <a:moveTo>
                    <a:pt x="202" y="0"/>
                  </a:moveTo>
                  <a:cubicBezTo>
                    <a:pt x="44" y="68"/>
                    <a:pt x="44" y="68"/>
                    <a:pt x="44" y="68"/>
                  </a:cubicBezTo>
                  <a:cubicBezTo>
                    <a:pt x="49" y="71"/>
                    <a:pt x="49" y="71"/>
                    <a:pt x="49" y="71"/>
                  </a:cubicBezTo>
                  <a:cubicBezTo>
                    <a:pt x="47" y="77"/>
                    <a:pt x="47" y="77"/>
                    <a:pt x="47" y="77"/>
                  </a:cubicBezTo>
                  <a:cubicBezTo>
                    <a:pt x="36" y="72"/>
                    <a:pt x="36" y="72"/>
                    <a:pt x="36" y="72"/>
                  </a:cubicBezTo>
                  <a:cubicBezTo>
                    <a:pt x="0" y="87"/>
                    <a:pt x="0" y="87"/>
                    <a:pt x="0" y="87"/>
                  </a:cubicBezTo>
                  <a:cubicBezTo>
                    <a:pt x="22" y="98"/>
                    <a:pt x="22" y="98"/>
                    <a:pt x="22" y="98"/>
                  </a:cubicBezTo>
                  <a:cubicBezTo>
                    <a:pt x="448" y="134"/>
                    <a:pt x="448" y="134"/>
                    <a:pt x="448" y="134"/>
                  </a:cubicBezTo>
                  <a:cubicBezTo>
                    <a:pt x="439" y="116"/>
                    <a:pt x="425" y="101"/>
                    <a:pt x="406" y="92"/>
                  </a:cubicBezTo>
                  <a:cubicBezTo>
                    <a:pt x="246" y="16"/>
                    <a:pt x="246" y="16"/>
                    <a:pt x="246" y="16"/>
                  </a:cubicBezTo>
                  <a:cubicBezTo>
                    <a:pt x="244" y="20"/>
                    <a:pt x="244" y="20"/>
                    <a:pt x="244" y="20"/>
                  </a:cubicBezTo>
                  <a:cubicBezTo>
                    <a:pt x="202" y="0"/>
                    <a:pt x="202" y="0"/>
                    <a:pt x="202" y="0"/>
                  </a:cubicBezTo>
                </a:path>
              </a:pathLst>
            </a:custGeom>
            <a:solidFill>
              <a:srgbClr val="D7B59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dirty="0"/>
            </a:p>
          </p:txBody>
        </p:sp>
        <p:sp>
          <p:nvSpPr>
            <p:cNvPr id="41" name="Freeform 36"/>
            <p:cNvSpPr>
              <a:spLocks/>
            </p:cNvSpPr>
            <p:nvPr/>
          </p:nvSpPr>
          <p:spPr bwMode="auto">
            <a:xfrm>
              <a:off x="7395635" y="4102100"/>
              <a:ext cx="27517" cy="19051"/>
            </a:xfrm>
            <a:custGeom>
              <a:avLst/>
              <a:gdLst>
                <a:gd name="T0" fmla="*/ 8 w 13"/>
                <a:gd name="T1" fmla="*/ 0 h 9"/>
                <a:gd name="T2" fmla="*/ 0 w 13"/>
                <a:gd name="T3" fmla="*/ 4 h 9"/>
                <a:gd name="T4" fmla="*/ 11 w 13"/>
                <a:gd name="T5" fmla="*/ 9 h 9"/>
                <a:gd name="T6" fmla="*/ 13 w 13"/>
                <a:gd name="T7" fmla="*/ 3 h 9"/>
                <a:gd name="T8" fmla="*/ 8 w 13"/>
                <a:gd name="T9" fmla="*/ 0 h 9"/>
              </a:gdLst>
              <a:ahLst/>
              <a:cxnLst>
                <a:cxn ang="0">
                  <a:pos x="T0" y="T1"/>
                </a:cxn>
                <a:cxn ang="0">
                  <a:pos x="T2" y="T3"/>
                </a:cxn>
                <a:cxn ang="0">
                  <a:pos x="T4" y="T5"/>
                </a:cxn>
                <a:cxn ang="0">
                  <a:pos x="T6" y="T7"/>
                </a:cxn>
                <a:cxn ang="0">
                  <a:pos x="T8" y="T9"/>
                </a:cxn>
              </a:cxnLst>
              <a:rect l="0" t="0" r="r" b="b"/>
              <a:pathLst>
                <a:path w="13" h="9">
                  <a:moveTo>
                    <a:pt x="8" y="0"/>
                  </a:moveTo>
                  <a:lnTo>
                    <a:pt x="0" y="4"/>
                  </a:lnTo>
                  <a:lnTo>
                    <a:pt x="11" y="9"/>
                  </a:lnTo>
                  <a:lnTo>
                    <a:pt x="13" y="3"/>
                  </a:lnTo>
                  <a:lnTo>
                    <a:pt x="8" y="0"/>
                  </a:lnTo>
                  <a:close/>
                </a:path>
              </a:pathLst>
            </a:custGeom>
            <a:solidFill>
              <a:srgbClr val="BF9B8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dirty="0"/>
            </a:p>
          </p:txBody>
        </p:sp>
        <p:sp>
          <p:nvSpPr>
            <p:cNvPr id="42" name="Freeform 37"/>
            <p:cNvSpPr>
              <a:spLocks/>
            </p:cNvSpPr>
            <p:nvPr/>
          </p:nvSpPr>
          <p:spPr bwMode="auto">
            <a:xfrm>
              <a:off x="7395635" y="4102100"/>
              <a:ext cx="27517" cy="19051"/>
            </a:xfrm>
            <a:custGeom>
              <a:avLst/>
              <a:gdLst>
                <a:gd name="T0" fmla="*/ 8 w 13"/>
                <a:gd name="T1" fmla="*/ 0 h 9"/>
                <a:gd name="T2" fmla="*/ 0 w 13"/>
                <a:gd name="T3" fmla="*/ 4 h 9"/>
                <a:gd name="T4" fmla="*/ 11 w 13"/>
                <a:gd name="T5" fmla="*/ 9 h 9"/>
                <a:gd name="T6" fmla="*/ 13 w 13"/>
                <a:gd name="T7" fmla="*/ 3 h 9"/>
                <a:gd name="T8" fmla="*/ 8 w 13"/>
                <a:gd name="T9" fmla="*/ 0 h 9"/>
              </a:gdLst>
              <a:ahLst/>
              <a:cxnLst>
                <a:cxn ang="0">
                  <a:pos x="T0" y="T1"/>
                </a:cxn>
                <a:cxn ang="0">
                  <a:pos x="T2" y="T3"/>
                </a:cxn>
                <a:cxn ang="0">
                  <a:pos x="T4" y="T5"/>
                </a:cxn>
                <a:cxn ang="0">
                  <a:pos x="T6" y="T7"/>
                </a:cxn>
                <a:cxn ang="0">
                  <a:pos x="T8" y="T9"/>
                </a:cxn>
              </a:cxnLst>
              <a:rect l="0" t="0" r="r" b="b"/>
              <a:pathLst>
                <a:path w="13" h="9">
                  <a:moveTo>
                    <a:pt x="8" y="0"/>
                  </a:moveTo>
                  <a:lnTo>
                    <a:pt x="0" y="4"/>
                  </a:lnTo>
                  <a:lnTo>
                    <a:pt x="11" y="9"/>
                  </a:lnTo>
                  <a:lnTo>
                    <a:pt x="13" y="3"/>
                  </a:lnTo>
                  <a:lnTo>
                    <a:pt x="8"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dirty="0"/>
            </a:p>
          </p:txBody>
        </p:sp>
        <p:sp>
          <p:nvSpPr>
            <p:cNvPr id="43" name="Freeform 38"/>
            <p:cNvSpPr>
              <a:spLocks/>
            </p:cNvSpPr>
            <p:nvPr/>
          </p:nvSpPr>
          <p:spPr bwMode="auto">
            <a:xfrm>
              <a:off x="7749119" y="3947584"/>
              <a:ext cx="97367" cy="50800"/>
            </a:xfrm>
            <a:custGeom>
              <a:avLst/>
              <a:gdLst>
                <a:gd name="T0" fmla="*/ 8 w 46"/>
                <a:gd name="T1" fmla="*/ 0 h 24"/>
                <a:gd name="T2" fmla="*/ 0 w 46"/>
                <a:gd name="T3" fmla="*/ 4 h 24"/>
                <a:gd name="T4" fmla="*/ 43 w 46"/>
                <a:gd name="T5" fmla="*/ 24 h 24"/>
                <a:gd name="T6" fmla="*/ 45 w 46"/>
                <a:gd name="T7" fmla="*/ 20 h 24"/>
                <a:gd name="T8" fmla="*/ 46 w 46"/>
                <a:gd name="T9" fmla="*/ 19 h 24"/>
                <a:gd name="T10" fmla="*/ 30 w 46"/>
                <a:gd name="T11" fmla="*/ 11 h 24"/>
                <a:gd name="T12" fmla="*/ 8 w 46"/>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46" h="24">
                  <a:moveTo>
                    <a:pt x="8" y="0"/>
                  </a:moveTo>
                  <a:lnTo>
                    <a:pt x="0" y="4"/>
                  </a:lnTo>
                  <a:lnTo>
                    <a:pt x="43" y="24"/>
                  </a:lnTo>
                  <a:lnTo>
                    <a:pt x="45" y="20"/>
                  </a:lnTo>
                  <a:lnTo>
                    <a:pt x="46" y="19"/>
                  </a:lnTo>
                  <a:lnTo>
                    <a:pt x="30" y="11"/>
                  </a:lnTo>
                  <a:lnTo>
                    <a:pt x="8" y="0"/>
                  </a:lnTo>
                  <a:close/>
                </a:path>
              </a:pathLst>
            </a:custGeom>
            <a:solidFill>
              <a:srgbClr val="BF9B86"/>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dirty="0"/>
            </a:p>
          </p:txBody>
        </p:sp>
        <p:sp>
          <p:nvSpPr>
            <p:cNvPr id="44" name="Freeform 39"/>
            <p:cNvSpPr>
              <a:spLocks/>
            </p:cNvSpPr>
            <p:nvPr/>
          </p:nvSpPr>
          <p:spPr bwMode="auto">
            <a:xfrm>
              <a:off x="7749119" y="3947584"/>
              <a:ext cx="97367" cy="50800"/>
            </a:xfrm>
            <a:custGeom>
              <a:avLst/>
              <a:gdLst>
                <a:gd name="T0" fmla="*/ 8 w 46"/>
                <a:gd name="T1" fmla="*/ 0 h 24"/>
                <a:gd name="T2" fmla="*/ 0 w 46"/>
                <a:gd name="T3" fmla="*/ 4 h 24"/>
                <a:gd name="T4" fmla="*/ 43 w 46"/>
                <a:gd name="T5" fmla="*/ 24 h 24"/>
                <a:gd name="T6" fmla="*/ 45 w 46"/>
                <a:gd name="T7" fmla="*/ 20 h 24"/>
                <a:gd name="T8" fmla="*/ 46 w 46"/>
                <a:gd name="T9" fmla="*/ 19 h 24"/>
                <a:gd name="T10" fmla="*/ 30 w 46"/>
                <a:gd name="T11" fmla="*/ 11 h 24"/>
                <a:gd name="T12" fmla="*/ 8 w 46"/>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46" h="24">
                  <a:moveTo>
                    <a:pt x="8" y="0"/>
                  </a:moveTo>
                  <a:lnTo>
                    <a:pt x="0" y="4"/>
                  </a:lnTo>
                  <a:lnTo>
                    <a:pt x="43" y="24"/>
                  </a:lnTo>
                  <a:lnTo>
                    <a:pt x="45" y="20"/>
                  </a:lnTo>
                  <a:lnTo>
                    <a:pt x="46" y="19"/>
                  </a:lnTo>
                  <a:lnTo>
                    <a:pt x="30" y="11"/>
                  </a:lnTo>
                  <a:lnTo>
                    <a:pt x="8"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dirty="0"/>
            </a:p>
          </p:txBody>
        </p:sp>
        <p:sp>
          <p:nvSpPr>
            <p:cNvPr id="45" name="Freeform 40"/>
            <p:cNvSpPr>
              <a:spLocks/>
            </p:cNvSpPr>
            <p:nvPr/>
          </p:nvSpPr>
          <p:spPr bwMode="auto">
            <a:xfrm>
              <a:off x="9211736" y="4296833"/>
              <a:ext cx="167217" cy="33867"/>
            </a:xfrm>
            <a:custGeom>
              <a:avLst/>
              <a:gdLst>
                <a:gd name="T0" fmla="*/ 56 w 78"/>
                <a:gd name="T1" fmla="*/ 0 h 16"/>
                <a:gd name="T2" fmla="*/ 0 w 78"/>
                <a:gd name="T3" fmla="*/ 11 h 16"/>
                <a:gd name="T4" fmla="*/ 58 w 78"/>
                <a:gd name="T5" fmla="*/ 16 h 16"/>
                <a:gd name="T6" fmla="*/ 78 w 78"/>
                <a:gd name="T7" fmla="*/ 13 h 16"/>
                <a:gd name="T8" fmla="*/ 56 w 78"/>
                <a:gd name="T9" fmla="*/ 0 h 16"/>
              </a:gdLst>
              <a:ahLst/>
              <a:cxnLst>
                <a:cxn ang="0">
                  <a:pos x="T0" y="T1"/>
                </a:cxn>
                <a:cxn ang="0">
                  <a:pos x="T2" y="T3"/>
                </a:cxn>
                <a:cxn ang="0">
                  <a:pos x="T4" y="T5"/>
                </a:cxn>
                <a:cxn ang="0">
                  <a:pos x="T6" y="T7"/>
                </a:cxn>
                <a:cxn ang="0">
                  <a:pos x="T8" y="T9"/>
                </a:cxn>
              </a:cxnLst>
              <a:rect l="0" t="0" r="r" b="b"/>
              <a:pathLst>
                <a:path w="78" h="16">
                  <a:moveTo>
                    <a:pt x="56" y="0"/>
                  </a:moveTo>
                  <a:cubicBezTo>
                    <a:pt x="35" y="3"/>
                    <a:pt x="16" y="6"/>
                    <a:pt x="0" y="11"/>
                  </a:cubicBezTo>
                  <a:cubicBezTo>
                    <a:pt x="58" y="16"/>
                    <a:pt x="58" y="16"/>
                    <a:pt x="58" y="16"/>
                  </a:cubicBezTo>
                  <a:cubicBezTo>
                    <a:pt x="78" y="13"/>
                    <a:pt x="78" y="13"/>
                    <a:pt x="78" y="13"/>
                  </a:cubicBezTo>
                  <a:cubicBezTo>
                    <a:pt x="56" y="0"/>
                    <a:pt x="56" y="0"/>
                    <a:pt x="56" y="0"/>
                  </a:cubicBezTo>
                </a:path>
              </a:pathLst>
            </a:custGeom>
            <a:solidFill>
              <a:srgbClr val="CEAE90"/>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dirty="0"/>
            </a:p>
          </p:txBody>
        </p:sp>
        <p:sp>
          <p:nvSpPr>
            <p:cNvPr id="46" name="Freeform 41"/>
            <p:cNvSpPr>
              <a:spLocks/>
            </p:cNvSpPr>
            <p:nvPr/>
          </p:nvSpPr>
          <p:spPr bwMode="auto">
            <a:xfrm>
              <a:off x="7317319" y="4161367"/>
              <a:ext cx="2019300" cy="389467"/>
            </a:xfrm>
            <a:custGeom>
              <a:avLst/>
              <a:gdLst>
                <a:gd name="T0" fmla="*/ 0 w 954"/>
                <a:gd name="T1" fmla="*/ 0 h 184"/>
                <a:gd name="T2" fmla="*/ 178 w 954"/>
                <a:gd name="T3" fmla="*/ 184 h 184"/>
                <a:gd name="T4" fmla="*/ 954 w 954"/>
                <a:gd name="T5" fmla="*/ 80 h 184"/>
                <a:gd name="T6" fmla="*/ 895 w 954"/>
                <a:gd name="T7" fmla="*/ 75 h 184"/>
                <a:gd name="T8" fmla="*/ 726 w 954"/>
                <a:gd name="T9" fmla="*/ 61 h 184"/>
                <a:gd name="T10" fmla="*/ 452 w 954"/>
                <a:gd name="T11" fmla="*/ 38 h 184"/>
                <a:gd name="T12" fmla="*/ 23 w 954"/>
                <a:gd name="T13" fmla="*/ 2 h 184"/>
                <a:gd name="T14" fmla="*/ 0 w 954"/>
                <a:gd name="T15" fmla="*/ 0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4" h="184">
                  <a:moveTo>
                    <a:pt x="0" y="0"/>
                  </a:moveTo>
                  <a:lnTo>
                    <a:pt x="178" y="184"/>
                  </a:lnTo>
                  <a:lnTo>
                    <a:pt x="954" y="80"/>
                  </a:lnTo>
                  <a:lnTo>
                    <a:pt x="895" y="75"/>
                  </a:lnTo>
                  <a:lnTo>
                    <a:pt x="726" y="61"/>
                  </a:lnTo>
                  <a:lnTo>
                    <a:pt x="452" y="38"/>
                  </a:lnTo>
                  <a:lnTo>
                    <a:pt x="23" y="2"/>
                  </a:lnTo>
                  <a:lnTo>
                    <a:pt x="0" y="0"/>
                  </a:lnTo>
                  <a:close/>
                </a:path>
              </a:pathLst>
            </a:custGeom>
            <a:solidFill>
              <a:srgbClr val="927968"/>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dirty="0"/>
            </a:p>
          </p:txBody>
        </p:sp>
        <p:sp>
          <p:nvSpPr>
            <p:cNvPr id="47" name="Freeform 42"/>
            <p:cNvSpPr>
              <a:spLocks/>
            </p:cNvSpPr>
            <p:nvPr/>
          </p:nvSpPr>
          <p:spPr bwMode="auto">
            <a:xfrm>
              <a:off x="7317319" y="4161367"/>
              <a:ext cx="2019300" cy="389467"/>
            </a:xfrm>
            <a:custGeom>
              <a:avLst/>
              <a:gdLst>
                <a:gd name="T0" fmla="*/ 0 w 954"/>
                <a:gd name="T1" fmla="*/ 0 h 184"/>
                <a:gd name="T2" fmla="*/ 178 w 954"/>
                <a:gd name="T3" fmla="*/ 184 h 184"/>
                <a:gd name="T4" fmla="*/ 954 w 954"/>
                <a:gd name="T5" fmla="*/ 80 h 184"/>
                <a:gd name="T6" fmla="*/ 895 w 954"/>
                <a:gd name="T7" fmla="*/ 75 h 184"/>
                <a:gd name="T8" fmla="*/ 726 w 954"/>
                <a:gd name="T9" fmla="*/ 61 h 184"/>
                <a:gd name="T10" fmla="*/ 452 w 954"/>
                <a:gd name="T11" fmla="*/ 38 h 184"/>
                <a:gd name="T12" fmla="*/ 23 w 954"/>
                <a:gd name="T13" fmla="*/ 2 h 184"/>
                <a:gd name="T14" fmla="*/ 0 w 954"/>
                <a:gd name="T15" fmla="*/ 0 h 1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4" h="184">
                  <a:moveTo>
                    <a:pt x="0" y="0"/>
                  </a:moveTo>
                  <a:lnTo>
                    <a:pt x="178" y="184"/>
                  </a:lnTo>
                  <a:lnTo>
                    <a:pt x="954" y="80"/>
                  </a:lnTo>
                  <a:lnTo>
                    <a:pt x="895" y="75"/>
                  </a:lnTo>
                  <a:lnTo>
                    <a:pt x="726" y="61"/>
                  </a:lnTo>
                  <a:lnTo>
                    <a:pt x="452" y="38"/>
                  </a:lnTo>
                  <a:lnTo>
                    <a:pt x="23" y="2"/>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dirty="0"/>
            </a:p>
          </p:txBody>
        </p:sp>
        <p:sp>
          <p:nvSpPr>
            <p:cNvPr id="48" name="Freeform 43"/>
            <p:cNvSpPr>
              <a:spLocks/>
            </p:cNvSpPr>
            <p:nvPr/>
          </p:nvSpPr>
          <p:spPr bwMode="auto">
            <a:xfrm>
              <a:off x="7270752" y="3714751"/>
              <a:ext cx="2074333" cy="844551"/>
            </a:xfrm>
            <a:custGeom>
              <a:avLst/>
              <a:gdLst>
                <a:gd name="T0" fmla="*/ 980 w 980"/>
                <a:gd name="T1" fmla="*/ 292 h 399"/>
                <a:gd name="T2" fmla="*/ 482 w 980"/>
                <a:gd name="T3" fmla="*/ 0 h 399"/>
                <a:gd name="T4" fmla="*/ 0 w 980"/>
                <a:gd name="T5" fmla="*/ 209 h 399"/>
                <a:gd name="T6" fmla="*/ 184 w 980"/>
                <a:gd name="T7" fmla="*/ 399 h 399"/>
                <a:gd name="T8" fmla="*/ 980 w 980"/>
                <a:gd name="T9" fmla="*/ 292 h 399"/>
              </a:gdLst>
              <a:ahLst/>
              <a:cxnLst>
                <a:cxn ang="0">
                  <a:pos x="T0" y="T1"/>
                </a:cxn>
                <a:cxn ang="0">
                  <a:pos x="T2" y="T3"/>
                </a:cxn>
                <a:cxn ang="0">
                  <a:pos x="T4" y="T5"/>
                </a:cxn>
                <a:cxn ang="0">
                  <a:pos x="T6" y="T7"/>
                </a:cxn>
                <a:cxn ang="0">
                  <a:pos x="T8" y="T9"/>
                </a:cxn>
              </a:cxnLst>
              <a:rect l="0" t="0" r="r" b="b"/>
              <a:pathLst>
                <a:path w="980" h="399">
                  <a:moveTo>
                    <a:pt x="980" y="292"/>
                  </a:moveTo>
                  <a:lnTo>
                    <a:pt x="482" y="0"/>
                  </a:lnTo>
                  <a:lnTo>
                    <a:pt x="0" y="209"/>
                  </a:lnTo>
                  <a:lnTo>
                    <a:pt x="184" y="399"/>
                  </a:lnTo>
                  <a:lnTo>
                    <a:pt x="980" y="292"/>
                  </a:lnTo>
                  <a:close/>
                </a:path>
              </a:pathLst>
            </a:custGeom>
            <a:solidFill>
              <a:srgbClr val="A3877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dirty="0"/>
            </a:p>
          </p:txBody>
        </p:sp>
        <p:sp>
          <p:nvSpPr>
            <p:cNvPr id="49" name="Freeform 44"/>
            <p:cNvSpPr>
              <a:spLocks/>
            </p:cNvSpPr>
            <p:nvPr/>
          </p:nvSpPr>
          <p:spPr bwMode="auto">
            <a:xfrm>
              <a:off x="7270752" y="3714751"/>
              <a:ext cx="2074333" cy="844551"/>
            </a:xfrm>
            <a:custGeom>
              <a:avLst/>
              <a:gdLst>
                <a:gd name="T0" fmla="*/ 980 w 980"/>
                <a:gd name="T1" fmla="*/ 292 h 399"/>
                <a:gd name="T2" fmla="*/ 482 w 980"/>
                <a:gd name="T3" fmla="*/ 0 h 399"/>
                <a:gd name="T4" fmla="*/ 0 w 980"/>
                <a:gd name="T5" fmla="*/ 209 h 399"/>
                <a:gd name="T6" fmla="*/ 184 w 980"/>
                <a:gd name="T7" fmla="*/ 399 h 399"/>
              </a:gdLst>
              <a:ahLst/>
              <a:cxnLst>
                <a:cxn ang="0">
                  <a:pos x="T0" y="T1"/>
                </a:cxn>
                <a:cxn ang="0">
                  <a:pos x="T2" y="T3"/>
                </a:cxn>
                <a:cxn ang="0">
                  <a:pos x="T4" y="T5"/>
                </a:cxn>
                <a:cxn ang="0">
                  <a:pos x="T6" y="T7"/>
                </a:cxn>
              </a:cxnLst>
              <a:rect l="0" t="0" r="r" b="b"/>
              <a:pathLst>
                <a:path w="980" h="399">
                  <a:moveTo>
                    <a:pt x="980" y="292"/>
                  </a:moveTo>
                  <a:lnTo>
                    <a:pt x="482" y="0"/>
                  </a:lnTo>
                  <a:lnTo>
                    <a:pt x="0" y="209"/>
                  </a:lnTo>
                  <a:lnTo>
                    <a:pt x="184" y="399"/>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dirty="0"/>
            </a:p>
          </p:txBody>
        </p:sp>
        <p:sp>
          <p:nvSpPr>
            <p:cNvPr id="50" name="Freeform 45"/>
            <p:cNvSpPr>
              <a:spLocks/>
            </p:cNvSpPr>
            <p:nvPr/>
          </p:nvSpPr>
          <p:spPr bwMode="auto">
            <a:xfrm>
              <a:off x="7270752" y="4157133"/>
              <a:ext cx="1356784" cy="491067"/>
            </a:xfrm>
            <a:custGeom>
              <a:avLst/>
              <a:gdLst>
                <a:gd name="T0" fmla="*/ 0 w 637"/>
                <a:gd name="T1" fmla="*/ 0 h 231"/>
                <a:gd name="T2" fmla="*/ 201 w 637"/>
                <a:gd name="T3" fmla="*/ 207 h 231"/>
                <a:gd name="T4" fmla="*/ 637 w 637"/>
                <a:gd name="T5" fmla="*/ 231 h 231"/>
                <a:gd name="T6" fmla="*/ 453 w 637"/>
                <a:gd name="T7" fmla="*/ 201 h 231"/>
                <a:gd name="T8" fmla="*/ 0 w 637"/>
                <a:gd name="T9" fmla="*/ 0 h 231"/>
              </a:gdLst>
              <a:ahLst/>
              <a:cxnLst>
                <a:cxn ang="0">
                  <a:pos x="T0" y="T1"/>
                </a:cxn>
                <a:cxn ang="0">
                  <a:pos x="T2" y="T3"/>
                </a:cxn>
                <a:cxn ang="0">
                  <a:pos x="T4" y="T5"/>
                </a:cxn>
                <a:cxn ang="0">
                  <a:pos x="T6" y="T7"/>
                </a:cxn>
                <a:cxn ang="0">
                  <a:pos x="T8" y="T9"/>
                </a:cxn>
              </a:cxnLst>
              <a:rect l="0" t="0" r="r" b="b"/>
              <a:pathLst>
                <a:path w="637" h="231">
                  <a:moveTo>
                    <a:pt x="0" y="0"/>
                  </a:moveTo>
                  <a:cubicBezTo>
                    <a:pt x="201" y="207"/>
                    <a:pt x="201" y="207"/>
                    <a:pt x="201" y="207"/>
                  </a:cubicBezTo>
                  <a:cubicBezTo>
                    <a:pt x="637" y="231"/>
                    <a:pt x="637" y="231"/>
                    <a:pt x="637" y="231"/>
                  </a:cubicBezTo>
                  <a:cubicBezTo>
                    <a:pt x="637" y="231"/>
                    <a:pt x="533" y="209"/>
                    <a:pt x="453" y="201"/>
                  </a:cubicBezTo>
                  <a:cubicBezTo>
                    <a:pt x="361" y="191"/>
                    <a:pt x="249" y="226"/>
                    <a:pt x="0" y="0"/>
                  </a:cubicBezTo>
                  <a:close/>
                </a:path>
              </a:pathLst>
            </a:custGeom>
            <a:solidFill>
              <a:srgbClr val="93786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dirty="0"/>
            </a:p>
          </p:txBody>
        </p:sp>
        <p:sp>
          <p:nvSpPr>
            <p:cNvPr id="51" name="Freeform 46"/>
            <p:cNvSpPr>
              <a:spLocks/>
            </p:cNvSpPr>
            <p:nvPr/>
          </p:nvSpPr>
          <p:spPr bwMode="auto">
            <a:xfrm>
              <a:off x="7757586" y="2076451"/>
              <a:ext cx="575733" cy="1911351"/>
            </a:xfrm>
            <a:custGeom>
              <a:avLst/>
              <a:gdLst>
                <a:gd name="T0" fmla="*/ 270 w 270"/>
                <a:gd name="T1" fmla="*/ 883 h 898"/>
                <a:gd name="T2" fmla="*/ 270 w 270"/>
                <a:gd name="T3" fmla="*/ 281 h 898"/>
                <a:gd name="T4" fmla="*/ 27 w 270"/>
                <a:gd name="T5" fmla="*/ 7 h 898"/>
                <a:gd name="T6" fmla="*/ 7 w 270"/>
                <a:gd name="T7" fmla="*/ 6 h 898"/>
                <a:gd name="T8" fmla="*/ 5 w 270"/>
                <a:gd name="T9" fmla="*/ 26 h 898"/>
                <a:gd name="T10" fmla="*/ 241 w 270"/>
                <a:gd name="T11" fmla="*/ 292 h 898"/>
                <a:gd name="T12" fmla="*/ 241 w 270"/>
                <a:gd name="T13" fmla="*/ 883 h 898"/>
                <a:gd name="T14" fmla="*/ 255 w 270"/>
                <a:gd name="T15" fmla="*/ 898 h 898"/>
                <a:gd name="T16" fmla="*/ 270 w 270"/>
                <a:gd name="T17" fmla="*/ 883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0" h="898">
                  <a:moveTo>
                    <a:pt x="270" y="883"/>
                  </a:moveTo>
                  <a:cubicBezTo>
                    <a:pt x="270" y="281"/>
                    <a:pt x="270" y="281"/>
                    <a:pt x="270" y="281"/>
                  </a:cubicBezTo>
                  <a:cubicBezTo>
                    <a:pt x="27" y="7"/>
                    <a:pt x="27" y="7"/>
                    <a:pt x="27" y="7"/>
                  </a:cubicBezTo>
                  <a:cubicBezTo>
                    <a:pt x="22" y="1"/>
                    <a:pt x="13" y="0"/>
                    <a:pt x="7" y="6"/>
                  </a:cubicBezTo>
                  <a:cubicBezTo>
                    <a:pt x="1" y="11"/>
                    <a:pt x="0" y="20"/>
                    <a:pt x="5" y="26"/>
                  </a:cubicBezTo>
                  <a:cubicBezTo>
                    <a:pt x="241" y="292"/>
                    <a:pt x="241" y="292"/>
                    <a:pt x="241" y="292"/>
                  </a:cubicBezTo>
                  <a:cubicBezTo>
                    <a:pt x="241" y="883"/>
                    <a:pt x="241" y="883"/>
                    <a:pt x="241" y="883"/>
                  </a:cubicBezTo>
                  <a:cubicBezTo>
                    <a:pt x="241" y="891"/>
                    <a:pt x="247" y="898"/>
                    <a:pt x="255" y="898"/>
                  </a:cubicBezTo>
                  <a:cubicBezTo>
                    <a:pt x="263" y="898"/>
                    <a:pt x="270" y="891"/>
                    <a:pt x="270" y="883"/>
                  </a:cubicBezTo>
                  <a:close/>
                </a:path>
              </a:pathLst>
            </a:custGeom>
            <a:solidFill>
              <a:schemeClr val="tx1">
                <a:lumMod val="50000"/>
                <a:lumOff val="50000"/>
              </a:schemeClr>
            </a:solidFill>
            <a:ln>
              <a:noFill/>
            </a:ln>
          </p:spPr>
          <p:txBody>
            <a:bodyPr vert="horz" wrap="square" lIns="182880" tIns="91440" rIns="182880" bIns="91440" numCol="1" anchor="t" anchorCtr="0" compatLnSpc="1">
              <a:prstTxWarp prst="textNoShape">
                <a:avLst/>
              </a:prstTxWarp>
            </a:bodyPr>
            <a:lstStyle/>
            <a:p>
              <a:endParaRPr lang="en-US" dirty="0"/>
            </a:p>
          </p:txBody>
        </p:sp>
        <p:sp>
          <p:nvSpPr>
            <p:cNvPr id="52" name="Freeform 47"/>
            <p:cNvSpPr>
              <a:spLocks/>
            </p:cNvSpPr>
            <p:nvPr/>
          </p:nvSpPr>
          <p:spPr bwMode="auto">
            <a:xfrm>
              <a:off x="8271935" y="1504951"/>
              <a:ext cx="61384" cy="1212851"/>
            </a:xfrm>
            <a:custGeom>
              <a:avLst/>
              <a:gdLst>
                <a:gd name="T0" fmla="*/ 0 w 29"/>
                <a:gd name="T1" fmla="*/ 15 h 569"/>
                <a:gd name="T2" fmla="*/ 0 w 29"/>
                <a:gd name="T3" fmla="*/ 554 h 569"/>
                <a:gd name="T4" fmla="*/ 14 w 29"/>
                <a:gd name="T5" fmla="*/ 569 h 569"/>
                <a:gd name="T6" fmla="*/ 29 w 29"/>
                <a:gd name="T7" fmla="*/ 554 h 569"/>
                <a:gd name="T8" fmla="*/ 29 w 29"/>
                <a:gd name="T9" fmla="*/ 15 h 569"/>
                <a:gd name="T10" fmla="*/ 14 w 29"/>
                <a:gd name="T11" fmla="*/ 0 h 569"/>
                <a:gd name="T12" fmla="*/ 0 w 29"/>
                <a:gd name="T13" fmla="*/ 15 h 569"/>
              </a:gdLst>
              <a:ahLst/>
              <a:cxnLst>
                <a:cxn ang="0">
                  <a:pos x="T0" y="T1"/>
                </a:cxn>
                <a:cxn ang="0">
                  <a:pos x="T2" y="T3"/>
                </a:cxn>
                <a:cxn ang="0">
                  <a:pos x="T4" y="T5"/>
                </a:cxn>
                <a:cxn ang="0">
                  <a:pos x="T6" y="T7"/>
                </a:cxn>
                <a:cxn ang="0">
                  <a:pos x="T8" y="T9"/>
                </a:cxn>
                <a:cxn ang="0">
                  <a:pos x="T10" y="T11"/>
                </a:cxn>
                <a:cxn ang="0">
                  <a:pos x="T12" y="T13"/>
                </a:cxn>
              </a:cxnLst>
              <a:rect l="0" t="0" r="r" b="b"/>
              <a:pathLst>
                <a:path w="29" h="569">
                  <a:moveTo>
                    <a:pt x="0" y="15"/>
                  </a:moveTo>
                  <a:cubicBezTo>
                    <a:pt x="0" y="554"/>
                    <a:pt x="0" y="554"/>
                    <a:pt x="0" y="554"/>
                  </a:cubicBezTo>
                  <a:cubicBezTo>
                    <a:pt x="0" y="563"/>
                    <a:pt x="6" y="569"/>
                    <a:pt x="14" y="569"/>
                  </a:cubicBezTo>
                  <a:cubicBezTo>
                    <a:pt x="22" y="569"/>
                    <a:pt x="29" y="563"/>
                    <a:pt x="29" y="554"/>
                  </a:cubicBezTo>
                  <a:cubicBezTo>
                    <a:pt x="29" y="15"/>
                    <a:pt x="29" y="15"/>
                    <a:pt x="29" y="15"/>
                  </a:cubicBezTo>
                  <a:cubicBezTo>
                    <a:pt x="29" y="7"/>
                    <a:pt x="22" y="0"/>
                    <a:pt x="14" y="0"/>
                  </a:cubicBezTo>
                  <a:cubicBezTo>
                    <a:pt x="6" y="0"/>
                    <a:pt x="0" y="7"/>
                    <a:pt x="0" y="15"/>
                  </a:cubicBezTo>
                </a:path>
              </a:pathLst>
            </a:custGeom>
            <a:solidFill>
              <a:schemeClr val="tx1">
                <a:lumMod val="50000"/>
                <a:lumOff val="50000"/>
              </a:schemeClr>
            </a:solidFill>
            <a:ln>
              <a:noFill/>
            </a:ln>
          </p:spPr>
          <p:txBody>
            <a:bodyPr vert="horz" wrap="square" lIns="182880" tIns="91440" rIns="182880" bIns="91440" numCol="1" anchor="t" anchorCtr="0" compatLnSpc="1">
              <a:prstTxWarp prst="textNoShape">
                <a:avLst/>
              </a:prstTxWarp>
            </a:bodyPr>
            <a:lstStyle/>
            <a:p>
              <a:endParaRPr lang="en-US" dirty="0"/>
            </a:p>
          </p:txBody>
        </p:sp>
        <p:sp>
          <p:nvSpPr>
            <p:cNvPr id="53" name="Freeform 48"/>
            <p:cNvSpPr>
              <a:spLocks/>
            </p:cNvSpPr>
            <p:nvPr/>
          </p:nvSpPr>
          <p:spPr bwMode="auto">
            <a:xfrm>
              <a:off x="8267701" y="1502833"/>
              <a:ext cx="440267" cy="567267"/>
            </a:xfrm>
            <a:custGeom>
              <a:avLst/>
              <a:gdLst>
                <a:gd name="T0" fmla="*/ 28 w 207"/>
                <a:gd name="T1" fmla="*/ 258 h 266"/>
                <a:gd name="T2" fmla="*/ 203 w 207"/>
                <a:gd name="T3" fmla="*/ 25 h 266"/>
                <a:gd name="T4" fmla="*/ 200 w 207"/>
                <a:gd name="T5" fmla="*/ 4 h 266"/>
                <a:gd name="T6" fmla="*/ 179 w 207"/>
                <a:gd name="T7" fmla="*/ 7 h 266"/>
                <a:gd name="T8" fmla="*/ 5 w 207"/>
                <a:gd name="T9" fmla="*/ 241 h 266"/>
                <a:gd name="T10" fmla="*/ 8 w 207"/>
                <a:gd name="T11" fmla="*/ 261 h 266"/>
                <a:gd name="T12" fmla="*/ 28 w 207"/>
                <a:gd name="T13" fmla="*/ 258 h 266"/>
              </a:gdLst>
              <a:ahLst/>
              <a:cxnLst>
                <a:cxn ang="0">
                  <a:pos x="T0" y="T1"/>
                </a:cxn>
                <a:cxn ang="0">
                  <a:pos x="T2" y="T3"/>
                </a:cxn>
                <a:cxn ang="0">
                  <a:pos x="T4" y="T5"/>
                </a:cxn>
                <a:cxn ang="0">
                  <a:pos x="T6" y="T7"/>
                </a:cxn>
                <a:cxn ang="0">
                  <a:pos x="T8" y="T9"/>
                </a:cxn>
                <a:cxn ang="0">
                  <a:pos x="T10" y="T11"/>
                </a:cxn>
                <a:cxn ang="0">
                  <a:pos x="T12" y="T13"/>
                </a:cxn>
              </a:cxnLst>
              <a:rect l="0" t="0" r="r" b="b"/>
              <a:pathLst>
                <a:path w="207" h="266">
                  <a:moveTo>
                    <a:pt x="28" y="258"/>
                  </a:moveTo>
                  <a:cubicBezTo>
                    <a:pt x="203" y="25"/>
                    <a:pt x="203" y="25"/>
                    <a:pt x="203" y="25"/>
                  </a:cubicBezTo>
                  <a:cubicBezTo>
                    <a:pt x="207" y="18"/>
                    <a:pt x="206" y="9"/>
                    <a:pt x="200" y="4"/>
                  </a:cubicBezTo>
                  <a:cubicBezTo>
                    <a:pt x="193" y="0"/>
                    <a:pt x="184" y="1"/>
                    <a:pt x="179" y="7"/>
                  </a:cubicBezTo>
                  <a:cubicBezTo>
                    <a:pt x="5" y="241"/>
                    <a:pt x="5" y="241"/>
                    <a:pt x="5" y="241"/>
                  </a:cubicBezTo>
                  <a:cubicBezTo>
                    <a:pt x="0" y="247"/>
                    <a:pt x="1" y="256"/>
                    <a:pt x="8" y="261"/>
                  </a:cubicBezTo>
                  <a:cubicBezTo>
                    <a:pt x="14" y="266"/>
                    <a:pt x="23" y="265"/>
                    <a:pt x="28" y="258"/>
                  </a:cubicBezTo>
                </a:path>
              </a:pathLst>
            </a:custGeom>
            <a:solidFill>
              <a:schemeClr val="tx1">
                <a:lumMod val="50000"/>
                <a:lumOff val="50000"/>
              </a:schemeClr>
            </a:solidFill>
            <a:ln>
              <a:noFill/>
            </a:ln>
          </p:spPr>
          <p:txBody>
            <a:bodyPr vert="horz" wrap="square" lIns="182880" tIns="91440" rIns="182880" bIns="91440" numCol="1" anchor="t" anchorCtr="0" compatLnSpc="1">
              <a:prstTxWarp prst="textNoShape">
                <a:avLst/>
              </a:prstTxWarp>
            </a:bodyPr>
            <a:lstStyle/>
            <a:p>
              <a:endParaRPr lang="en-US" dirty="0"/>
            </a:p>
          </p:txBody>
        </p:sp>
        <p:sp>
          <p:nvSpPr>
            <p:cNvPr id="54" name="Freeform 49"/>
            <p:cNvSpPr>
              <a:spLocks/>
            </p:cNvSpPr>
            <p:nvPr/>
          </p:nvSpPr>
          <p:spPr bwMode="auto">
            <a:xfrm>
              <a:off x="8267701" y="2540000"/>
              <a:ext cx="772584" cy="592667"/>
            </a:xfrm>
            <a:custGeom>
              <a:avLst/>
              <a:gdLst>
                <a:gd name="T0" fmla="*/ 25 w 363"/>
                <a:gd name="T1" fmla="*/ 273 h 278"/>
                <a:gd name="T2" fmla="*/ 228 w 363"/>
                <a:gd name="T3" fmla="*/ 122 h 278"/>
                <a:gd name="T4" fmla="*/ 355 w 363"/>
                <a:gd name="T5" fmla="*/ 29 h 278"/>
                <a:gd name="T6" fmla="*/ 358 w 363"/>
                <a:gd name="T7" fmla="*/ 8 h 278"/>
                <a:gd name="T8" fmla="*/ 337 w 363"/>
                <a:gd name="T9" fmla="*/ 5 h 278"/>
                <a:gd name="T10" fmla="*/ 211 w 363"/>
                <a:gd name="T11" fmla="*/ 99 h 278"/>
                <a:gd name="T12" fmla="*/ 8 w 363"/>
                <a:gd name="T13" fmla="*/ 250 h 278"/>
                <a:gd name="T14" fmla="*/ 5 w 363"/>
                <a:gd name="T15" fmla="*/ 270 h 278"/>
                <a:gd name="T16" fmla="*/ 25 w 363"/>
                <a:gd name="T17" fmla="*/ 273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3" h="278">
                  <a:moveTo>
                    <a:pt x="25" y="273"/>
                  </a:moveTo>
                  <a:cubicBezTo>
                    <a:pt x="228" y="122"/>
                    <a:pt x="228" y="122"/>
                    <a:pt x="228" y="122"/>
                  </a:cubicBezTo>
                  <a:cubicBezTo>
                    <a:pt x="355" y="29"/>
                    <a:pt x="355" y="29"/>
                    <a:pt x="355" y="29"/>
                  </a:cubicBezTo>
                  <a:cubicBezTo>
                    <a:pt x="361" y="24"/>
                    <a:pt x="363" y="15"/>
                    <a:pt x="358" y="8"/>
                  </a:cubicBezTo>
                  <a:cubicBezTo>
                    <a:pt x="353" y="2"/>
                    <a:pt x="344" y="0"/>
                    <a:pt x="337" y="5"/>
                  </a:cubicBezTo>
                  <a:cubicBezTo>
                    <a:pt x="211" y="99"/>
                    <a:pt x="211" y="99"/>
                    <a:pt x="211" y="99"/>
                  </a:cubicBezTo>
                  <a:cubicBezTo>
                    <a:pt x="8" y="250"/>
                    <a:pt x="8" y="250"/>
                    <a:pt x="8" y="250"/>
                  </a:cubicBezTo>
                  <a:cubicBezTo>
                    <a:pt x="1" y="255"/>
                    <a:pt x="0" y="264"/>
                    <a:pt x="5" y="270"/>
                  </a:cubicBezTo>
                  <a:cubicBezTo>
                    <a:pt x="9" y="277"/>
                    <a:pt x="19" y="278"/>
                    <a:pt x="25" y="273"/>
                  </a:cubicBezTo>
                  <a:close/>
                </a:path>
              </a:pathLst>
            </a:custGeom>
            <a:solidFill>
              <a:schemeClr val="tx1">
                <a:lumMod val="50000"/>
                <a:lumOff val="50000"/>
              </a:schemeClr>
            </a:solidFill>
            <a:ln>
              <a:noFill/>
            </a:ln>
          </p:spPr>
          <p:txBody>
            <a:bodyPr vert="horz" wrap="square" lIns="182880" tIns="91440" rIns="182880" bIns="91440" numCol="1" anchor="t" anchorCtr="0" compatLnSpc="1">
              <a:prstTxWarp prst="textNoShape">
                <a:avLst/>
              </a:prstTxWarp>
            </a:bodyPr>
            <a:lstStyle/>
            <a:p>
              <a:endParaRPr lang="en-US" dirty="0"/>
            </a:p>
          </p:txBody>
        </p:sp>
        <p:sp>
          <p:nvSpPr>
            <p:cNvPr id="55" name="Freeform 50"/>
            <p:cNvSpPr>
              <a:spLocks/>
            </p:cNvSpPr>
            <p:nvPr/>
          </p:nvSpPr>
          <p:spPr bwMode="auto">
            <a:xfrm>
              <a:off x="7899401" y="1517652"/>
              <a:ext cx="381000" cy="334433"/>
            </a:xfrm>
            <a:custGeom>
              <a:avLst/>
              <a:gdLst>
                <a:gd name="T0" fmla="*/ 125 w 179"/>
                <a:gd name="T1" fmla="*/ 47 h 157"/>
                <a:gd name="T2" fmla="*/ 157 w 179"/>
                <a:gd name="T3" fmla="*/ 132 h 157"/>
                <a:gd name="T4" fmla="*/ 68 w 179"/>
                <a:gd name="T5" fmla="*/ 117 h 157"/>
                <a:gd name="T6" fmla="*/ 0 w 179"/>
                <a:gd name="T7" fmla="*/ 0 h 157"/>
                <a:gd name="T8" fmla="*/ 125 w 179"/>
                <a:gd name="T9" fmla="*/ 47 h 157"/>
              </a:gdLst>
              <a:ahLst/>
              <a:cxnLst>
                <a:cxn ang="0">
                  <a:pos x="T0" y="T1"/>
                </a:cxn>
                <a:cxn ang="0">
                  <a:pos x="T2" y="T3"/>
                </a:cxn>
                <a:cxn ang="0">
                  <a:pos x="T4" y="T5"/>
                </a:cxn>
                <a:cxn ang="0">
                  <a:pos x="T6" y="T7"/>
                </a:cxn>
                <a:cxn ang="0">
                  <a:pos x="T8" y="T9"/>
                </a:cxn>
              </a:cxnLst>
              <a:rect l="0" t="0" r="r" b="b"/>
              <a:pathLst>
                <a:path w="179" h="157">
                  <a:moveTo>
                    <a:pt x="125" y="47"/>
                  </a:moveTo>
                  <a:cubicBezTo>
                    <a:pt x="168" y="83"/>
                    <a:pt x="179" y="107"/>
                    <a:pt x="157" y="132"/>
                  </a:cubicBezTo>
                  <a:cubicBezTo>
                    <a:pt x="136" y="157"/>
                    <a:pt x="111" y="153"/>
                    <a:pt x="68" y="117"/>
                  </a:cubicBezTo>
                  <a:cubicBezTo>
                    <a:pt x="24" y="80"/>
                    <a:pt x="0" y="0"/>
                    <a:pt x="0" y="0"/>
                  </a:cubicBezTo>
                  <a:cubicBezTo>
                    <a:pt x="0" y="0"/>
                    <a:pt x="81" y="10"/>
                    <a:pt x="125" y="47"/>
                  </a:cubicBezTo>
                  <a:close/>
                </a:path>
              </a:pathLst>
            </a:custGeom>
            <a:solidFill>
              <a:schemeClr val="accent5">
                <a:lumMod val="75000"/>
              </a:schemeClr>
            </a:solidFill>
            <a:ln>
              <a:noFill/>
            </a:ln>
          </p:spPr>
          <p:txBody>
            <a:bodyPr vert="horz" wrap="square" lIns="182880" tIns="91440" rIns="182880" bIns="91440" numCol="1" anchor="t" anchorCtr="0" compatLnSpc="1">
              <a:prstTxWarp prst="textNoShape">
                <a:avLst/>
              </a:prstTxWarp>
            </a:bodyPr>
            <a:lstStyle/>
            <a:p>
              <a:endParaRPr lang="en-US" dirty="0"/>
            </a:p>
          </p:txBody>
        </p:sp>
        <p:sp>
          <p:nvSpPr>
            <p:cNvPr id="56" name="Freeform 51"/>
            <p:cNvSpPr>
              <a:spLocks/>
            </p:cNvSpPr>
            <p:nvPr/>
          </p:nvSpPr>
          <p:spPr bwMode="auto">
            <a:xfrm>
              <a:off x="7899402" y="1517652"/>
              <a:ext cx="334433" cy="319617"/>
            </a:xfrm>
            <a:custGeom>
              <a:avLst/>
              <a:gdLst>
                <a:gd name="T0" fmla="*/ 0 w 157"/>
                <a:gd name="T1" fmla="*/ 0 h 150"/>
                <a:gd name="T2" fmla="*/ 157 w 157"/>
                <a:gd name="T3" fmla="*/ 132 h 150"/>
                <a:gd name="T4" fmla="*/ 124 w 157"/>
                <a:gd name="T5" fmla="*/ 148 h 150"/>
                <a:gd name="T6" fmla="*/ 74 w 157"/>
                <a:gd name="T7" fmla="*/ 122 h 150"/>
                <a:gd name="T8" fmla="*/ 0 w 157"/>
                <a:gd name="T9" fmla="*/ 0 h 150"/>
              </a:gdLst>
              <a:ahLst/>
              <a:cxnLst>
                <a:cxn ang="0">
                  <a:pos x="T0" y="T1"/>
                </a:cxn>
                <a:cxn ang="0">
                  <a:pos x="T2" y="T3"/>
                </a:cxn>
                <a:cxn ang="0">
                  <a:pos x="T4" y="T5"/>
                </a:cxn>
                <a:cxn ang="0">
                  <a:pos x="T6" y="T7"/>
                </a:cxn>
                <a:cxn ang="0">
                  <a:pos x="T8" y="T9"/>
                </a:cxn>
              </a:cxnLst>
              <a:rect l="0" t="0" r="r" b="b"/>
              <a:pathLst>
                <a:path w="157" h="150">
                  <a:moveTo>
                    <a:pt x="0" y="0"/>
                  </a:moveTo>
                  <a:cubicBezTo>
                    <a:pt x="157" y="132"/>
                    <a:pt x="157" y="132"/>
                    <a:pt x="157" y="132"/>
                  </a:cubicBezTo>
                  <a:cubicBezTo>
                    <a:pt x="157" y="132"/>
                    <a:pt x="147" y="150"/>
                    <a:pt x="124" y="148"/>
                  </a:cubicBezTo>
                  <a:cubicBezTo>
                    <a:pt x="111" y="147"/>
                    <a:pt x="95" y="138"/>
                    <a:pt x="74" y="122"/>
                  </a:cubicBezTo>
                  <a:cubicBezTo>
                    <a:pt x="21" y="80"/>
                    <a:pt x="0" y="0"/>
                    <a:pt x="0" y="0"/>
                  </a:cubicBezTo>
                  <a:close/>
                </a:path>
              </a:pathLst>
            </a:custGeom>
            <a:solidFill>
              <a:schemeClr val="accent5"/>
            </a:solidFill>
            <a:ln>
              <a:noFill/>
            </a:ln>
          </p:spPr>
          <p:txBody>
            <a:bodyPr vert="horz" wrap="square" lIns="182880" tIns="91440" rIns="182880" bIns="91440" numCol="1" anchor="t" anchorCtr="0" compatLnSpc="1">
              <a:prstTxWarp prst="textNoShape">
                <a:avLst/>
              </a:prstTxWarp>
            </a:bodyPr>
            <a:lstStyle/>
            <a:p>
              <a:endParaRPr lang="en-US" dirty="0"/>
            </a:p>
          </p:txBody>
        </p:sp>
        <p:sp>
          <p:nvSpPr>
            <p:cNvPr id="57" name="Freeform 52"/>
            <p:cNvSpPr>
              <a:spLocks/>
            </p:cNvSpPr>
            <p:nvPr/>
          </p:nvSpPr>
          <p:spPr bwMode="auto">
            <a:xfrm>
              <a:off x="8331202" y="2241551"/>
              <a:ext cx="419100" cy="281517"/>
            </a:xfrm>
            <a:custGeom>
              <a:avLst/>
              <a:gdLst>
                <a:gd name="T0" fmla="*/ 106 w 197"/>
                <a:gd name="T1" fmla="*/ 106 h 132"/>
                <a:gd name="T2" fmla="*/ 14 w 197"/>
                <a:gd name="T3" fmla="*/ 102 h 132"/>
                <a:gd name="T4" fmla="*/ 63 w 197"/>
                <a:gd name="T5" fmla="*/ 26 h 132"/>
                <a:gd name="T6" fmla="*/ 197 w 197"/>
                <a:gd name="T7" fmla="*/ 9 h 132"/>
                <a:gd name="T8" fmla="*/ 106 w 197"/>
                <a:gd name="T9" fmla="*/ 106 h 132"/>
              </a:gdLst>
              <a:ahLst/>
              <a:cxnLst>
                <a:cxn ang="0">
                  <a:pos x="T0" y="T1"/>
                </a:cxn>
                <a:cxn ang="0">
                  <a:pos x="T2" y="T3"/>
                </a:cxn>
                <a:cxn ang="0">
                  <a:pos x="T4" y="T5"/>
                </a:cxn>
                <a:cxn ang="0">
                  <a:pos x="T6" y="T7"/>
                </a:cxn>
                <a:cxn ang="0">
                  <a:pos x="T8" y="T9"/>
                </a:cxn>
              </a:cxnLst>
              <a:rect l="0" t="0" r="r" b="b"/>
              <a:pathLst>
                <a:path w="197" h="132">
                  <a:moveTo>
                    <a:pt x="106" y="106"/>
                  </a:moveTo>
                  <a:cubicBezTo>
                    <a:pt x="56" y="131"/>
                    <a:pt x="30" y="132"/>
                    <a:pt x="14" y="102"/>
                  </a:cubicBezTo>
                  <a:cubicBezTo>
                    <a:pt x="0" y="73"/>
                    <a:pt x="13" y="52"/>
                    <a:pt x="63" y="26"/>
                  </a:cubicBezTo>
                  <a:cubicBezTo>
                    <a:pt x="114" y="0"/>
                    <a:pt x="197" y="9"/>
                    <a:pt x="197" y="9"/>
                  </a:cubicBezTo>
                  <a:cubicBezTo>
                    <a:pt x="197" y="9"/>
                    <a:pt x="157" y="80"/>
                    <a:pt x="106" y="106"/>
                  </a:cubicBezTo>
                  <a:close/>
                </a:path>
              </a:pathLst>
            </a:custGeom>
            <a:solidFill>
              <a:schemeClr val="accent5">
                <a:lumMod val="75000"/>
              </a:schemeClr>
            </a:solidFill>
            <a:ln>
              <a:noFill/>
            </a:ln>
          </p:spPr>
          <p:txBody>
            <a:bodyPr vert="horz" wrap="square" lIns="182880" tIns="91440" rIns="182880" bIns="91440" numCol="1" anchor="t" anchorCtr="0" compatLnSpc="1">
              <a:prstTxWarp prst="textNoShape">
                <a:avLst/>
              </a:prstTxWarp>
            </a:bodyPr>
            <a:lstStyle/>
            <a:p>
              <a:endParaRPr lang="en-US" dirty="0"/>
            </a:p>
          </p:txBody>
        </p:sp>
        <p:sp>
          <p:nvSpPr>
            <p:cNvPr id="58" name="Freeform 53"/>
            <p:cNvSpPr>
              <a:spLocks/>
            </p:cNvSpPr>
            <p:nvPr/>
          </p:nvSpPr>
          <p:spPr bwMode="auto">
            <a:xfrm>
              <a:off x="8335435" y="2235201"/>
              <a:ext cx="414867" cy="224367"/>
            </a:xfrm>
            <a:custGeom>
              <a:avLst/>
              <a:gdLst>
                <a:gd name="T0" fmla="*/ 195 w 195"/>
                <a:gd name="T1" fmla="*/ 12 h 105"/>
                <a:gd name="T2" fmla="*/ 12 w 195"/>
                <a:gd name="T3" fmla="*/ 105 h 105"/>
                <a:gd name="T4" fmla="*/ 11 w 195"/>
                <a:gd name="T5" fmla="*/ 69 h 105"/>
                <a:gd name="T6" fmla="*/ 54 w 195"/>
                <a:gd name="T7" fmla="*/ 33 h 105"/>
                <a:gd name="T8" fmla="*/ 195 w 195"/>
                <a:gd name="T9" fmla="*/ 12 h 105"/>
              </a:gdLst>
              <a:ahLst/>
              <a:cxnLst>
                <a:cxn ang="0">
                  <a:pos x="T0" y="T1"/>
                </a:cxn>
                <a:cxn ang="0">
                  <a:pos x="T2" y="T3"/>
                </a:cxn>
                <a:cxn ang="0">
                  <a:pos x="T4" y="T5"/>
                </a:cxn>
                <a:cxn ang="0">
                  <a:pos x="T6" y="T7"/>
                </a:cxn>
                <a:cxn ang="0">
                  <a:pos x="T8" y="T9"/>
                </a:cxn>
              </a:cxnLst>
              <a:rect l="0" t="0" r="r" b="b"/>
              <a:pathLst>
                <a:path w="195" h="105">
                  <a:moveTo>
                    <a:pt x="195" y="12"/>
                  </a:moveTo>
                  <a:cubicBezTo>
                    <a:pt x="12" y="105"/>
                    <a:pt x="12" y="105"/>
                    <a:pt x="12" y="105"/>
                  </a:cubicBezTo>
                  <a:cubicBezTo>
                    <a:pt x="12" y="105"/>
                    <a:pt x="0" y="90"/>
                    <a:pt x="11" y="69"/>
                  </a:cubicBezTo>
                  <a:cubicBezTo>
                    <a:pt x="17" y="58"/>
                    <a:pt x="31" y="46"/>
                    <a:pt x="54" y="33"/>
                  </a:cubicBezTo>
                  <a:cubicBezTo>
                    <a:pt x="113" y="0"/>
                    <a:pt x="195" y="12"/>
                    <a:pt x="195" y="12"/>
                  </a:cubicBezTo>
                  <a:close/>
                </a:path>
              </a:pathLst>
            </a:custGeom>
            <a:solidFill>
              <a:schemeClr val="accent5"/>
            </a:solidFill>
            <a:ln>
              <a:noFill/>
            </a:ln>
          </p:spPr>
          <p:txBody>
            <a:bodyPr vert="horz" wrap="square" lIns="182880" tIns="91440" rIns="182880" bIns="91440" numCol="1" anchor="t" anchorCtr="0" compatLnSpc="1">
              <a:prstTxWarp prst="textNoShape">
                <a:avLst/>
              </a:prstTxWarp>
            </a:bodyPr>
            <a:lstStyle/>
            <a:p>
              <a:endParaRPr lang="en-US" dirty="0"/>
            </a:p>
          </p:txBody>
        </p:sp>
        <p:sp>
          <p:nvSpPr>
            <p:cNvPr id="59" name="Freeform 54"/>
            <p:cNvSpPr>
              <a:spLocks/>
            </p:cNvSpPr>
            <p:nvPr/>
          </p:nvSpPr>
          <p:spPr bwMode="auto">
            <a:xfrm>
              <a:off x="8032752" y="2715685"/>
              <a:ext cx="152400" cy="311151"/>
            </a:xfrm>
            <a:custGeom>
              <a:avLst/>
              <a:gdLst>
                <a:gd name="T0" fmla="*/ 67 w 71"/>
                <a:gd name="T1" fmla="*/ 85 h 147"/>
                <a:gd name="T2" fmla="*/ 41 w 71"/>
                <a:gd name="T3" fmla="*/ 145 h 147"/>
                <a:gd name="T4" fmla="*/ 4 w 71"/>
                <a:gd name="T5" fmla="*/ 93 h 147"/>
                <a:gd name="T6" fmla="*/ 27 w 71"/>
                <a:gd name="T7" fmla="*/ 0 h 147"/>
                <a:gd name="T8" fmla="*/ 67 w 71"/>
                <a:gd name="T9" fmla="*/ 85 h 147"/>
              </a:gdLst>
              <a:ahLst/>
              <a:cxnLst>
                <a:cxn ang="0">
                  <a:pos x="T0" y="T1"/>
                </a:cxn>
                <a:cxn ang="0">
                  <a:pos x="T2" y="T3"/>
                </a:cxn>
                <a:cxn ang="0">
                  <a:pos x="T4" y="T5"/>
                </a:cxn>
                <a:cxn ang="0">
                  <a:pos x="T6" y="T7"/>
                </a:cxn>
                <a:cxn ang="0">
                  <a:pos x="T8" y="T9"/>
                </a:cxn>
              </a:cxnLst>
              <a:rect l="0" t="0" r="r" b="b"/>
              <a:pathLst>
                <a:path w="71" h="147">
                  <a:moveTo>
                    <a:pt x="67" y="85"/>
                  </a:moveTo>
                  <a:cubicBezTo>
                    <a:pt x="71" y="125"/>
                    <a:pt x="65" y="142"/>
                    <a:pt x="41" y="145"/>
                  </a:cubicBezTo>
                  <a:cubicBezTo>
                    <a:pt x="19" y="147"/>
                    <a:pt x="8" y="132"/>
                    <a:pt x="4" y="93"/>
                  </a:cubicBezTo>
                  <a:cubicBezTo>
                    <a:pt x="0" y="53"/>
                    <a:pt x="27" y="0"/>
                    <a:pt x="27" y="0"/>
                  </a:cubicBezTo>
                  <a:cubicBezTo>
                    <a:pt x="27" y="0"/>
                    <a:pt x="63" y="45"/>
                    <a:pt x="67" y="85"/>
                  </a:cubicBezTo>
                  <a:close/>
                </a:path>
              </a:pathLst>
            </a:custGeom>
            <a:solidFill>
              <a:schemeClr val="accent5">
                <a:lumMod val="75000"/>
              </a:schemeClr>
            </a:solidFill>
            <a:ln>
              <a:noFill/>
            </a:ln>
          </p:spPr>
          <p:txBody>
            <a:bodyPr vert="horz" wrap="square" lIns="182880" tIns="91440" rIns="182880" bIns="91440" numCol="1" anchor="t" anchorCtr="0" compatLnSpc="1">
              <a:prstTxWarp prst="textNoShape">
                <a:avLst/>
              </a:prstTxWarp>
            </a:bodyPr>
            <a:lstStyle/>
            <a:p>
              <a:endParaRPr lang="en-US" dirty="0"/>
            </a:p>
          </p:txBody>
        </p:sp>
        <p:sp>
          <p:nvSpPr>
            <p:cNvPr id="60" name="Freeform 55"/>
            <p:cNvSpPr>
              <a:spLocks/>
            </p:cNvSpPr>
            <p:nvPr/>
          </p:nvSpPr>
          <p:spPr bwMode="auto">
            <a:xfrm>
              <a:off x="8028520" y="2715684"/>
              <a:ext cx="91017" cy="315384"/>
            </a:xfrm>
            <a:custGeom>
              <a:avLst/>
              <a:gdLst>
                <a:gd name="T0" fmla="*/ 29 w 43"/>
                <a:gd name="T1" fmla="*/ 0 h 149"/>
                <a:gd name="T2" fmla="*/ 43 w 43"/>
                <a:gd name="T3" fmla="*/ 145 h 149"/>
                <a:gd name="T4" fmla="*/ 19 w 43"/>
                <a:gd name="T5" fmla="*/ 136 h 149"/>
                <a:gd name="T6" fmla="*/ 7 w 43"/>
                <a:gd name="T7" fmla="*/ 98 h 149"/>
                <a:gd name="T8" fmla="*/ 29 w 43"/>
                <a:gd name="T9" fmla="*/ 0 h 149"/>
              </a:gdLst>
              <a:ahLst/>
              <a:cxnLst>
                <a:cxn ang="0">
                  <a:pos x="T0" y="T1"/>
                </a:cxn>
                <a:cxn ang="0">
                  <a:pos x="T2" y="T3"/>
                </a:cxn>
                <a:cxn ang="0">
                  <a:pos x="T4" y="T5"/>
                </a:cxn>
                <a:cxn ang="0">
                  <a:pos x="T6" y="T7"/>
                </a:cxn>
                <a:cxn ang="0">
                  <a:pos x="T8" y="T9"/>
                </a:cxn>
              </a:cxnLst>
              <a:rect l="0" t="0" r="r" b="b"/>
              <a:pathLst>
                <a:path w="43" h="149">
                  <a:moveTo>
                    <a:pt x="29" y="0"/>
                  </a:moveTo>
                  <a:cubicBezTo>
                    <a:pt x="43" y="145"/>
                    <a:pt x="43" y="145"/>
                    <a:pt x="43" y="145"/>
                  </a:cubicBezTo>
                  <a:cubicBezTo>
                    <a:pt x="43" y="145"/>
                    <a:pt x="30" y="149"/>
                    <a:pt x="19" y="136"/>
                  </a:cubicBezTo>
                  <a:cubicBezTo>
                    <a:pt x="13" y="129"/>
                    <a:pt x="9" y="117"/>
                    <a:pt x="7" y="98"/>
                  </a:cubicBezTo>
                  <a:cubicBezTo>
                    <a:pt x="0" y="51"/>
                    <a:pt x="29" y="0"/>
                    <a:pt x="29" y="0"/>
                  </a:cubicBezTo>
                  <a:close/>
                </a:path>
              </a:pathLst>
            </a:custGeom>
            <a:solidFill>
              <a:schemeClr val="accent5"/>
            </a:solidFill>
            <a:ln>
              <a:noFill/>
            </a:ln>
          </p:spPr>
          <p:txBody>
            <a:bodyPr vert="horz" wrap="square" lIns="182880" tIns="91440" rIns="182880" bIns="91440" numCol="1" anchor="t" anchorCtr="0" compatLnSpc="1">
              <a:prstTxWarp prst="textNoShape">
                <a:avLst/>
              </a:prstTxWarp>
            </a:bodyPr>
            <a:lstStyle/>
            <a:p>
              <a:endParaRPr lang="en-US" dirty="0"/>
            </a:p>
          </p:txBody>
        </p:sp>
        <p:sp>
          <p:nvSpPr>
            <p:cNvPr id="61" name="Freeform 56"/>
            <p:cNvSpPr>
              <a:spLocks/>
            </p:cNvSpPr>
            <p:nvPr/>
          </p:nvSpPr>
          <p:spPr bwMode="auto">
            <a:xfrm>
              <a:off x="8644469" y="2834218"/>
              <a:ext cx="325967" cy="387351"/>
            </a:xfrm>
            <a:custGeom>
              <a:avLst/>
              <a:gdLst>
                <a:gd name="T0" fmla="*/ 40 w 153"/>
                <a:gd name="T1" fmla="*/ 110 h 182"/>
                <a:gd name="T2" fmla="*/ 26 w 153"/>
                <a:gd name="T3" fmla="*/ 20 h 182"/>
                <a:gd name="T4" fmla="*/ 110 w 153"/>
                <a:gd name="T5" fmla="*/ 54 h 182"/>
                <a:gd name="T6" fmla="*/ 153 w 153"/>
                <a:gd name="T7" fmla="*/ 182 h 182"/>
                <a:gd name="T8" fmla="*/ 40 w 153"/>
                <a:gd name="T9" fmla="*/ 110 h 182"/>
              </a:gdLst>
              <a:ahLst/>
              <a:cxnLst>
                <a:cxn ang="0">
                  <a:pos x="T0" y="T1"/>
                </a:cxn>
                <a:cxn ang="0">
                  <a:pos x="T2" y="T3"/>
                </a:cxn>
                <a:cxn ang="0">
                  <a:pos x="T4" y="T5"/>
                </a:cxn>
                <a:cxn ang="0">
                  <a:pos x="T6" y="T7"/>
                </a:cxn>
                <a:cxn ang="0">
                  <a:pos x="T8" y="T9"/>
                </a:cxn>
              </a:cxnLst>
              <a:rect l="0" t="0" r="r" b="b"/>
              <a:pathLst>
                <a:path w="153" h="182">
                  <a:moveTo>
                    <a:pt x="40" y="110"/>
                  </a:moveTo>
                  <a:cubicBezTo>
                    <a:pt x="5" y="66"/>
                    <a:pt x="0" y="40"/>
                    <a:pt x="26" y="20"/>
                  </a:cubicBezTo>
                  <a:cubicBezTo>
                    <a:pt x="52" y="0"/>
                    <a:pt x="76" y="9"/>
                    <a:pt x="110" y="54"/>
                  </a:cubicBezTo>
                  <a:cubicBezTo>
                    <a:pt x="145" y="98"/>
                    <a:pt x="153" y="182"/>
                    <a:pt x="153" y="182"/>
                  </a:cubicBezTo>
                  <a:cubicBezTo>
                    <a:pt x="153" y="182"/>
                    <a:pt x="75" y="155"/>
                    <a:pt x="40" y="110"/>
                  </a:cubicBezTo>
                  <a:close/>
                </a:path>
              </a:pathLst>
            </a:custGeom>
            <a:solidFill>
              <a:schemeClr val="accent5">
                <a:lumMod val="75000"/>
              </a:schemeClr>
            </a:solidFill>
            <a:ln>
              <a:noFill/>
            </a:ln>
          </p:spPr>
          <p:txBody>
            <a:bodyPr vert="horz" wrap="square" lIns="182880" tIns="91440" rIns="182880" bIns="91440" numCol="1" anchor="t" anchorCtr="0" compatLnSpc="1">
              <a:prstTxWarp prst="textNoShape">
                <a:avLst/>
              </a:prstTxWarp>
            </a:bodyPr>
            <a:lstStyle/>
            <a:p>
              <a:endParaRPr lang="en-US" dirty="0"/>
            </a:p>
          </p:txBody>
        </p:sp>
        <p:sp>
          <p:nvSpPr>
            <p:cNvPr id="62" name="Freeform 57"/>
            <p:cNvSpPr>
              <a:spLocks/>
            </p:cNvSpPr>
            <p:nvPr/>
          </p:nvSpPr>
          <p:spPr bwMode="auto">
            <a:xfrm>
              <a:off x="8699502" y="2844801"/>
              <a:ext cx="270933" cy="376767"/>
            </a:xfrm>
            <a:custGeom>
              <a:avLst/>
              <a:gdLst>
                <a:gd name="T0" fmla="*/ 127 w 127"/>
                <a:gd name="T1" fmla="*/ 177 h 177"/>
                <a:gd name="T2" fmla="*/ 0 w 127"/>
                <a:gd name="T3" fmla="*/ 15 h 177"/>
                <a:gd name="T4" fmla="*/ 36 w 127"/>
                <a:gd name="T5" fmla="*/ 6 h 177"/>
                <a:gd name="T6" fmla="*/ 79 w 127"/>
                <a:gd name="T7" fmla="*/ 42 h 177"/>
                <a:gd name="T8" fmla="*/ 127 w 127"/>
                <a:gd name="T9" fmla="*/ 177 h 177"/>
              </a:gdLst>
              <a:ahLst/>
              <a:cxnLst>
                <a:cxn ang="0">
                  <a:pos x="T0" y="T1"/>
                </a:cxn>
                <a:cxn ang="0">
                  <a:pos x="T2" y="T3"/>
                </a:cxn>
                <a:cxn ang="0">
                  <a:pos x="T4" y="T5"/>
                </a:cxn>
                <a:cxn ang="0">
                  <a:pos x="T6" y="T7"/>
                </a:cxn>
                <a:cxn ang="0">
                  <a:pos x="T8" y="T9"/>
                </a:cxn>
              </a:cxnLst>
              <a:rect l="0" t="0" r="r" b="b"/>
              <a:pathLst>
                <a:path w="127" h="177">
                  <a:moveTo>
                    <a:pt x="127" y="177"/>
                  </a:moveTo>
                  <a:cubicBezTo>
                    <a:pt x="0" y="15"/>
                    <a:pt x="0" y="15"/>
                    <a:pt x="0" y="15"/>
                  </a:cubicBezTo>
                  <a:cubicBezTo>
                    <a:pt x="0" y="15"/>
                    <a:pt x="13" y="0"/>
                    <a:pt x="36" y="6"/>
                  </a:cubicBezTo>
                  <a:cubicBezTo>
                    <a:pt x="48" y="10"/>
                    <a:pt x="62" y="22"/>
                    <a:pt x="79" y="42"/>
                  </a:cubicBezTo>
                  <a:cubicBezTo>
                    <a:pt x="123" y="94"/>
                    <a:pt x="127" y="177"/>
                    <a:pt x="127" y="177"/>
                  </a:cubicBezTo>
                  <a:close/>
                </a:path>
              </a:pathLst>
            </a:custGeom>
            <a:solidFill>
              <a:schemeClr val="accent5"/>
            </a:solidFill>
            <a:ln>
              <a:noFill/>
            </a:ln>
          </p:spPr>
          <p:txBody>
            <a:bodyPr vert="horz" wrap="square" lIns="182880" tIns="91440" rIns="182880" bIns="91440" numCol="1" anchor="t" anchorCtr="0" compatLnSpc="1">
              <a:prstTxWarp prst="textNoShape">
                <a:avLst/>
              </a:prstTxWarp>
            </a:bodyPr>
            <a:lstStyle/>
            <a:p>
              <a:endParaRPr lang="en-US" dirty="0"/>
            </a:p>
          </p:txBody>
        </p:sp>
        <p:sp>
          <p:nvSpPr>
            <p:cNvPr id="63" name="Freeform 58"/>
            <p:cNvSpPr>
              <a:spLocks/>
            </p:cNvSpPr>
            <p:nvPr/>
          </p:nvSpPr>
          <p:spPr bwMode="auto">
            <a:xfrm>
              <a:off x="8504768" y="1782233"/>
              <a:ext cx="245533" cy="137584"/>
            </a:xfrm>
            <a:custGeom>
              <a:avLst/>
              <a:gdLst>
                <a:gd name="T0" fmla="*/ 55 w 115"/>
                <a:gd name="T1" fmla="*/ 57 h 65"/>
                <a:gd name="T2" fmla="*/ 5 w 115"/>
                <a:gd name="T3" fmla="*/ 45 h 65"/>
                <a:gd name="T4" fmla="*/ 40 w 115"/>
                <a:gd name="T5" fmla="*/ 8 h 65"/>
                <a:gd name="T6" fmla="*/ 115 w 115"/>
                <a:gd name="T7" fmla="*/ 13 h 65"/>
                <a:gd name="T8" fmla="*/ 55 w 115"/>
                <a:gd name="T9" fmla="*/ 57 h 65"/>
              </a:gdLst>
              <a:ahLst/>
              <a:cxnLst>
                <a:cxn ang="0">
                  <a:pos x="T0" y="T1"/>
                </a:cxn>
                <a:cxn ang="0">
                  <a:pos x="T2" y="T3"/>
                </a:cxn>
                <a:cxn ang="0">
                  <a:pos x="T4" y="T5"/>
                </a:cxn>
                <a:cxn ang="0">
                  <a:pos x="T6" y="T7"/>
                </a:cxn>
                <a:cxn ang="0">
                  <a:pos x="T8" y="T9"/>
                </a:cxn>
              </a:cxnLst>
              <a:rect l="0" t="0" r="r" b="b"/>
              <a:pathLst>
                <a:path w="115" h="65">
                  <a:moveTo>
                    <a:pt x="55" y="57"/>
                  </a:moveTo>
                  <a:cubicBezTo>
                    <a:pt x="25" y="65"/>
                    <a:pt x="10" y="63"/>
                    <a:pt x="5" y="45"/>
                  </a:cubicBezTo>
                  <a:cubicBezTo>
                    <a:pt x="0" y="27"/>
                    <a:pt x="10" y="17"/>
                    <a:pt x="40" y="8"/>
                  </a:cubicBezTo>
                  <a:cubicBezTo>
                    <a:pt x="71" y="0"/>
                    <a:pt x="115" y="13"/>
                    <a:pt x="115" y="13"/>
                  </a:cubicBezTo>
                  <a:cubicBezTo>
                    <a:pt x="115" y="13"/>
                    <a:pt x="86" y="48"/>
                    <a:pt x="55" y="57"/>
                  </a:cubicBezTo>
                  <a:close/>
                </a:path>
              </a:pathLst>
            </a:custGeom>
            <a:solidFill>
              <a:schemeClr val="accent5">
                <a:lumMod val="75000"/>
              </a:schemeClr>
            </a:solidFill>
            <a:ln>
              <a:noFill/>
            </a:ln>
          </p:spPr>
          <p:txBody>
            <a:bodyPr vert="horz" wrap="square" lIns="182880" tIns="91440" rIns="182880" bIns="91440" numCol="1" anchor="t" anchorCtr="0" compatLnSpc="1">
              <a:prstTxWarp prst="textNoShape">
                <a:avLst/>
              </a:prstTxWarp>
            </a:bodyPr>
            <a:lstStyle/>
            <a:p>
              <a:endParaRPr lang="en-US" dirty="0"/>
            </a:p>
          </p:txBody>
        </p:sp>
        <p:sp>
          <p:nvSpPr>
            <p:cNvPr id="64" name="Freeform 59"/>
            <p:cNvSpPr>
              <a:spLocks/>
            </p:cNvSpPr>
            <p:nvPr/>
          </p:nvSpPr>
          <p:spPr bwMode="auto">
            <a:xfrm>
              <a:off x="8504768" y="1778001"/>
              <a:ext cx="245533" cy="99484"/>
            </a:xfrm>
            <a:custGeom>
              <a:avLst/>
              <a:gdLst>
                <a:gd name="T0" fmla="*/ 115 w 115"/>
                <a:gd name="T1" fmla="*/ 15 h 47"/>
                <a:gd name="T2" fmla="*/ 5 w 115"/>
                <a:gd name="T3" fmla="*/ 47 h 47"/>
                <a:gd name="T4" fmla="*/ 8 w 115"/>
                <a:gd name="T5" fmla="*/ 27 h 47"/>
                <a:gd name="T6" fmla="*/ 36 w 115"/>
                <a:gd name="T7" fmla="*/ 12 h 47"/>
                <a:gd name="T8" fmla="*/ 115 w 115"/>
                <a:gd name="T9" fmla="*/ 15 h 47"/>
              </a:gdLst>
              <a:ahLst/>
              <a:cxnLst>
                <a:cxn ang="0">
                  <a:pos x="T0" y="T1"/>
                </a:cxn>
                <a:cxn ang="0">
                  <a:pos x="T2" y="T3"/>
                </a:cxn>
                <a:cxn ang="0">
                  <a:pos x="T4" y="T5"/>
                </a:cxn>
                <a:cxn ang="0">
                  <a:pos x="T6" y="T7"/>
                </a:cxn>
                <a:cxn ang="0">
                  <a:pos x="T8" y="T9"/>
                </a:cxn>
              </a:cxnLst>
              <a:rect l="0" t="0" r="r" b="b"/>
              <a:pathLst>
                <a:path w="115" h="47">
                  <a:moveTo>
                    <a:pt x="115" y="15"/>
                  </a:moveTo>
                  <a:cubicBezTo>
                    <a:pt x="5" y="47"/>
                    <a:pt x="5" y="47"/>
                    <a:pt x="5" y="47"/>
                  </a:cubicBezTo>
                  <a:cubicBezTo>
                    <a:pt x="5" y="47"/>
                    <a:pt x="0" y="37"/>
                    <a:pt x="8" y="27"/>
                  </a:cubicBezTo>
                  <a:cubicBezTo>
                    <a:pt x="13" y="21"/>
                    <a:pt x="22" y="16"/>
                    <a:pt x="36" y="12"/>
                  </a:cubicBezTo>
                  <a:cubicBezTo>
                    <a:pt x="72" y="0"/>
                    <a:pt x="115" y="15"/>
                    <a:pt x="115" y="15"/>
                  </a:cubicBezTo>
                  <a:close/>
                </a:path>
              </a:pathLst>
            </a:custGeom>
            <a:solidFill>
              <a:schemeClr val="accent5"/>
            </a:solidFill>
            <a:ln>
              <a:noFill/>
            </a:ln>
          </p:spPr>
          <p:txBody>
            <a:bodyPr vert="horz" wrap="square" lIns="182880" tIns="91440" rIns="182880" bIns="91440" numCol="1" anchor="t" anchorCtr="0" compatLnSpc="1">
              <a:prstTxWarp prst="textNoShape">
                <a:avLst/>
              </a:prstTxWarp>
            </a:bodyPr>
            <a:lstStyle/>
            <a:p>
              <a:endParaRPr lang="en-US" dirty="0"/>
            </a:p>
          </p:txBody>
        </p:sp>
        <p:sp>
          <p:nvSpPr>
            <p:cNvPr id="65" name="Freeform 60"/>
            <p:cNvSpPr>
              <a:spLocks/>
            </p:cNvSpPr>
            <p:nvPr/>
          </p:nvSpPr>
          <p:spPr bwMode="auto">
            <a:xfrm>
              <a:off x="7797801" y="3081867"/>
              <a:ext cx="247651" cy="124884"/>
            </a:xfrm>
            <a:custGeom>
              <a:avLst/>
              <a:gdLst>
                <a:gd name="T0" fmla="*/ 65 w 116"/>
                <a:gd name="T1" fmla="*/ 5 h 59"/>
                <a:gd name="T2" fmla="*/ 113 w 116"/>
                <a:gd name="T3" fmla="*/ 23 h 59"/>
                <a:gd name="T4" fmla="*/ 74 w 116"/>
                <a:gd name="T5" fmla="*/ 55 h 59"/>
                <a:gd name="T6" fmla="*/ 0 w 116"/>
                <a:gd name="T7" fmla="*/ 40 h 59"/>
                <a:gd name="T8" fmla="*/ 65 w 116"/>
                <a:gd name="T9" fmla="*/ 5 h 59"/>
              </a:gdLst>
              <a:ahLst/>
              <a:cxnLst>
                <a:cxn ang="0">
                  <a:pos x="T0" y="T1"/>
                </a:cxn>
                <a:cxn ang="0">
                  <a:pos x="T2" y="T3"/>
                </a:cxn>
                <a:cxn ang="0">
                  <a:pos x="T4" y="T5"/>
                </a:cxn>
                <a:cxn ang="0">
                  <a:pos x="T6" y="T7"/>
                </a:cxn>
                <a:cxn ang="0">
                  <a:pos x="T8" y="T9"/>
                </a:cxn>
              </a:cxnLst>
              <a:rect l="0" t="0" r="r" b="b"/>
              <a:pathLst>
                <a:path w="116" h="59">
                  <a:moveTo>
                    <a:pt x="65" y="5"/>
                  </a:moveTo>
                  <a:cubicBezTo>
                    <a:pt x="97" y="0"/>
                    <a:pt x="111" y="5"/>
                    <a:pt x="113" y="23"/>
                  </a:cubicBezTo>
                  <a:cubicBezTo>
                    <a:pt x="116" y="41"/>
                    <a:pt x="105" y="50"/>
                    <a:pt x="74" y="55"/>
                  </a:cubicBezTo>
                  <a:cubicBezTo>
                    <a:pt x="43" y="59"/>
                    <a:pt x="0" y="40"/>
                    <a:pt x="0" y="40"/>
                  </a:cubicBezTo>
                  <a:cubicBezTo>
                    <a:pt x="0" y="40"/>
                    <a:pt x="34" y="10"/>
                    <a:pt x="65" y="5"/>
                  </a:cubicBezTo>
                  <a:close/>
                </a:path>
              </a:pathLst>
            </a:custGeom>
            <a:solidFill>
              <a:schemeClr val="accent5">
                <a:lumMod val="75000"/>
              </a:schemeClr>
            </a:solidFill>
            <a:ln>
              <a:noFill/>
            </a:ln>
          </p:spPr>
          <p:txBody>
            <a:bodyPr vert="horz" wrap="square" lIns="182880" tIns="91440" rIns="182880" bIns="91440" numCol="1" anchor="t" anchorCtr="0" compatLnSpc="1">
              <a:prstTxWarp prst="textNoShape">
                <a:avLst/>
              </a:prstTxWarp>
            </a:bodyPr>
            <a:lstStyle/>
            <a:p>
              <a:endParaRPr lang="en-US" dirty="0"/>
            </a:p>
          </p:txBody>
        </p:sp>
        <p:sp>
          <p:nvSpPr>
            <p:cNvPr id="66" name="Freeform 61"/>
            <p:cNvSpPr>
              <a:spLocks/>
            </p:cNvSpPr>
            <p:nvPr/>
          </p:nvSpPr>
          <p:spPr bwMode="auto">
            <a:xfrm>
              <a:off x="7797802" y="3130552"/>
              <a:ext cx="249767" cy="80433"/>
            </a:xfrm>
            <a:custGeom>
              <a:avLst/>
              <a:gdLst>
                <a:gd name="T0" fmla="*/ 0 w 117"/>
                <a:gd name="T1" fmla="*/ 17 h 38"/>
                <a:gd name="T2" fmla="*/ 113 w 117"/>
                <a:gd name="T3" fmla="*/ 0 h 38"/>
                <a:gd name="T4" fmla="*/ 108 w 117"/>
                <a:gd name="T5" fmla="*/ 20 h 38"/>
                <a:gd name="T6" fmla="*/ 78 w 117"/>
                <a:gd name="T7" fmla="*/ 31 h 38"/>
                <a:gd name="T8" fmla="*/ 0 w 117"/>
                <a:gd name="T9" fmla="*/ 17 h 38"/>
              </a:gdLst>
              <a:ahLst/>
              <a:cxnLst>
                <a:cxn ang="0">
                  <a:pos x="T0" y="T1"/>
                </a:cxn>
                <a:cxn ang="0">
                  <a:pos x="T2" y="T3"/>
                </a:cxn>
                <a:cxn ang="0">
                  <a:pos x="T4" y="T5"/>
                </a:cxn>
                <a:cxn ang="0">
                  <a:pos x="T6" y="T7"/>
                </a:cxn>
                <a:cxn ang="0">
                  <a:pos x="T8" y="T9"/>
                </a:cxn>
              </a:cxnLst>
              <a:rect l="0" t="0" r="r" b="b"/>
              <a:pathLst>
                <a:path w="117" h="38">
                  <a:moveTo>
                    <a:pt x="0" y="17"/>
                  </a:moveTo>
                  <a:cubicBezTo>
                    <a:pt x="113" y="0"/>
                    <a:pt x="113" y="0"/>
                    <a:pt x="113" y="0"/>
                  </a:cubicBezTo>
                  <a:cubicBezTo>
                    <a:pt x="113" y="0"/>
                    <a:pt x="117" y="11"/>
                    <a:pt x="108" y="20"/>
                  </a:cubicBezTo>
                  <a:cubicBezTo>
                    <a:pt x="103" y="24"/>
                    <a:pt x="93" y="28"/>
                    <a:pt x="78" y="31"/>
                  </a:cubicBezTo>
                  <a:cubicBezTo>
                    <a:pt x="42" y="38"/>
                    <a:pt x="0" y="17"/>
                    <a:pt x="0" y="17"/>
                  </a:cubicBezTo>
                  <a:close/>
                </a:path>
              </a:pathLst>
            </a:custGeom>
            <a:solidFill>
              <a:schemeClr val="accent5"/>
            </a:solidFill>
            <a:ln>
              <a:noFill/>
            </a:ln>
          </p:spPr>
          <p:txBody>
            <a:bodyPr vert="horz" wrap="square" lIns="182880" tIns="91440" rIns="182880" bIns="91440" numCol="1" anchor="t" anchorCtr="0" compatLnSpc="1">
              <a:prstTxWarp prst="textNoShape">
                <a:avLst/>
              </a:prstTxWarp>
            </a:bodyPr>
            <a:lstStyle/>
            <a:p>
              <a:endParaRPr lang="en-US" dirty="0"/>
            </a:p>
          </p:txBody>
        </p:sp>
        <p:sp>
          <p:nvSpPr>
            <p:cNvPr id="67" name="Freeform 62"/>
            <p:cNvSpPr>
              <a:spLocks/>
            </p:cNvSpPr>
            <p:nvPr/>
          </p:nvSpPr>
          <p:spPr bwMode="auto">
            <a:xfrm>
              <a:off x="7679268" y="2266952"/>
              <a:ext cx="247651" cy="141817"/>
            </a:xfrm>
            <a:custGeom>
              <a:avLst/>
              <a:gdLst>
                <a:gd name="T0" fmla="*/ 74 w 116"/>
                <a:gd name="T1" fmla="*/ 9 h 66"/>
                <a:gd name="T2" fmla="*/ 110 w 116"/>
                <a:gd name="T3" fmla="*/ 45 h 66"/>
                <a:gd name="T4" fmla="*/ 61 w 116"/>
                <a:gd name="T5" fmla="*/ 57 h 66"/>
                <a:gd name="T6" fmla="*/ 0 w 116"/>
                <a:gd name="T7" fmla="*/ 13 h 66"/>
                <a:gd name="T8" fmla="*/ 74 w 116"/>
                <a:gd name="T9" fmla="*/ 9 h 66"/>
              </a:gdLst>
              <a:ahLst/>
              <a:cxnLst>
                <a:cxn ang="0">
                  <a:pos x="T0" y="T1"/>
                </a:cxn>
                <a:cxn ang="0">
                  <a:pos x="T2" y="T3"/>
                </a:cxn>
                <a:cxn ang="0">
                  <a:pos x="T4" y="T5"/>
                </a:cxn>
                <a:cxn ang="0">
                  <a:pos x="T6" y="T7"/>
                </a:cxn>
                <a:cxn ang="0">
                  <a:pos x="T8" y="T9"/>
                </a:cxn>
              </a:cxnLst>
              <a:rect l="0" t="0" r="r" b="b"/>
              <a:pathLst>
                <a:path w="116" h="66">
                  <a:moveTo>
                    <a:pt x="74" y="9"/>
                  </a:moveTo>
                  <a:cubicBezTo>
                    <a:pt x="105" y="17"/>
                    <a:pt x="116" y="27"/>
                    <a:pt x="110" y="45"/>
                  </a:cubicBezTo>
                  <a:cubicBezTo>
                    <a:pt x="105" y="62"/>
                    <a:pt x="92" y="66"/>
                    <a:pt x="61" y="57"/>
                  </a:cubicBezTo>
                  <a:cubicBezTo>
                    <a:pt x="31" y="49"/>
                    <a:pt x="0" y="13"/>
                    <a:pt x="0" y="13"/>
                  </a:cubicBezTo>
                  <a:cubicBezTo>
                    <a:pt x="0" y="13"/>
                    <a:pt x="44" y="0"/>
                    <a:pt x="74" y="9"/>
                  </a:cubicBezTo>
                  <a:close/>
                </a:path>
              </a:pathLst>
            </a:custGeom>
            <a:solidFill>
              <a:schemeClr val="accent5">
                <a:lumMod val="75000"/>
              </a:schemeClr>
            </a:solidFill>
            <a:ln>
              <a:noFill/>
            </a:ln>
          </p:spPr>
          <p:txBody>
            <a:bodyPr vert="horz" wrap="square" lIns="182880" tIns="91440" rIns="182880" bIns="91440" numCol="1" anchor="t" anchorCtr="0" compatLnSpc="1">
              <a:prstTxWarp prst="textNoShape">
                <a:avLst/>
              </a:prstTxWarp>
            </a:bodyPr>
            <a:lstStyle/>
            <a:p>
              <a:endParaRPr lang="en-US" dirty="0"/>
            </a:p>
          </p:txBody>
        </p:sp>
        <p:sp>
          <p:nvSpPr>
            <p:cNvPr id="68" name="Freeform 63"/>
            <p:cNvSpPr>
              <a:spLocks/>
            </p:cNvSpPr>
            <p:nvPr/>
          </p:nvSpPr>
          <p:spPr bwMode="auto">
            <a:xfrm>
              <a:off x="7679269" y="2294467"/>
              <a:ext cx="234951" cy="107951"/>
            </a:xfrm>
            <a:custGeom>
              <a:avLst/>
              <a:gdLst>
                <a:gd name="T0" fmla="*/ 0 w 110"/>
                <a:gd name="T1" fmla="*/ 0 h 50"/>
                <a:gd name="T2" fmla="*/ 110 w 110"/>
                <a:gd name="T3" fmla="*/ 32 h 50"/>
                <a:gd name="T4" fmla="*/ 97 w 110"/>
                <a:gd name="T5" fmla="*/ 47 h 50"/>
                <a:gd name="T6" fmla="*/ 66 w 110"/>
                <a:gd name="T7" fmla="*/ 46 h 50"/>
                <a:gd name="T8" fmla="*/ 0 w 110"/>
                <a:gd name="T9" fmla="*/ 0 h 50"/>
              </a:gdLst>
              <a:ahLst/>
              <a:cxnLst>
                <a:cxn ang="0">
                  <a:pos x="T0" y="T1"/>
                </a:cxn>
                <a:cxn ang="0">
                  <a:pos x="T2" y="T3"/>
                </a:cxn>
                <a:cxn ang="0">
                  <a:pos x="T4" y="T5"/>
                </a:cxn>
                <a:cxn ang="0">
                  <a:pos x="T6" y="T7"/>
                </a:cxn>
                <a:cxn ang="0">
                  <a:pos x="T8" y="T9"/>
                </a:cxn>
              </a:cxnLst>
              <a:rect l="0" t="0" r="r" b="b"/>
              <a:pathLst>
                <a:path w="110" h="50">
                  <a:moveTo>
                    <a:pt x="0" y="0"/>
                  </a:moveTo>
                  <a:cubicBezTo>
                    <a:pt x="110" y="32"/>
                    <a:pt x="110" y="32"/>
                    <a:pt x="110" y="32"/>
                  </a:cubicBezTo>
                  <a:cubicBezTo>
                    <a:pt x="110" y="32"/>
                    <a:pt x="109" y="43"/>
                    <a:pt x="97" y="47"/>
                  </a:cubicBezTo>
                  <a:cubicBezTo>
                    <a:pt x="90" y="50"/>
                    <a:pt x="80" y="49"/>
                    <a:pt x="66" y="46"/>
                  </a:cubicBezTo>
                  <a:cubicBezTo>
                    <a:pt x="29" y="36"/>
                    <a:pt x="0" y="0"/>
                    <a:pt x="0" y="0"/>
                  </a:cubicBezTo>
                  <a:close/>
                </a:path>
              </a:pathLst>
            </a:custGeom>
            <a:solidFill>
              <a:schemeClr val="accent5"/>
            </a:solidFill>
            <a:ln>
              <a:noFill/>
            </a:ln>
          </p:spPr>
          <p:txBody>
            <a:bodyPr vert="horz" wrap="square" lIns="182880" tIns="91440" rIns="182880" bIns="91440" numCol="1" anchor="t" anchorCtr="0" compatLnSpc="1">
              <a:prstTxWarp prst="textNoShape">
                <a:avLst/>
              </a:prstTxWarp>
            </a:bodyPr>
            <a:lstStyle/>
            <a:p>
              <a:endParaRPr lang="en-US" dirty="0"/>
            </a:p>
          </p:txBody>
        </p:sp>
        <p:sp>
          <p:nvSpPr>
            <p:cNvPr id="69" name="Freeform 64"/>
            <p:cNvSpPr>
              <a:spLocks/>
            </p:cNvSpPr>
            <p:nvPr/>
          </p:nvSpPr>
          <p:spPr bwMode="auto">
            <a:xfrm>
              <a:off x="8790519" y="2440518"/>
              <a:ext cx="97367" cy="190500"/>
            </a:xfrm>
            <a:custGeom>
              <a:avLst/>
              <a:gdLst>
                <a:gd name="T0" fmla="*/ 42 w 45"/>
                <a:gd name="T1" fmla="*/ 56 h 90"/>
                <a:gd name="T2" fmla="*/ 19 w 45"/>
                <a:gd name="T3" fmla="*/ 88 h 90"/>
                <a:gd name="T4" fmla="*/ 3 w 45"/>
                <a:gd name="T5" fmla="*/ 52 h 90"/>
                <a:gd name="T6" fmla="*/ 30 w 45"/>
                <a:gd name="T7" fmla="*/ 0 h 90"/>
                <a:gd name="T8" fmla="*/ 42 w 45"/>
                <a:gd name="T9" fmla="*/ 56 h 90"/>
              </a:gdLst>
              <a:ahLst/>
              <a:cxnLst>
                <a:cxn ang="0">
                  <a:pos x="T0" y="T1"/>
                </a:cxn>
                <a:cxn ang="0">
                  <a:pos x="T2" y="T3"/>
                </a:cxn>
                <a:cxn ang="0">
                  <a:pos x="T4" y="T5"/>
                </a:cxn>
                <a:cxn ang="0">
                  <a:pos x="T6" y="T7"/>
                </a:cxn>
                <a:cxn ang="0">
                  <a:pos x="T8" y="T9"/>
                </a:cxn>
              </a:cxnLst>
              <a:rect l="0" t="0" r="r" b="b"/>
              <a:pathLst>
                <a:path w="45" h="90">
                  <a:moveTo>
                    <a:pt x="42" y="56"/>
                  </a:moveTo>
                  <a:cubicBezTo>
                    <a:pt x="39" y="80"/>
                    <a:pt x="33" y="90"/>
                    <a:pt x="19" y="88"/>
                  </a:cubicBezTo>
                  <a:cubicBezTo>
                    <a:pt x="5" y="86"/>
                    <a:pt x="0" y="76"/>
                    <a:pt x="3" y="52"/>
                  </a:cubicBezTo>
                  <a:cubicBezTo>
                    <a:pt x="6" y="28"/>
                    <a:pt x="30" y="0"/>
                    <a:pt x="30" y="0"/>
                  </a:cubicBezTo>
                  <a:cubicBezTo>
                    <a:pt x="30" y="0"/>
                    <a:pt x="45" y="32"/>
                    <a:pt x="42" y="56"/>
                  </a:cubicBezTo>
                  <a:close/>
                </a:path>
              </a:pathLst>
            </a:custGeom>
            <a:solidFill>
              <a:schemeClr val="accent5"/>
            </a:solidFill>
            <a:ln>
              <a:noFill/>
            </a:ln>
          </p:spPr>
          <p:txBody>
            <a:bodyPr vert="horz" wrap="square" lIns="182880" tIns="91440" rIns="182880" bIns="91440" numCol="1" anchor="t" anchorCtr="0" compatLnSpc="1">
              <a:prstTxWarp prst="textNoShape">
                <a:avLst/>
              </a:prstTxWarp>
            </a:bodyPr>
            <a:lstStyle/>
            <a:p>
              <a:endParaRPr lang="en-US" dirty="0"/>
            </a:p>
          </p:txBody>
        </p:sp>
        <p:sp>
          <p:nvSpPr>
            <p:cNvPr id="70" name="Freeform 65"/>
            <p:cNvSpPr>
              <a:spLocks/>
            </p:cNvSpPr>
            <p:nvPr/>
          </p:nvSpPr>
          <p:spPr bwMode="auto">
            <a:xfrm>
              <a:off x="8794752" y="2440517"/>
              <a:ext cx="59267" cy="186267"/>
            </a:xfrm>
            <a:custGeom>
              <a:avLst/>
              <a:gdLst>
                <a:gd name="T0" fmla="*/ 28 w 28"/>
                <a:gd name="T1" fmla="*/ 0 h 88"/>
                <a:gd name="T2" fmla="*/ 17 w 28"/>
                <a:gd name="T3" fmla="*/ 88 h 88"/>
                <a:gd name="T4" fmla="*/ 3 w 28"/>
                <a:gd name="T5" fmla="*/ 80 h 88"/>
                <a:gd name="T6" fmla="*/ 1 w 28"/>
                <a:gd name="T7" fmla="*/ 55 h 88"/>
                <a:gd name="T8" fmla="*/ 28 w 28"/>
                <a:gd name="T9" fmla="*/ 0 h 88"/>
              </a:gdLst>
              <a:ahLst/>
              <a:cxnLst>
                <a:cxn ang="0">
                  <a:pos x="T0" y="T1"/>
                </a:cxn>
                <a:cxn ang="0">
                  <a:pos x="T2" y="T3"/>
                </a:cxn>
                <a:cxn ang="0">
                  <a:pos x="T4" y="T5"/>
                </a:cxn>
                <a:cxn ang="0">
                  <a:pos x="T6" y="T7"/>
                </a:cxn>
                <a:cxn ang="0">
                  <a:pos x="T8" y="T9"/>
                </a:cxn>
              </a:cxnLst>
              <a:rect l="0" t="0" r="r" b="b"/>
              <a:pathLst>
                <a:path w="28" h="88">
                  <a:moveTo>
                    <a:pt x="28" y="0"/>
                  </a:moveTo>
                  <a:cubicBezTo>
                    <a:pt x="17" y="88"/>
                    <a:pt x="17" y="88"/>
                    <a:pt x="17" y="88"/>
                  </a:cubicBezTo>
                  <a:cubicBezTo>
                    <a:pt x="17" y="88"/>
                    <a:pt x="8" y="88"/>
                    <a:pt x="3" y="80"/>
                  </a:cubicBezTo>
                  <a:cubicBezTo>
                    <a:pt x="1" y="75"/>
                    <a:pt x="0" y="67"/>
                    <a:pt x="1" y="55"/>
                  </a:cubicBezTo>
                  <a:cubicBezTo>
                    <a:pt x="4" y="27"/>
                    <a:pt x="28" y="0"/>
                    <a:pt x="28" y="0"/>
                  </a:cubicBezTo>
                  <a:close/>
                </a:path>
              </a:pathLst>
            </a:custGeom>
            <a:solidFill>
              <a:schemeClr val="accent5">
                <a:lumMod val="75000"/>
              </a:schemeClr>
            </a:solidFill>
            <a:ln>
              <a:noFill/>
            </a:ln>
          </p:spPr>
          <p:txBody>
            <a:bodyPr vert="horz" wrap="square" lIns="182880" tIns="91440" rIns="182880" bIns="91440" numCol="1" anchor="t" anchorCtr="0" compatLnSpc="1">
              <a:prstTxWarp prst="textNoShape">
                <a:avLst/>
              </a:prstTxWarp>
            </a:bodyPr>
            <a:lstStyle/>
            <a:p>
              <a:endParaRPr lang="en-US" dirty="0"/>
            </a:p>
          </p:txBody>
        </p:sp>
        <p:sp>
          <p:nvSpPr>
            <p:cNvPr id="71" name="Freeform 66"/>
            <p:cNvSpPr>
              <a:spLocks/>
            </p:cNvSpPr>
            <p:nvPr/>
          </p:nvSpPr>
          <p:spPr bwMode="auto">
            <a:xfrm>
              <a:off x="8077202" y="1981200"/>
              <a:ext cx="179917" cy="127000"/>
            </a:xfrm>
            <a:custGeom>
              <a:avLst/>
              <a:gdLst>
                <a:gd name="T0" fmla="*/ 56 w 84"/>
                <a:gd name="T1" fmla="*/ 13 h 59"/>
                <a:gd name="T2" fmla="*/ 76 w 84"/>
                <a:gd name="T3" fmla="*/ 47 h 59"/>
                <a:gd name="T4" fmla="*/ 37 w 84"/>
                <a:gd name="T5" fmla="*/ 47 h 59"/>
                <a:gd name="T6" fmla="*/ 0 w 84"/>
                <a:gd name="T7" fmla="*/ 2 h 59"/>
                <a:gd name="T8" fmla="*/ 56 w 84"/>
                <a:gd name="T9" fmla="*/ 13 h 59"/>
              </a:gdLst>
              <a:ahLst/>
              <a:cxnLst>
                <a:cxn ang="0">
                  <a:pos x="T0" y="T1"/>
                </a:cxn>
                <a:cxn ang="0">
                  <a:pos x="T2" y="T3"/>
                </a:cxn>
                <a:cxn ang="0">
                  <a:pos x="T4" y="T5"/>
                </a:cxn>
                <a:cxn ang="0">
                  <a:pos x="T6" y="T7"/>
                </a:cxn>
                <a:cxn ang="0">
                  <a:pos x="T8" y="T9"/>
                </a:cxn>
              </a:cxnLst>
              <a:rect l="0" t="0" r="r" b="b"/>
              <a:pathLst>
                <a:path w="84" h="59">
                  <a:moveTo>
                    <a:pt x="56" y="13"/>
                  </a:moveTo>
                  <a:cubicBezTo>
                    <a:pt x="77" y="25"/>
                    <a:pt x="84" y="34"/>
                    <a:pt x="76" y="47"/>
                  </a:cubicBezTo>
                  <a:cubicBezTo>
                    <a:pt x="69" y="59"/>
                    <a:pt x="58" y="59"/>
                    <a:pt x="37" y="47"/>
                  </a:cubicBezTo>
                  <a:cubicBezTo>
                    <a:pt x="16" y="34"/>
                    <a:pt x="0" y="2"/>
                    <a:pt x="0" y="2"/>
                  </a:cubicBezTo>
                  <a:cubicBezTo>
                    <a:pt x="0" y="2"/>
                    <a:pt x="35" y="0"/>
                    <a:pt x="56" y="13"/>
                  </a:cubicBezTo>
                  <a:close/>
                </a:path>
              </a:pathLst>
            </a:custGeom>
            <a:solidFill>
              <a:schemeClr val="accent5">
                <a:lumMod val="75000"/>
              </a:schemeClr>
            </a:solidFill>
            <a:ln>
              <a:noFill/>
            </a:ln>
          </p:spPr>
          <p:txBody>
            <a:bodyPr vert="horz" wrap="square" lIns="182880" tIns="91440" rIns="182880" bIns="91440" numCol="1" anchor="t" anchorCtr="0" compatLnSpc="1">
              <a:prstTxWarp prst="textNoShape">
                <a:avLst/>
              </a:prstTxWarp>
            </a:bodyPr>
            <a:lstStyle/>
            <a:p>
              <a:endParaRPr lang="en-US" dirty="0"/>
            </a:p>
          </p:txBody>
        </p:sp>
        <p:sp>
          <p:nvSpPr>
            <p:cNvPr id="72" name="Freeform 67"/>
            <p:cNvSpPr>
              <a:spLocks/>
            </p:cNvSpPr>
            <p:nvPr/>
          </p:nvSpPr>
          <p:spPr bwMode="auto">
            <a:xfrm>
              <a:off x="8077201" y="1985434"/>
              <a:ext cx="162984" cy="116417"/>
            </a:xfrm>
            <a:custGeom>
              <a:avLst/>
              <a:gdLst>
                <a:gd name="T0" fmla="*/ 0 w 76"/>
                <a:gd name="T1" fmla="*/ 0 h 54"/>
                <a:gd name="T2" fmla="*/ 76 w 76"/>
                <a:gd name="T3" fmla="*/ 45 h 54"/>
                <a:gd name="T4" fmla="*/ 63 w 76"/>
                <a:gd name="T5" fmla="*/ 54 h 54"/>
                <a:gd name="T6" fmla="*/ 40 w 76"/>
                <a:gd name="T7" fmla="*/ 46 h 54"/>
                <a:gd name="T8" fmla="*/ 0 w 76"/>
                <a:gd name="T9" fmla="*/ 0 h 54"/>
              </a:gdLst>
              <a:ahLst/>
              <a:cxnLst>
                <a:cxn ang="0">
                  <a:pos x="T0" y="T1"/>
                </a:cxn>
                <a:cxn ang="0">
                  <a:pos x="T2" y="T3"/>
                </a:cxn>
                <a:cxn ang="0">
                  <a:pos x="T4" y="T5"/>
                </a:cxn>
                <a:cxn ang="0">
                  <a:pos x="T6" y="T7"/>
                </a:cxn>
                <a:cxn ang="0">
                  <a:pos x="T8" y="T9"/>
                </a:cxn>
              </a:cxnLst>
              <a:rect l="0" t="0" r="r" b="b"/>
              <a:pathLst>
                <a:path w="76" h="54">
                  <a:moveTo>
                    <a:pt x="0" y="0"/>
                  </a:moveTo>
                  <a:cubicBezTo>
                    <a:pt x="76" y="45"/>
                    <a:pt x="76" y="45"/>
                    <a:pt x="76" y="45"/>
                  </a:cubicBezTo>
                  <a:cubicBezTo>
                    <a:pt x="76" y="45"/>
                    <a:pt x="73" y="53"/>
                    <a:pt x="63" y="54"/>
                  </a:cubicBezTo>
                  <a:cubicBezTo>
                    <a:pt x="58" y="54"/>
                    <a:pt x="50" y="52"/>
                    <a:pt x="40" y="46"/>
                  </a:cubicBezTo>
                  <a:cubicBezTo>
                    <a:pt x="15" y="33"/>
                    <a:pt x="0" y="0"/>
                    <a:pt x="0" y="0"/>
                  </a:cubicBezTo>
                  <a:close/>
                </a:path>
              </a:pathLst>
            </a:custGeom>
            <a:solidFill>
              <a:schemeClr val="accent5"/>
            </a:solidFill>
            <a:ln>
              <a:noFill/>
            </a:ln>
          </p:spPr>
          <p:txBody>
            <a:bodyPr vert="horz" wrap="square" lIns="182880" tIns="91440" rIns="182880" bIns="91440" numCol="1" anchor="t" anchorCtr="0" compatLnSpc="1">
              <a:prstTxWarp prst="textNoShape">
                <a:avLst/>
              </a:prstTxWarp>
            </a:bodyPr>
            <a:lstStyle/>
            <a:p>
              <a:endParaRPr lang="en-US" dirty="0"/>
            </a:p>
          </p:txBody>
        </p:sp>
        <p:sp>
          <p:nvSpPr>
            <p:cNvPr id="73" name="Freeform 68"/>
            <p:cNvSpPr>
              <a:spLocks/>
            </p:cNvSpPr>
            <p:nvPr/>
          </p:nvSpPr>
          <p:spPr bwMode="auto">
            <a:xfrm>
              <a:off x="8743952" y="2709334"/>
              <a:ext cx="357717" cy="194733"/>
            </a:xfrm>
            <a:custGeom>
              <a:avLst/>
              <a:gdLst>
                <a:gd name="T0" fmla="*/ 10 w 168"/>
                <a:gd name="T1" fmla="*/ 30 h 92"/>
                <a:gd name="T2" fmla="*/ 145 w 168"/>
                <a:gd name="T3" fmla="*/ 89 h 92"/>
                <a:gd name="T4" fmla="*/ 164 w 168"/>
                <a:gd name="T5" fmla="*/ 82 h 92"/>
                <a:gd name="T6" fmla="*/ 157 w 168"/>
                <a:gd name="T7" fmla="*/ 62 h 92"/>
                <a:gd name="T8" fmla="*/ 22 w 168"/>
                <a:gd name="T9" fmla="*/ 3 h 92"/>
                <a:gd name="T10" fmla="*/ 3 w 168"/>
                <a:gd name="T11" fmla="*/ 10 h 92"/>
                <a:gd name="T12" fmla="*/ 10 w 168"/>
                <a:gd name="T13" fmla="*/ 30 h 92"/>
              </a:gdLst>
              <a:ahLst/>
              <a:cxnLst>
                <a:cxn ang="0">
                  <a:pos x="T0" y="T1"/>
                </a:cxn>
                <a:cxn ang="0">
                  <a:pos x="T2" y="T3"/>
                </a:cxn>
                <a:cxn ang="0">
                  <a:pos x="T4" y="T5"/>
                </a:cxn>
                <a:cxn ang="0">
                  <a:pos x="T6" y="T7"/>
                </a:cxn>
                <a:cxn ang="0">
                  <a:pos x="T8" y="T9"/>
                </a:cxn>
                <a:cxn ang="0">
                  <a:pos x="T10" y="T11"/>
                </a:cxn>
                <a:cxn ang="0">
                  <a:pos x="T12" y="T13"/>
                </a:cxn>
              </a:cxnLst>
              <a:rect l="0" t="0" r="r" b="b"/>
              <a:pathLst>
                <a:path w="168" h="92">
                  <a:moveTo>
                    <a:pt x="10" y="30"/>
                  </a:moveTo>
                  <a:cubicBezTo>
                    <a:pt x="145" y="89"/>
                    <a:pt x="145" y="89"/>
                    <a:pt x="145" y="89"/>
                  </a:cubicBezTo>
                  <a:cubicBezTo>
                    <a:pt x="152" y="92"/>
                    <a:pt x="161" y="89"/>
                    <a:pt x="164" y="82"/>
                  </a:cubicBezTo>
                  <a:cubicBezTo>
                    <a:pt x="168" y="74"/>
                    <a:pt x="164" y="66"/>
                    <a:pt x="157" y="62"/>
                  </a:cubicBezTo>
                  <a:cubicBezTo>
                    <a:pt x="22" y="3"/>
                    <a:pt x="22" y="3"/>
                    <a:pt x="22" y="3"/>
                  </a:cubicBezTo>
                  <a:cubicBezTo>
                    <a:pt x="15" y="0"/>
                    <a:pt x="6" y="3"/>
                    <a:pt x="3" y="10"/>
                  </a:cubicBezTo>
                  <a:cubicBezTo>
                    <a:pt x="0" y="18"/>
                    <a:pt x="3" y="26"/>
                    <a:pt x="10" y="30"/>
                  </a:cubicBezTo>
                </a:path>
              </a:pathLst>
            </a:custGeom>
            <a:solidFill>
              <a:schemeClr val="tx1">
                <a:lumMod val="50000"/>
                <a:lumOff val="50000"/>
              </a:schemeClr>
            </a:solidFill>
            <a:ln>
              <a:noFill/>
            </a:ln>
          </p:spPr>
          <p:txBody>
            <a:bodyPr vert="horz" wrap="square" lIns="182880" tIns="91440" rIns="182880" bIns="91440" numCol="1" anchor="t" anchorCtr="0" compatLnSpc="1">
              <a:prstTxWarp prst="textNoShape">
                <a:avLst/>
              </a:prstTxWarp>
            </a:bodyPr>
            <a:lstStyle/>
            <a:p>
              <a:endParaRPr lang="en-US" dirty="0"/>
            </a:p>
          </p:txBody>
        </p:sp>
        <p:sp>
          <p:nvSpPr>
            <p:cNvPr id="74" name="Freeform 69"/>
            <p:cNvSpPr>
              <a:spLocks/>
            </p:cNvSpPr>
            <p:nvPr/>
          </p:nvSpPr>
          <p:spPr bwMode="auto">
            <a:xfrm>
              <a:off x="7884586" y="2893484"/>
              <a:ext cx="452967" cy="423333"/>
            </a:xfrm>
            <a:custGeom>
              <a:avLst/>
              <a:gdLst>
                <a:gd name="T0" fmla="*/ 206 w 213"/>
                <a:gd name="T1" fmla="*/ 172 h 199"/>
                <a:gd name="T2" fmla="*/ 26 w 213"/>
                <a:gd name="T3" fmla="*/ 5 h 199"/>
                <a:gd name="T4" fmla="*/ 5 w 213"/>
                <a:gd name="T5" fmla="*/ 6 h 199"/>
                <a:gd name="T6" fmla="*/ 6 w 213"/>
                <a:gd name="T7" fmla="*/ 27 h 199"/>
                <a:gd name="T8" fmla="*/ 186 w 213"/>
                <a:gd name="T9" fmla="*/ 193 h 199"/>
                <a:gd name="T10" fmla="*/ 207 w 213"/>
                <a:gd name="T11" fmla="*/ 193 h 199"/>
                <a:gd name="T12" fmla="*/ 206 w 213"/>
                <a:gd name="T13" fmla="*/ 172 h 199"/>
              </a:gdLst>
              <a:ahLst/>
              <a:cxnLst>
                <a:cxn ang="0">
                  <a:pos x="T0" y="T1"/>
                </a:cxn>
                <a:cxn ang="0">
                  <a:pos x="T2" y="T3"/>
                </a:cxn>
                <a:cxn ang="0">
                  <a:pos x="T4" y="T5"/>
                </a:cxn>
                <a:cxn ang="0">
                  <a:pos x="T6" y="T7"/>
                </a:cxn>
                <a:cxn ang="0">
                  <a:pos x="T8" y="T9"/>
                </a:cxn>
                <a:cxn ang="0">
                  <a:pos x="T10" y="T11"/>
                </a:cxn>
                <a:cxn ang="0">
                  <a:pos x="T12" y="T13"/>
                </a:cxn>
              </a:cxnLst>
              <a:rect l="0" t="0" r="r" b="b"/>
              <a:pathLst>
                <a:path w="213" h="199">
                  <a:moveTo>
                    <a:pt x="206" y="172"/>
                  </a:moveTo>
                  <a:cubicBezTo>
                    <a:pt x="26" y="5"/>
                    <a:pt x="26" y="5"/>
                    <a:pt x="26" y="5"/>
                  </a:cubicBezTo>
                  <a:cubicBezTo>
                    <a:pt x="20" y="0"/>
                    <a:pt x="11" y="0"/>
                    <a:pt x="5" y="6"/>
                  </a:cubicBezTo>
                  <a:cubicBezTo>
                    <a:pt x="0" y="12"/>
                    <a:pt x="0" y="21"/>
                    <a:pt x="6" y="27"/>
                  </a:cubicBezTo>
                  <a:cubicBezTo>
                    <a:pt x="186" y="193"/>
                    <a:pt x="186" y="193"/>
                    <a:pt x="186" y="193"/>
                  </a:cubicBezTo>
                  <a:cubicBezTo>
                    <a:pt x="192" y="199"/>
                    <a:pt x="202" y="199"/>
                    <a:pt x="207" y="193"/>
                  </a:cubicBezTo>
                  <a:cubicBezTo>
                    <a:pt x="213" y="187"/>
                    <a:pt x="212" y="177"/>
                    <a:pt x="206" y="172"/>
                  </a:cubicBezTo>
                </a:path>
              </a:pathLst>
            </a:custGeom>
            <a:solidFill>
              <a:schemeClr val="tx1">
                <a:lumMod val="50000"/>
                <a:lumOff val="50000"/>
              </a:schemeClr>
            </a:solidFill>
            <a:ln>
              <a:noFill/>
            </a:ln>
          </p:spPr>
          <p:txBody>
            <a:bodyPr vert="horz" wrap="square" lIns="182880" tIns="91440" rIns="182880" bIns="91440" numCol="1" anchor="t" anchorCtr="0" compatLnSpc="1">
              <a:prstTxWarp prst="textNoShape">
                <a:avLst/>
              </a:prstTxWarp>
            </a:bodyPr>
            <a:lstStyle/>
            <a:p>
              <a:endParaRPr lang="en-US" dirty="0"/>
            </a:p>
          </p:txBody>
        </p:sp>
        <p:sp>
          <p:nvSpPr>
            <p:cNvPr id="75" name="Freeform 70"/>
            <p:cNvSpPr>
              <a:spLocks/>
            </p:cNvSpPr>
            <p:nvPr/>
          </p:nvSpPr>
          <p:spPr bwMode="auto">
            <a:xfrm>
              <a:off x="8208435" y="3945467"/>
              <a:ext cx="188384" cy="44451"/>
            </a:xfrm>
            <a:custGeom>
              <a:avLst/>
              <a:gdLst>
                <a:gd name="T0" fmla="*/ 0 w 89"/>
                <a:gd name="T1" fmla="*/ 13 h 21"/>
                <a:gd name="T2" fmla="*/ 7 w 89"/>
                <a:gd name="T3" fmla="*/ 9 h 21"/>
                <a:gd name="T4" fmla="*/ 14 w 89"/>
                <a:gd name="T5" fmla="*/ 6 h 21"/>
                <a:gd name="T6" fmla="*/ 21 w 89"/>
                <a:gd name="T7" fmla="*/ 4 h 21"/>
                <a:gd name="T8" fmla="*/ 28 w 89"/>
                <a:gd name="T9" fmla="*/ 1 h 21"/>
                <a:gd name="T10" fmla="*/ 32 w 89"/>
                <a:gd name="T11" fmla="*/ 0 h 21"/>
                <a:gd name="T12" fmla="*/ 35 w 89"/>
                <a:gd name="T13" fmla="*/ 5 h 21"/>
                <a:gd name="T14" fmla="*/ 36 w 89"/>
                <a:gd name="T15" fmla="*/ 7 h 21"/>
                <a:gd name="T16" fmla="*/ 37 w 89"/>
                <a:gd name="T17" fmla="*/ 8 h 21"/>
                <a:gd name="T18" fmla="*/ 40 w 89"/>
                <a:gd name="T19" fmla="*/ 11 h 21"/>
                <a:gd name="T20" fmla="*/ 42 w 89"/>
                <a:gd name="T21" fmla="*/ 12 h 21"/>
                <a:gd name="T22" fmla="*/ 43 w 89"/>
                <a:gd name="T23" fmla="*/ 13 h 21"/>
                <a:gd name="T24" fmla="*/ 44 w 89"/>
                <a:gd name="T25" fmla="*/ 13 h 21"/>
                <a:gd name="T26" fmla="*/ 45 w 89"/>
                <a:gd name="T27" fmla="*/ 13 h 21"/>
                <a:gd name="T28" fmla="*/ 46 w 89"/>
                <a:gd name="T29" fmla="*/ 12 h 21"/>
                <a:gd name="T30" fmla="*/ 48 w 89"/>
                <a:gd name="T31" fmla="*/ 11 h 21"/>
                <a:gd name="T32" fmla="*/ 49 w 89"/>
                <a:gd name="T33" fmla="*/ 10 h 21"/>
                <a:gd name="T34" fmla="*/ 51 w 89"/>
                <a:gd name="T35" fmla="*/ 9 h 21"/>
                <a:gd name="T36" fmla="*/ 51 w 89"/>
                <a:gd name="T37" fmla="*/ 9 h 21"/>
                <a:gd name="T38" fmla="*/ 51 w 89"/>
                <a:gd name="T39" fmla="*/ 9 h 21"/>
                <a:gd name="T40" fmla="*/ 51 w 89"/>
                <a:gd name="T41" fmla="*/ 9 h 21"/>
                <a:gd name="T42" fmla="*/ 51 w 89"/>
                <a:gd name="T43" fmla="*/ 9 h 21"/>
                <a:gd name="T44" fmla="*/ 51 w 89"/>
                <a:gd name="T45" fmla="*/ 9 h 21"/>
                <a:gd name="T46" fmla="*/ 51 w 89"/>
                <a:gd name="T47" fmla="*/ 9 h 21"/>
                <a:gd name="T48" fmla="*/ 51 w 89"/>
                <a:gd name="T49" fmla="*/ 9 h 21"/>
                <a:gd name="T50" fmla="*/ 51 w 89"/>
                <a:gd name="T51" fmla="*/ 9 h 21"/>
                <a:gd name="T52" fmla="*/ 52 w 89"/>
                <a:gd name="T53" fmla="*/ 8 h 21"/>
                <a:gd name="T54" fmla="*/ 53 w 89"/>
                <a:gd name="T55" fmla="*/ 6 h 21"/>
                <a:gd name="T56" fmla="*/ 54 w 89"/>
                <a:gd name="T57" fmla="*/ 5 h 21"/>
                <a:gd name="T58" fmla="*/ 57 w 89"/>
                <a:gd name="T59" fmla="*/ 1 h 21"/>
                <a:gd name="T60" fmla="*/ 61 w 89"/>
                <a:gd name="T61" fmla="*/ 1 h 21"/>
                <a:gd name="T62" fmla="*/ 68 w 89"/>
                <a:gd name="T63" fmla="*/ 3 h 21"/>
                <a:gd name="T64" fmla="*/ 75 w 89"/>
                <a:gd name="T65" fmla="*/ 6 h 21"/>
                <a:gd name="T66" fmla="*/ 82 w 89"/>
                <a:gd name="T67" fmla="*/ 8 h 21"/>
                <a:gd name="T68" fmla="*/ 89 w 89"/>
                <a:gd name="T69" fmla="*/ 11 h 21"/>
                <a:gd name="T70" fmla="*/ 89 w 89"/>
                <a:gd name="T71" fmla="*/ 12 h 21"/>
                <a:gd name="T72" fmla="*/ 60 w 89"/>
                <a:gd name="T73" fmla="*/ 8 h 21"/>
                <a:gd name="T74" fmla="*/ 60 w 89"/>
                <a:gd name="T75" fmla="*/ 8 h 21"/>
                <a:gd name="T76" fmla="*/ 59 w 89"/>
                <a:gd name="T77" fmla="*/ 10 h 21"/>
                <a:gd name="T78" fmla="*/ 58 w 89"/>
                <a:gd name="T79" fmla="*/ 12 h 21"/>
                <a:gd name="T80" fmla="*/ 56 w 89"/>
                <a:gd name="T81" fmla="*/ 14 h 21"/>
                <a:gd name="T82" fmla="*/ 54 w 89"/>
                <a:gd name="T83" fmla="*/ 16 h 21"/>
                <a:gd name="T84" fmla="*/ 52 w 89"/>
                <a:gd name="T85" fmla="*/ 18 h 21"/>
                <a:gd name="T86" fmla="*/ 50 w 89"/>
                <a:gd name="T87" fmla="*/ 19 h 21"/>
                <a:gd name="T88" fmla="*/ 47 w 89"/>
                <a:gd name="T89" fmla="*/ 20 h 21"/>
                <a:gd name="T90" fmla="*/ 44 w 89"/>
                <a:gd name="T91" fmla="*/ 21 h 21"/>
                <a:gd name="T92" fmla="*/ 42 w 89"/>
                <a:gd name="T93" fmla="*/ 20 h 21"/>
                <a:gd name="T94" fmla="*/ 39 w 89"/>
                <a:gd name="T95" fmla="*/ 20 h 21"/>
                <a:gd name="T96" fmla="*/ 34 w 89"/>
                <a:gd name="T97" fmla="*/ 16 h 21"/>
                <a:gd name="T98" fmla="*/ 28 w 89"/>
                <a:gd name="T99" fmla="*/ 8 h 21"/>
                <a:gd name="T100" fmla="*/ 29 w 89"/>
                <a:gd name="T101" fmla="*/ 8 h 21"/>
                <a:gd name="T102" fmla="*/ 0 w 89"/>
                <a:gd name="T103" fmla="*/ 14 h 21"/>
                <a:gd name="T104" fmla="*/ 0 w 89"/>
                <a:gd name="T105" fmla="*/ 1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9" h="21">
                  <a:moveTo>
                    <a:pt x="0" y="13"/>
                  </a:moveTo>
                  <a:cubicBezTo>
                    <a:pt x="2" y="12"/>
                    <a:pt x="5" y="10"/>
                    <a:pt x="7" y="9"/>
                  </a:cubicBezTo>
                  <a:cubicBezTo>
                    <a:pt x="9" y="8"/>
                    <a:pt x="12" y="7"/>
                    <a:pt x="14" y="6"/>
                  </a:cubicBezTo>
                  <a:cubicBezTo>
                    <a:pt x="16" y="6"/>
                    <a:pt x="18" y="4"/>
                    <a:pt x="21" y="4"/>
                  </a:cubicBezTo>
                  <a:cubicBezTo>
                    <a:pt x="23" y="3"/>
                    <a:pt x="25" y="2"/>
                    <a:pt x="28" y="1"/>
                  </a:cubicBezTo>
                  <a:cubicBezTo>
                    <a:pt x="32" y="0"/>
                    <a:pt x="32" y="0"/>
                    <a:pt x="32" y="0"/>
                  </a:cubicBezTo>
                  <a:cubicBezTo>
                    <a:pt x="35" y="5"/>
                    <a:pt x="35" y="5"/>
                    <a:pt x="35" y="5"/>
                  </a:cubicBezTo>
                  <a:cubicBezTo>
                    <a:pt x="36" y="7"/>
                    <a:pt x="36" y="7"/>
                    <a:pt x="36" y="7"/>
                  </a:cubicBezTo>
                  <a:cubicBezTo>
                    <a:pt x="36" y="7"/>
                    <a:pt x="37" y="8"/>
                    <a:pt x="37" y="8"/>
                  </a:cubicBezTo>
                  <a:cubicBezTo>
                    <a:pt x="38" y="9"/>
                    <a:pt x="39" y="10"/>
                    <a:pt x="40" y="11"/>
                  </a:cubicBezTo>
                  <a:cubicBezTo>
                    <a:pt x="40" y="12"/>
                    <a:pt x="41" y="12"/>
                    <a:pt x="42" y="12"/>
                  </a:cubicBezTo>
                  <a:cubicBezTo>
                    <a:pt x="43" y="13"/>
                    <a:pt x="43" y="13"/>
                    <a:pt x="43" y="13"/>
                  </a:cubicBezTo>
                  <a:cubicBezTo>
                    <a:pt x="44" y="13"/>
                    <a:pt x="44" y="13"/>
                    <a:pt x="44" y="13"/>
                  </a:cubicBezTo>
                  <a:cubicBezTo>
                    <a:pt x="44" y="13"/>
                    <a:pt x="45" y="12"/>
                    <a:pt x="45" y="13"/>
                  </a:cubicBezTo>
                  <a:cubicBezTo>
                    <a:pt x="45" y="12"/>
                    <a:pt x="46" y="12"/>
                    <a:pt x="46" y="12"/>
                  </a:cubicBezTo>
                  <a:cubicBezTo>
                    <a:pt x="47" y="12"/>
                    <a:pt x="47" y="12"/>
                    <a:pt x="48" y="11"/>
                  </a:cubicBezTo>
                  <a:cubicBezTo>
                    <a:pt x="48" y="11"/>
                    <a:pt x="49" y="11"/>
                    <a:pt x="49" y="10"/>
                  </a:cubicBezTo>
                  <a:cubicBezTo>
                    <a:pt x="50" y="10"/>
                    <a:pt x="50" y="9"/>
                    <a:pt x="51" y="9"/>
                  </a:cubicBezTo>
                  <a:cubicBezTo>
                    <a:pt x="51" y="9"/>
                    <a:pt x="51" y="9"/>
                    <a:pt x="51" y="9"/>
                  </a:cubicBezTo>
                  <a:cubicBezTo>
                    <a:pt x="51" y="9"/>
                    <a:pt x="51" y="9"/>
                    <a:pt x="51" y="9"/>
                  </a:cubicBezTo>
                  <a:cubicBezTo>
                    <a:pt x="51" y="9"/>
                    <a:pt x="51" y="9"/>
                    <a:pt x="51" y="9"/>
                  </a:cubicBezTo>
                  <a:cubicBezTo>
                    <a:pt x="51" y="9"/>
                    <a:pt x="51" y="9"/>
                    <a:pt x="51" y="9"/>
                  </a:cubicBezTo>
                  <a:cubicBezTo>
                    <a:pt x="51" y="9"/>
                    <a:pt x="51" y="9"/>
                    <a:pt x="51" y="9"/>
                  </a:cubicBezTo>
                  <a:cubicBezTo>
                    <a:pt x="52" y="8"/>
                    <a:pt x="51" y="9"/>
                    <a:pt x="51" y="9"/>
                  </a:cubicBezTo>
                  <a:cubicBezTo>
                    <a:pt x="51" y="9"/>
                    <a:pt x="51" y="9"/>
                    <a:pt x="51" y="9"/>
                  </a:cubicBezTo>
                  <a:cubicBezTo>
                    <a:pt x="51" y="9"/>
                    <a:pt x="51" y="9"/>
                    <a:pt x="51" y="9"/>
                  </a:cubicBezTo>
                  <a:cubicBezTo>
                    <a:pt x="52" y="8"/>
                    <a:pt x="52" y="8"/>
                    <a:pt x="52" y="8"/>
                  </a:cubicBezTo>
                  <a:cubicBezTo>
                    <a:pt x="53" y="7"/>
                    <a:pt x="53" y="7"/>
                    <a:pt x="53" y="6"/>
                  </a:cubicBezTo>
                  <a:cubicBezTo>
                    <a:pt x="54" y="6"/>
                    <a:pt x="54" y="5"/>
                    <a:pt x="54" y="5"/>
                  </a:cubicBezTo>
                  <a:cubicBezTo>
                    <a:pt x="57" y="1"/>
                    <a:pt x="57" y="1"/>
                    <a:pt x="57" y="1"/>
                  </a:cubicBezTo>
                  <a:cubicBezTo>
                    <a:pt x="61" y="1"/>
                    <a:pt x="61" y="1"/>
                    <a:pt x="61" y="1"/>
                  </a:cubicBezTo>
                  <a:cubicBezTo>
                    <a:pt x="63" y="2"/>
                    <a:pt x="65" y="3"/>
                    <a:pt x="68" y="3"/>
                  </a:cubicBezTo>
                  <a:cubicBezTo>
                    <a:pt x="70" y="4"/>
                    <a:pt x="73" y="5"/>
                    <a:pt x="75" y="6"/>
                  </a:cubicBezTo>
                  <a:cubicBezTo>
                    <a:pt x="77" y="6"/>
                    <a:pt x="80" y="7"/>
                    <a:pt x="82" y="8"/>
                  </a:cubicBezTo>
                  <a:cubicBezTo>
                    <a:pt x="84" y="9"/>
                    <a:pt x="87" y="10"/>
                    <a:pt x="89" y="11"/>
                  </a:cubicBezTo>
                  <a:cubicBezTo>
                    <a:pt x="89" y="12"/>
                    <a:pt x="89" y="12"/>
                    <a:pt x="89" y="12"/>
                  </a:cubicBezTo>
                  <a:cubicBezTo>
                    <a:pt x="60" y="8"/>
                    <a:pt x="60" y="8"/>
                    <a:pt x="60" y="8"/>
                  </a:cubicBezTo>
                  <a:cubicBezTo>
                    <a:pt x="60" y="8"/>
                    <a:pt x="60" y="8"/>
                    <a:pt x="60" y="8"/>
                  </a:cubicBezTo>
                  <a:cubicBezTo>
                    <a:pt x="59" y="10"/>
                    <a:pt x="59" y="10"/>
                    <a:pt x="59" y="10"/>
                  </a:cubicBezTo>
                  <a:cubicBezTo>
                    <a:pt x="59" y="11"/>
                    <a:pt x="58" y="12"/>
                    <a:pt x="58" y="12"/>
                  </a:cubicBezTo>
                  <a:cubicBezTo>
                    <a:pt x="57" y="13"/>
                    <a:pt x="57" y="14"/>
                    <a:pt x="56" y="14"/>
                  </a:cubicBezTo>
                  <a:cubicBezTo>
                    <a:pt x="54" y="16"/>
                    <a:pt x="54" y="16"/>
                    <a:pt x="54" y="16"/>
                  </a:cubicBezTo>
                  <a:cubicBezTo>
                    <a:pt x="53" y="17"/>
                    <a:pt x="53" y="17"/>
                    <a:pt x="52" y="18"/>
                  </a:cubicBezTo>
                  <a:cubicBezTo>
                    <a:pt x="51" y="18"/>
                    <a:pt x="50" y="19"/>
                    <a:pt x="50" y="19"/>
                  </a:cubicBezTo>
                  <a:cubicBezTo>
                    <a:pt x="49" y="19"/>
                    <a:pt x="48" y="20"/>
                    <a:pt x="47" y="20"/>
                  </a:cubicBezTo>
                  <a:cubicBezTo>
                    <a:pt x="46" y="20"/>
                    <a:pt x="45" y="21"/>
                    <a:pt x="44" y="21"/>
                  </a:cubicBezTo>
                  <a:cubicBezTo>
                    <a:pt x="43" y="21"/>
                    <a:pt x="42" y="21"/>
                    <a:pt x="42" y="20"/>
                  </a:cubicBezTo>
                  <a:cubicBezTo>
                    <a:pt x="41" y="20"/>
                    <a:pt x="40" y="20"/>
                    <a:pt x="39" y="20"/>
                  </a:cubicBezTo>
                  <a:cubicBezTo>
                    <a:pt x="37" y="19"/>
                    <a:pt x="36" y="18"/>
                    <a:pt x="34" y="16"/>
                  </a:cubicBezTo>
                  <a:cubicBezTo>
                    <a:pt x="32" y="14"/>
                    <a:pt x="30" y="11"/>
                    <a:pt x="28" y="8"/>
                  </a:cubicBezTo>
                  <a:cubicBezTo>
                    <a:pt x="29" y="8"/>
                    <a:pt x="29" y="8"/>
                    <a:pt x="29" y="8"/>
                  </a:cubicBezTo>
                  <a:cubicBezTo>
                    <a:pt x="0" y="14"/>
                    <a:pt x="0" y="14"/>
                    <a:pt x="0" y="14"/>
                  </a:cubicBezTo>
                  <a:lnTo>
                    <a:pt x="0" y="13"/>
                  </a:lnTo>
                  <a:close/>
                </a:path>
              </a:pathLst>
            </a:custGeom>
            <a:solidFill>
              <a:srgbClr val="93786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dirty="0"/>
            </a:p>
          </p:txBody>
        </p:sp>
        <p:sp>
          <p:nvSpPr>
            <p:cNvPr id="76" name="Freeform 71"/>
            <p:cNvSpPr>
              <a:spLocks/>
            </p:cNvSpPr>
            <p:nvPr/>
          </p:nvSpPr>
          <p:spPr bwMode="auto">
            <a:xfrm>
              <a:off x="7291919" y="4686300"/>
              <a:ext cx="2846917" cy="1289051"/>
            </a:xfrm>
            <a:custGeom>
              <a:avLst/>
              <a:gdLst>
                <a:gd name="T0" fmla="*/ 0 w 1337"/>
                <a:gd name="T1" fmla="*/ 228 h 605"/>
                <a:gd name="T2" fmla="*/ 425 w 1337"/>
                <a:gd name="T3" fmla="*/ 573 h 605"/>
                <a:gd name="T4" fmla="*/ 1193 w 1337"/>
                <a:gd name="T5" fmla="*/ 386 h 605"/>
                <a:gd name="T6" fmla="*/ 648 w 1337"/>
                <a:gd name="T7" fmla="*/ 0 h 605"/>
              </a:gdLst>
              <a:ahLst/>
              <a:cxnLst>
                <a:cxn ang="0">
                  <a:pos x="T0" y="T1"/>
                </a:cxn>
                <a:cxn ang="0">
                  <a:pos x="T2" y="T3"/>
                </a:cxn>
                <a:cxn ang="0">
                  <a:pos x="T4" y="T5"/>
                </a:cxn>
                <a:cxn ang="0">
                  <a:pos x="T6" y="T7"/>
                </a:cxn>
              </a:cxnLst>
              <a:rect l="0" t="0" r="r" b="b"/>
              <a:pathLst>
                <a:path w="1337" h="605">
                  <a:moveTo>
                    <a:pt x="0" y="228"/>
                  </a:moveTo>
                  <a:cubicBezTo>
                    <a:pt x="0" y="228"/>
                    <a:pt x="389" y="562"/>
                    <a:pt x="425" y="573"/>
                  </a:cubicBezTo>
                  <a:cubicBezTo>
                    <a:pt x="525" y="605"/>
                    <a:pt x="1049" y="378"/>
                    <a:pt x="1193" y="386"/>
                  </a:cubicBezTo>
                  <a:cubicBezTo>
                    <a:pt x="1337" y="393"/>
                    <a:pt x="648" y="0"/>
                    <a:pt x="648" y="0"/>
                  </a:cubicBezTo>
                </a:path>
              </a:pathLst>
            </a:custGeom>
            <a:solidFill>
              <a:srgbClr val="F4D9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dirty="0"/>
            </a:p>
          </p:txBody>
        </p:sp>
        <p:sp>
          <p:nvSpPr>
            <p:cNvPr id="77" name="Freeform 72"/>
            <p:cNvSpPr>
              <a:spLocks/>
            </p:cNvSpPr>
            <p:nvPr/>
          </p:nvSpPr>
          <p:spPr bwMode="auto">
            <a:xfrm>
              <a:off x="8595786" y="4326467"/>
              <a:ext cx="1519767" cy="1214967"/>
            </a:xfrm>
            <a:custGeom>
              <a:avLst/>
              <a:gdLst>
                <a:gd name="T0" fmla="*/ 411 w 714"/>
                <a:gd name="T1" fmla="*/ 570 h 570"/>
                <a:gd name="T2" fmla="*/ 109 w 714"/>
                <a:gd name="T3" fmla="*/ 360 h 570"/>
                <a:gd name="T4" fmla="*/ 0 w 714"/>
                <a:gd name="T5" fmla="*/ 155 h 570"/>
                <a:gd name="T6" fmla="*/ 414 w 714"/>
                <a:gd name="T7" fmla="*/ 0 h 570"/>
                <a:gd name="T8" fmla="*/ 714 w 714"/>
                <a:gd name="T9" fmla="*/ 190 h 570"/>
                <a:gd name="T10" fmla="*/ 714 w 714"/>
                <a:gd name="T11" fmla="*/ 360 h 570"/>
                <a:gd name="T12" fmla="*/ 411 w 714"/>
                <a:gd name="T13" fmla="*/ 570 h 570"/>
              </a:gdLst>
              <a:ahLst/>
              <a:cxnLst>
                <a:cxn ang="0">
                  <a:pos x="T0" y="T1"/>
                </a:cxn>
                <a:cxn ang="0">
                  <a:pos x="T2" y="T3"/>
                </a:cxn>
                <a:cxn ang="0">
                  <a:pos x="T4" y="T5"/>
                </a:cxn>
                <a:cxn ang="0">
                  <a:pos x="T6" y="T7"/>
                </a:cxn>
                <a:cxn ang="0">
                  <a:pos x="T8" y="T9"/>
                </a:cxn>
                <a:cxn ang="0">
                  <a:pos x="T10" y="T11"/>
                </a:cxn>
                <a:cxn ang="0">
                  <a:pos x="T12" y="T13"/>
                </a:cxn>
              </a:cxnLst>
              <a:rect l="0" t="0" r="r" b="b"/>
              <a:pathLst>
                <a:path w="714" h="570">
                  <a:moveTo>
                    <a:pt x="411" y="570"/>
                  </a:moveTo>
                  <a:cubicBezTo>
                    <a:pt x="244" y="570"/>
                    <a:pt x="109" y="476"/>
                    <a:pt x="109" y="360"/>
                  </a:cubicBezTo>
                  <a:cubicBezTo>
                    <a:pt x="0" y="155"/>
                    <a:pt x="0" y="155"/>
                    <a:pt x="0" y="155"/>
                  </a:cubicBezTo>
                  <a:cubicBezTo>
                    <a:pt x="192" y="117"/>
                    <a:pt x="176" y="0"/>
                    <a:pt x="414" y="0"/>
                  </a:cubicBezTo>
                  <a:cubicBezTo>
                    <a:pt x="581" y="0"/>
                    <a:pt x="714" y="73"/>
                    <a:pt x="714" y="190"/>
                  </a:cubicBezTo>
                  <a:cubicBezTo>
                    <a:pt x="714" y="360"/>
                    <a:pt x="714" y="360"/>
                    <a:pt x="714" y="360"/>
                  </a:cubicBezTo>
                  <a:cubicBezTo>
                    <a:pt x="714" y="476"/>
                    <a:pt x="578" y="570"/>
                    <a:pt x="411" y="570"/>
                  </a:cubicBezTo>
                  <a:close/>
                </a:path>
              </a:pathLst>
            </a:custGeom>
            <a:solidFill>
              <a:srgbClr val="F4D9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dirty="0"/>
            </a:p>
          </p:txBody>
        </p:sp>
        <p:sp>
          <p:nvSpPr>
            <p:cNvPr id="78" name="Freeform 73"/>
            <p:cNvSpPr>
              <a:spLocks/>
            </p:cNvSpPr>
            <p:nvPr/>
          </p:nvSpPr>
          <p:spPr bwMode="auto">
            <a:xfrm>
              <a:off x="9469968" y="4419601"/>
              <a:ext cx="3118976" cy="1502833"/>
            </a:xfrm>
            <a:custGeom>
              <a:avLst/>
              <a:gdLst>
                <a:gd name="T0" fmla="*/ 1118 w 1118"/>
                <a:gd name="T1" fmla="*/ 202 h 706"/>
                <a:gd name="T2" fmla="*/ 383 w 1118"/>
                <a:gd name="T3" fmla="*/ 52 h 706"/>
                <a:gd name="T4" fmla="*/ 201 w 1118"/>
                <a:gd name="T5" fmla="*/ 0 h 706"/>
                <a:gd name="T6" fmla="*/ 0 w 1118"/>
                <a:gd name="T7" fmla="*/ 527 h 706"/>
                <a:gd name="T8" fmla="*/ 490 w 1118"/>
                <a:gd name="T9" fmla="*/ 527 h 706"/>
                <a:gd name="T10" fmla="*/ 1118 w 1118"/>
                <a:gd name="T11" fmla="*/ 706 h 706"/>
                <a:gd name="T12" fmla="*/ 1118 w 1118"/>
                <a:gd name="T13" fmla="*/ 202 h 706"/>
              </a:gdLst>
              <a:ahLst/>
              <a:cxnLst>
                <a:cxn ang="0">
                  <a:pos x="T0" y="T1"/>
                </a:cxn>
                <a:cxn ang="0">
                  <a:pos x="T2" y="T3"/>
                </a:cxn>
                <a:cxn ang="0">
                  <a:pos x="T4" y="T5"/>
                </a:cxn>
                <a:cxn ang="0">
                  <a:pos x="T6" y="T7"/>
                </a:cxn>
                <a:cxn ang="0">
                  <a:pos x="T8" y="T9"/>
                </a:cxn>
                <a:cxn ang="0">
                  <a:pos x="T10" y="T11"/>
                </a:cxn>
                <a:cxn ang="0">
                  <a:pos x="T12" y="T13"/>
                </a:cxn>
              </a:cxnLst>
              <a:rect l="0" t="0" r="r" b="b"/>
              <a:pathLst>
                <a:path w="1118" h="706">
                  <a:moveTo>
                    <a:pt x="1118" y="202"/>
                  </a:moveTo>
                  <a:cubicBezTo>
                    <a:pt x="887" y="155"/>
                    <a:pt x="518" y="80"/>
                    <a:pt x="383" y="52"/>
                  </a:cubicBezTo>
                  <a:cubicBezTo>
                    <a:pt x="352" y="45"/>
                    <a:pt x="201" y="0"/>
                    <a:pt x="201" y="0"/>
                  </a:cubicBezTo>
                  <a:cubicBezTo>
                    <a:pt x="0" y="527"/>
                    <a:pt x="0" y="527"/>
                    <a:pt x="0" y="527"/>
                  </a:cubicBezTo>
                  <a:cubicBezTo>
                    <a:pt x="142" y="506"/>
                    <a:pt x="232" y="506"/>
                    <a:pt x="490" y="527"/>
                  </a:cubicBezTo>
                  <a:cubicBezTo>
                    <a:pt x="651" y="541"/>
                    <a:pt x="930" y="629"/>
                    <a:pt x="1118" y="706"/>
                  </a:cubicBezTo>
                  <a:lnTo>
                    <a:pt x="1118" y="202"/>
                  </a:lnTo>
                  <a:close/>
                </a:path>
              </a:pathLst>
            </a:custGeom>
            <a:solidFill>
              <a:srgbClr val="F4D9BF"/>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dirty="0"/>
            </a:p>
          </p:txBody>
        </p:sp>
        <p:sp>
          <p:nvSpPr>
            <p:cNvPr id="79" name="Freeform 74"/>
            <p:cNvSpPr>
              <a:spLocks/>
            </p:cNvSpPr>
            <p:nvPr/>
          </p:nvSpPr>
          <p:spPr bwMode="auto">
            <a:xfrm>
              <a:off x="7105653" y="4552951"/>
              <a:ext cx="1665817" cy="505884"/>
            </a:xfrm>
            <a:custGeom>
              <a:avLst/>
              <a:gdLst>
                <a:gd name="T0" fmla="*/ 781 w 782"/>
                <a:gd name="T1" fmla="*/ 238 h 238"/>
                <a:gd name="T2" fmla="*/ 115 w 782"/>
                <a:gd name="T3" fmla="*/ 185 h 238"/>
                <a:gd name="T4" fmla="*/ 31 w 782"/>
                <a:gd name="T5" fmla="*/ 141 h 238"/>
                <a:gd name="T6" fmla="*/ 1 w 782"/>
                <a:gd name="T7" fmla="*/ 52 h 238"/>
                <a:gd name="T8" fmla="*/ 3 w 782"/>
                <a:gd name="T9" fmla="*/ 3 h 238"/>
                <a:gd name="T10" fmla="*/ 4 w 782"/>
                <a:gd name="T11" fmla="*/ 0 h 238"/>
                <a:gd name="T12" fmla="*/ 714 w 782"/>
                <a:gd name="T13" fmla="*/ 45 h 238"/>
                <a:gd name="T14" fmla="*/ 605 w 782"/>
                <a:gd name="T15" fmla="*/ 40 h 238"/>
                <a:gd name="T16" fmla="*/ 9 w 782"/>
                <a:gd name="T17" fmla="*/ 7 h 238"/>
                <a:gd name="T18" fmla="*/ 36 w 782"/>
                <a:gd name="T19" fmla="*/ 138 h 238"/>
                <a:gd name="T20" fmla="*/ 115 w 782"/>
                <a:gd name="T21" fmla="*/ 179 h 238"/>
                <a:gd name="T22" fmla="*/ 782 w 782"/>
                <a:gd name="T23" fmla="*/ 232 h 238"/>
                <a:gd name="T24" fmla="*/ 781 w 782"/>
                <a:gd name="T25"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2" h="238">
                  <a:moveTo>
                    <a:pt x="781" y="238"/>
                  </a:moveTo>
                  <a:cubicBezTo>
                    <a:pt x="115" y="185"/>
                    <a:pt x="115" y="185"/>
                    <a:pt x="115" y="185"/>
                  </a:cubicBezTo>
                  <a:cubicBezTo>
                    <a:pt x="78" y="181"/>
                    <a:pt x="50" y="167"/>
                    <a:pt x="31" y="141"/>
                  </a:cubicBezTo>
                  <a:cubicBezTo>
                    <a:pt x="9" y="113"/>
                    <a:pt x="3" y="77"/>
                    <a:pt x="1" y="52"/>
                  </a:cubicBezTo>
                  <a:cubicBezTo>
                    <a:pt x="0" y="24"/>
                    <a:pt x="3" y="4"/>
                    <a:pt x="3" y="3"/>
                  </a:cubicBezTo>
                  <a:cubicBezTo>
                    <a:pt x="4" y="0"/>
                    <a:pt x="4" y="0"/>
                    <a:pt x="4" y="0"/>
                  </a:cubicBezTo>
                  <a:cubicBezTo>
                    <a:pt x="714" y="45"/>
                    <a:pt x="714" y="45"/>
                    <a:pt x="714" y="45"/>
                  </a:cubicBezTo>
                  <a:cubicBezTo>
                    <a:pt x="605" y="40"/>
                    <a:pt x="605" y="40"/>
                    <a:pt x="605" y="40"/>
                  </a:cubicBezTo>
                  <a:cubicBezTo>
                    <a:pt x="9" y="7"/>
                    <a:pt x="9" y="7"/>
                    <a:pt x="9" y="7"/>
                  </a:cubicBezTo>
                  <a:cubicBezTo>
                    <a:pt x="7" y="21"/>
                    <a:pt x="0" y="92"/>
                    <a:pt x="36" y="138"/>
                  </a:cubicBezTo>
                  <a:cubicBezTo>
                    <a:pt x="54" y="161"/>
                    <a:pt x="81" y="175"/>
                    <a:pt x="115" y="179"/>
                  </a:cubicBezTo>
                  <a:cubicBezTo>
                    <a:pt x="782" y="232"/>
                    <a:pt x="782" y="232"/>
                    <a:pt x="782" y="232"/>
                  </a:cubicBezTo>
                  <a:lnTo>
                    <a:pt x="781" y="238"/>
                  </a:lnTo>
                  <a:close/>
                </a:path>
              </a:pathLst>
            </a:custGeom>
            <a:solidFill>
              <a:srgbClr val="D5AD95"/>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182880" tIns="91440" rIns="182880" bIns="91440" numCol="1" anchor="t" anchorCtr="0" compatLnSpc="1">
              <a:prstTxWarp prst="textNoShape">
                <a:avLst/>
              </a:prstTxWarp>
            </a:bodyPr>
            <a:lstStyle/>
            <a:p>
              <a:endParaRPr lang="en-US" dirty="0"/>
            </a:p>
          </p:txBody>
        </p:sp>
        <p:sp>
          <p:nvSpPr>
            <p:cNvPr id="80" name="Shape 678"/>
            <p:cNvSpPr/>
            <p:nvPr/>
          </p:nvSpPr>
          <p:spPr>
            <a:xfrm>
              <a:off x="9524332" y="1595893"/>
              <a:ext cx="644809" cy="487287"/>
            </a:xfrm>
            <a:custGeom>
              <a:avLst/>
              <a:gdLst/>
              <a:ahLst/>
              <a:cxnLst>
                <a:cxn ang="0">
                  <a:pos x="wd2" y="hd2"/>
                </a:cxn>
                <a:cxn ang="5400000">
                  <a:pos x="wd2" y="hd2"/>
                </a:cxn>
                <a:cxn ang="10800000">
                  <a:pos x="wd2" y="hd2"/>
                </a:cxn>
                <a:cxn ang="16200000">
                  <a:pos x="wd2" y="hd2"/>
                </a:cxn>
              </a:cxnLst>
              <a:rect l="0" t="0" r="r" b="b"/>
              <a:pathLst>
                <a:path w="20724" h="21599" extrusionOk="0">
                  <a:moveTo>
                    <a:pt x="9998" y="0"/>
                  </a:moveTo>
                  <a:cubicBezTo>
                    <a:pt x="8290" y="0"/>
                    <a:pt x="6583" y="898"/>
                    <a:pt x="5280" y="2695"/>
                  </a:cubicBezTo>
                  <a:cubicBezTo>
                    <a:pt x="4945" y="3157"/>
                    <a:pt x="4653" y="3657"/>
                    <a:pt x="4404" y="4183"/>
                  </a:cubicBezTo>
                  <a:cubicBezTo>
                    <a:pt x="4392" y="4208"/>
                    <a:pt x="4384" y="4235"/>
                    <a:pt x="4373" y="4260"/>
                  </a:cubicBezTo>
                  <a:cubicBezTo>
                    <a:pt x="3891" y="5302"/>
                    <a:pt x="3576" y="6445"/>
                    <a:pt x="3429" y="7623"/>
                  </a:cubicBezTo>
                  <a:cubicBezTo>
                    <a:pt x="3428" y="7624"/>
                    <a:pt x="3429" y="7625"/>
                    <a:pt x="3429" y="7625"/>
                  </a:cubicBezTo>
                  <a:cubicBezTo>
                    <a:pt x="3353" y="8227"/>
                    <a:pt x="3322" y="8835"/>
                    <a:pt x="3334" y="9444"/>
                  </a:cubicBezTo>
                  <a:cubicBezTo>
                    <a:pt x="2594" y="9714"/>
                    <a:pt x="1894" y="10243"/>
                    <a:pt x="1314" y="11042"/>
                  </a:cubicBezTo>
                  <a:cubicBezTo>
                    <a:pt x="-438" y="13459"/>
                    <a:pt x="-438" y="17375"/>
                    <a:pt x="1314" y="19792"/>
                  </a:cubicBezTo>
                  <a:cubicBezTo>
                    <a:pt x="2134" y="20922"/>
                    <a:pt x="3192" y="21516"/>
                    <a:pt x="4265" y="21589"/>
                  </a:cubicBezTo>
                  <a:lnTo>
                    <a:pt x="4265" y="21598"/>
                  </a:lnTo>
                  <a:lnTo>
                    <a:pt x="4385" y="21598"/>
                  </a:lnTo>
                  <a:cubicBezTo>
                    <a:pt x="4453" y="21600"/>
                    <a:pt x="4520" y="21600"/>
                    <a:pt x="4588" y="21598"/>
                  </a:cubicBezTo>
                  <a:lnTo>
                    <a:pt x="16136" y="21598"/>
                  </a:lnTo>
                  <a:cubicBezTo>
                    <a:pt x="16204" y="21600"/>
                    <a:pt x="16271" y="21600"/>
                    <a:pt x="16339" y="21598"/>
                  </a:cubicBezTo>
                  <a:lnTo>
                    <a:pt x="16392" y="21598"/>
                  </a:lnTo>
                  <a:lnTo>
                    <a:pt x="16392" y="21594"/>
                  </a:lnTo>
                  <a:cubicBezTo>
                    <a:pt x="17488" y="21543"/>
                    <a:pt x="18573" y="20945"/>
                    <a:pt x="19410" y="19792"/>
                  </a:cubicBezTo>
                  <a:cubicBezTo>
                    <a:pt x="21162" y="17375"/>
                    <a:pt x="21162" y="13459"/>
                    <a:pt x="19410" y="11042"/>
                  </a:cubicBezTo>
                  <a:cubicBezTo>
                    <a:pt x="18644" y="9985"/>
                    <a:pt x="17669" y="9391"/>
                    <a:pt x="16668" y="9259"/>
                  </a:cubicBezTo>
                  <a:cubicBezTo>
                    <a:pt x="16668" y="9255"/>
                    <a:pt x="16668" y="9252"/>
                    <a:pt x="16668" y="9248"/>
                  </a:cubicBezTo>
                  <a:cubicBezTo>
                    <a:pt x="16672" y="8065"/>
                    <a:pt x="16513" y="6881"/>
                    <a:pt x="16188" y="5766"/>
                  </a:cubicBezTo>
                  <a:cubicBezTo>
                    <a:pt x="16188" y="5764"/>
                    <a:pt x="16186" y="5762"/>
                    <a:pt x="16186" y="5759"/>
                  </a:cubicBezTo>
                  <a:cubicBezTo>
                    <a:pt x="15860" y="4644"/>
                    <a:pt x="15371" y="3599"/>
                    <a:pt x="14715" y="2695"/>
                  </a:cubicBezTo>
                  <a:cubicBezTo>
                    <a:pt x="13412" y="898"/>
                    <a:pt x="11705" y="0"/>
                    <a:pt x="9998" y="0"/>
                  </a:cubicBezTo>
                  <a:close/>
                </a:path>
              </a:pathLst>
            </a:custGeom>
            <a:solidFill>
              <a:schemeClr val="tx2">
                <a:lumMod val="20000"/>
                <a:lumOff val="80000"/>
              </a:schemeClr>
            </a:solidFill>
            <a:ln w="12700">
              <a:miter lim="400000"/>
            </a:ln>
          </p:spPr>
          <p:txBody>
            <a:bodyPr lIns="0" tIns="0" rIns="0" bIns="0" anchor="ctr"/>
            <a:lstStyle/>
            <a:p>
              <a:pPr lvl="0" algn="ctr">
                <a:defRPr sz="3200"/>
              </a:pPr>
              <a:endParaRPr sz="6401" dirty="0">
                <a:solidFill>
                  <a:srgbClr val="35B0D5"/>
                </a:solidFill>
              </a:endParaRPr>
            </a:p>
          </p:txBody>
        </p:sp>
      </p:grpSp>
      <p:graphicFrame>
        <p:nvGraphicFramePr>
          <p:cNvPr id="88" name="Diagram 87"/>
          <p:cNvGraphicFramePr/>
          <p:nvPr>
            <p:extLst>
              <p:ext uri="{D42A27DB-BD31-4B8C-83A1-F6EECF244321}">
                <p14:modId xmlns:p14="http://schemas.microsoft.com/office/powerpoint/2010/main" val="432477349"/>
              </p:ext>
            </p:extLst>
          </p:nvPr>
        </p:nvGraphicFramePr>
        <p:xfrm>
          <a:off x="626421" y="1828801"/>
          <a:ext cx="12777245" cy="10127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91281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04FE50-8CBC-2044-A7D0-D2CE8E0E9403}"/>
              </a:ext>
            </a:extLst>
          </p:cNvPr>
          <p:cNvSpPr>
            <a:spLocks noChangeArrowheads="1"/>
          </p:cNvSpPr>
          <p:nvPr/>
        </p:nvSpPr>
        <p:spPr bwMode="auto">
          <a:xfrm>
            <a:off x="1086644" y="2969823"/>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C1763FA2-3ABC-FC48-B409-EEA46BEFAC8A}"/>
              </a:ext>
            </a:extLst>
          </p:cNvPr>
          <p:cNvPicPr>
            <a:picLocks noChangeAspect="1"/>
          </p:cNvPicPr>
          <p:nvPr/>
        </p:nvPicPr>
        <p:blipFill>
          <a:blip r:embed="rId3"/>
          <a:stretch>
            <a:fillRect/>
          </a:stretch>
        </p:blipFill>
        <p:spPr>
          <a:xfrm>
            <a:off x="1389024" y="1828801"/>
            <a:ext cx="16640935" cy="9365672"/>
          </a:xfrm>
          <a:prstGeom prst="rect">
            <a:avLst/>
          </a:prstGeom>
        </p:spPr>
      </p:pic>
      <p:sp>
        <p:nvSpPr>
          <p:cNvPr id="6" name="TextBox 5">
            <a:extLst>
              <a:ext uri="{FF2B5EF4-FFF2-40B4-BE49-F238E27FC236}">
                <a16:creationId xmlns:a16="http://schemas.microsoft.com/office/drawing/2014/main" id="{D6CDC116-3092-5C46-85AB-550E89110C85}"/>
              </a:ext>
            </a:extLst>
          </p:cNvPr>
          <p:cNvSpPr txBox="1"/>
          <p:nvPr/>
        </p:nvSpPr>
        <p:spPr>
          <a:xfrm>
            <a:off x="1581438" y="571500"/>
            <a:ext cx="7562562" cy="1384995"/>
          </a:xfrm>
          <a:prstGeom prst="rect">
            <a:avLst/>
          </a:prstGeom>
          <a:noFill/>
        </p:spPr>
        <p:txBody>
          <a:bodyPr wrap="square" rtlCol="0">
            <a:spAutoFit/>
          </a:bodyPr>
          <a:lstStyle/>
          <a:p>
            <a:r>
              <a:rPr lang="en-US" sz="4800" b="1" u="sng" dirty="0">
                <a:solidFill>
                  <a:srgbClr val="E4A726"/>
                </a:solidFill>
                <a:latin typeface="Calibri" panose="020F0502020204030204" pitchFamily="34" charset="0"/>
                <a:cs typeface="Calibri" panose="020F0502020204030204" pitchFamily="34" charset="0"/>
              </a:rPr>
              <a:t>CAPACITY BUILDING</a:t>
            </a:r>
            <a:endParaRPr lang="en-US" sz="4800" dirty="0">
              <a:solidFill>
                <a:srgbClr val="063864"/>
              </a:solidFill>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51594705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1005"/>
          <a:stretch/>
        </p:blipFill>
        <p:spPr>
          <a:xfrm>
            <a:off x="1056619" y="50630"/>
            <a:ext cx="11063664" cy="2618385"/>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57836" y="2459267"/>
            <a:ext cx="8212112" cy="54747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268730" y="2470995"/>
            <a:ext cx="8248305" cy="54988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9314764" y="7934008"/>
            <a:ext cx="8155018" cy="54366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Picture 13"/>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056618" y="7960440"/>
            <a:ext cx="8212112" cy="54747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32041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E5A624"/>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C8B7E7-FE24-E344-B622-0B41FB59DFD4}"/>
              </a:ext>
            </a:extLst>
          </p:cNvPr>
          <p:cNvPicPr>
            <a:picLocks noChangeAspect="1"/>
          </p:cNvPicPr>
          <p:nvPr/>
        </p:nvPicPr>
        <p:blipFill>
          <a:blip r:embed="rId3">
            <a:alphaModFix amt="35000"/>
            <a:extLst>
              <a:ext uri="{BEBA8EAE-BF5A-486C-A8C5-ECC9F3942E4B}">
                <a14:imgProps xmlns:a14="http://schemas.microsoft.com/office/drawing/2010/main">
                  <a14:imgLayer r:embed="rId4">
                    <a14:imgEffect>
                      <a14:backgroundRemoval t="7742" b="98710" l="10000" r="90889">
                        <a14:foregroundMark x1="69556" y1="63226" x2="79556" y2="62258"/>
                        <a14:foregroundMark x1="79556" y1="62258" x2="85333" y2="57419"/>
                        <a14:foregroundMark x1="85333" y1="57419" x2="90889" y2="59032"/>
                        <a14:foregroundMark x1="90889" y1="59032" x2="86222" y2="53871"/>
                        <a14:foregroundMark x1="86222" y1="53871" x2="70667" y2="54194"/>
                        <a14:foregroundMark x1="70667" y1="54194" x2="70889" y2="49355"/>
                        <a14:foregroundMark x1="62000" y1="64516" x2="67333" y2="64839"/>
                        <a14:foregroundMark x1="67333" y1="64839" x2="72222" y2="61290"/>
                        <a14:foregroundMark x1="72222" y1="61290" x2="73111" y2="59032"/>
                        <a14:foregroundMark x1="84222" y1="56452" x2="86222" y2="49355"/>
                        <a14:foregroundMark x1="86222" y1="49355" x2="90889" y2="45161"/>
                        <a14:foregroundMark x1="90889" y1="45161" x2="86667" y2="41935"/>
                        <a14:foregroundMark x1="86667" y1="41935" x2="80667" y2="40323"/>
                        <a14:foregroundMark x1="80667" y1="40323" x2="79111" y2="30968"/>
                        <a14:foregroundMark x1="79111" y1="30968" x2="86000" y2="33548"/>
                        <a14:foregroundMark x1="86000" y1="33548" x2="81778" y2="37419"/>
                        <a14:foregroundMark x1="81778" y1="37419" x2="80444" y2="28065"/>
                        <a14:foregroundMark x1="80444" y1="28065" x2="68667" y2="28710"/>
                        <a14:foregroundMark x1="68667" y1="28710" x2="68667" y2="28710"/>
                        <a14:foregroundMark x1="56000" y1="18710" x2="55111" y2="11290"/>
                        <a14:foregroundMark x1="55111" y1="11290" x2="54889" y2="13871"/>
                        <a14:foregroundMark x1="53333" y1="15161" x2="54222" y2="7742"/>
                        <a14:foregroundMark x1="54222" y1="7742" x2="56889" y2="15161"/>
                        <a14:foregroundMark x1="44222" y1="18710" x2="42667" y2="13871"/>
                        <a14:foregroundMark x1="53333" y1="91613" x2="60889" y2="98710"/>
                        <a14:foregroundMark x1="52889" y1="93226" x2="37111" y2="97097"/>
                        <a14:foregroundMark x1="37111" y1="97097" x2="36667" y2="95161"/>
                        <a14:backgroundMark x1="80444" y1="82258" x2="92667" y2="72903"/>
                        <a14:backgroundMark x1="92667" y1="72903" x2="82444" y2="68710"/>
                        <a14:backgroundMark x1="83333" y1="66129" x2="89111" y2="66452"/>
                        <a14:backgroundMark x1="91527" y1="61089" x2="92889" y2="58065"/>
                        <a14:backgroundMark x1="89111" y1="66452" x2="90945" y2="62381"/>
                        <a14:backgroundMark x1="92889" y1="58065" x2="94444" y2="50645"/>
                        <a14:backgroundMark x1="94444" y1="50645" x2="92000" y2="33226"/>
                        <a14:backgroundMark x1="92000" y1="33226" x2="89111" y2="26774"/>
                        <a14:backgroundMark x1="89111" y1="26774" x2="75333" y2="12903"/>
                        <a14:backgroundMark x1="75333" y1="12903" x2="72000" y2="7097"/>
                        <a14:backgroundMark x1="72000" y1="7097" x2="74444" y2="323"/>
                        <a14:backgroundMark x1="85583" y1="62573" x2="92222" y2="99677"/>
                        <a14:backgroundMark x1="82383" y1="44691" x2="83203" y2="49275"/>
                        <a14:backgroundMark x1="74444" y1="323" x2="78722" y2="24229"/>
                        <a14:backgroundMark x1="92222" y1="99677" x2="78444" y2="99032"/>
                        <a14:backgroundMark x1="78444" y1="99032" x2="73556" y2="94516"/>
                        <a14:backgroundMark x1="73556" y1="94516" x2="69556" y2="87419"/>
                        <a14:backgroundMark x1="69556" y1="87419" x2="63778" y2="88387"/>
                        <a14:backgroundMark x1="63778" y1="88387" x2="60000" y2="80000"/>
                        <a14:backgroundMark x1="60000" y1="80000" x2="59556" y2="70645"/>
                        <a14:backgroundMark x1="59556" y1="70645" x2="61507" y2="69203"/>
                        <a14:backgroundMark x1="83498" y1="62543" x2="85556" y2="63226"/>
                      </a14:backgroundRemoval>
                    </a14:imgEffect>
                  </a14:imgLayer>
                </a14:imgProps>
              </a:ext>
            </a:extLst>
          </a:blip>
          <a:stretch>
            <a:fillRect/>
          </a:stretch>
        </p:blipFill>
        <p:spPr>
          <a:xfrm>
            <a:off x="11620989" y="2680059"/>
            <a:ext cx="6991350" cy="5282841"/>
          </a:xfrm>
          <a:prstGeom prst="rect">
            <a:avLst/>
          </a:prstGeom>
        </p:spPr>
      </p:pic>
      <p:sp>
        <p:nvSpPr>
          <p:cNvPr id="5" name="Rectangle 4">
            <a:extLst>
              <a:ext uri="{FF2B5EF4-FFF2-40B4-BE49-F238E27FC236}">
                <a16:creationId xmlns:a16="http://schemas.microsoft.com/office/drawing/2014/main" id="{C83550AF-07B7-6E47-A410-3F86ABD28E67}"/>
              </a:ext>
            </a:extLst>
          </p:cNvPr>
          <p:cNvSpPr/>
          <p:nvPr/>
        </p:nvSpPr>
        <p:spPr>
          <a:xfrm>
            <a:off x="0" y="8026400"/>
            <a:ext cx="18288000" cy="5689600"/>
          </a:xfrm>
          <a:prstGeom prst="rect">
            <a:avLst/>
          </a:prstGeom>
          <a:solidFill>
            <a:srgbClr val="043A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828086"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84CBC58E-ED87-AD49-9C42-A60DBF058988}"/>
              </a:ext>
            </a:extLst>
          </p:cNvPr>
          <p:cNvSpPr txBox="1"/>
          <p:nvPr/>
        </p:nvSpPr>
        <p:spPr>
          <a:xfrm>
            <a:off x="1085852" y="6680200"/>
            <a:ext cx="14630400" cy="1708160"/>
          </a:xfrm>
          <a:prstGeom prst="rect">
            <a:avLst/>
          </a:prstGeom>
          <a:noFill/>
        </p:spPr>
        <p:txBody>
          <a:bodyPr wrap="square" rtlCol="0">
            <a:spAutoFit/>
          </a:bodyPr>
          <a:lstStyle/>
          <a:p>
            <a:pPr marL="0" marR="0" lvl="0" indent="0" algn="l" defTabSz="1828086" rtl="0" eaLnBrk="1" fontAlgn="auto" latinLnBrk="0" hangingPunct="1">
              <a:lnSpc>
                <a:spcPct val="100000"/>
              </a:lnSpc>
              <a:spcBef>
                <a:spcPts val="0"/>
              </a:spcBef>
              <a:spcAft>
                <a:spcPts val="0"/>
              </a:spcAft>
              <a:buClrTx/>
              <a:buSzTx/>
              <a:buFontTx/>
              <a:buNone/>
              <a:tabLst/>
              <a:defRPr/>
            </a:pPr>
            <a:r>
              <a:rPr lang="en-US" sz="10500" dirty="0">
                <a:solidFill>
                  <a:prstClr val="white"/>
                </a:solidFill>
                <a:latin typeface="Calibri" panose="020F0502020204030204" pitchFamily="34" charset="0"/>
                <a:cs typeface="Calibri" panose="020F0502020204030204" pitchFamily="34" charset="0"/>
              </a:rPr>
              <a:t>Thank You.</a:t>
            </a:r>
            <a:endParaRPr kumimoji="0" lang="en-US" sz="10500" b="0"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27273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1FE076-CF07-FA42-A8F1-F9DD5EBB3F02}"/>
              </a:ext>
            </a:extLst>
          </p:cNvPr>
          <p:cNvPicPr>
            <a:picLocks noChangeAspect="1"/>
          </p:cNvPicPr>
          <p:nvPr/>
        </p:nvPicPr>
        <p:blipFill>
          <a:blip r:embed="rId3"/>
          <a:stretch>
            <a:fillRect/>
          </a:stretch>
        </p:blipFill>
        <p:spPr>
          <a:xfrm>
            <a:off x="1504152" y="3054350"/>
            <a:ext cx="15151159" cy="5988050"/>
          </a:xfrm>
          <a:prstGeom prst="rect">
            <a:avLst/>
          </a:prstGeom>
        </p:spPr>
      </p:pic>
      <p:sp>
        <p:nvSpPr>
          <p:cNvPr id="3" name="Rectangle 2">
            <a:extLst>
              <a:ext uri="{FF2B5EF4-FFF2-40B4-BE49-F238E27FC236}">
                <a16:creationId xmlns:a16="http://schemas.microsoft.com/office/drawing/2014/main" id="{4B39FE88-3B5E-824A-B0F2-7A039130D6AF}"/>
              </a:ext>
            </a:extLst>
          </p:cNvPr>
          <p:cNvSpPr/>
          <p:nvPr/>
        </p:nvSpPr>
        <p:spPr>
          <a:xfrm>
            <a:off x="1682226" y="571500"/>
            <a:ext cx="14218174" cy="830997"/>
          </a:xfrm>
          <a:prstGeom prst="rect">
            <a:avLst/>
          </a:prstGeom>
        </p:spPr>
        <p:txBody>
          <a:bodyPr wrap="square">
            <a:spAutoFit/>
          </a:bodyPr>
          <a:lstStyle/>
          <a:p>
            <a:r>
              <a:rPr lang="en-US" altLang="en-US" sz="4800" b="1" u="sng" dirty="0">
                <a:solidFill>
                  <a:srgbClr val="E4A726"/>
                </a:solidFill>
                <a:latin typeface="Calibri" panose="020F0502020204030204" pitchFamily="34" charset="0"/>
                <a:cs typeface="Calibri" panose="020F0502020204030204" pitchFamily="34" charset="0"/>
              </a:rPr>
              <a:t>COMPENTENCIES IN THE CONTEXT OF 4IR </a:t>
            </a:r>
            <a:endParaRPr lang="en-US" altLang="en-US" sz="4800" dirty="0">
              <a:solidFill>
                <a:srgbClr val="06386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9848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883081-0159-1C4A-BC84-61AC0AC262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642" y="1640498"/>
            <a:ext cx="8095658" cy="11456377"/>
          </a:xfrm>
          <a:prstGeom prst="rect">
            <a:avLst/>
          </a:prstGeom>
        </p:spPr>
      </p:pic>
      <p:pic>
        <p:nvPicPr>
          <p:cNvPr id="4" name="Picture 3">
            <a:extLst>
              <a:ext uri="{FF2B5EF4-FFF2-40B4-BE49-F238E27FC236}">
                <a16:creationId xmlns:a16="http://schemas.microsoft.com/office/drawing/2014/main" id="{28A1C2EA-A791-5440-BA9A-CD7A55CCCC75}"/>
              </a:ext>
            </a:extLst>
          </p:cNvPr>
          <p:cNvPicPr>
            <a:picLocks noChangeAspect="1"/>
          </p:cNvPicPr>
          <p:nvPr/>
        </p:nvPicPr>
        <p:blipFill>
          <a:blip r:embed="rId4"/>
          <a:stretch>
            <a:fillRect/>
          </a:stretch>
        </p:blipFill>
        <p:spPr>
          <a:xfrm>
            <a:off x="9144000" y="1854199"/>
            <a:ext cx="8294145" cy="11242676"/>
          </a:xfrm>
          <a:prstGeom prst="rect">
            <a:avLst/>
          </a:prstGeom>
        </p:spPr>
      </p:pic>
      <p:sp>
        <p:nvSpPr>
          <p:cNvPr id="5" name="Rectangle 4">
            <a:extLst>
              <a:ext uri="{FF2B5EF4-FFF2-40B4-BE49-F238E27FC236}">
                <a16:creationId xmlns:a16="http://schemas.microsoft.com/office/drawing/2014/main" id="{64FE1727-D7EF-104C-AD62-AC1E87A0183C}"/>
              </a:ext>
            </a:extLst>
          </p:cNvPr>
          <p:cNvSpPr/>
          <p:nvPr/>
        </p:nvSpPr>
        <p:spPr>
          <a:xfrm>
            <a:off x="1503827" y="520896"/>
            <a:ext cx="8268610" cy="830997"/>
          </a:xfrm>
          <a:prstGeom prst="rect">
            <a:avLst/>
          </a:prstGeom>
        </p:spPr>
        <p:txBody>
          <a:bodyPr wrap="none">
            <a:spAutoFit/>
          </a:bodyPr>
          <a:lstStyle/>
          <a:p>
            <a:r>
              <a:rPr lang="en-US" sz="4800" b="1" u="sng" dirty="0">
                <a:solidFill>
                  <a:srgbClr val="E4A726"/>
                </a:solidFill>
                <a:latin typeface="Calibri" panose="020F0502020204030204" pitchFamily="34" charset="0"/>
                <a:cs typeface="Calibri" panose="020F0502020204030204" pitchFamily="34" charset="0"/>
              </a:rPr>
              <a:t>COMPETENCIES RECONSIDERED</a:t>
            </a:r>
          </a:p>
        </p:txBody>
      </p:sp>
    </p:spTree>
    <p:extLst>
      <p:ext uri="{BB962C8B-B14F-4D97-AF65-F5344CB8AC3E}">
        <p14:creationId xmlns:p14="http://schemas.microsoft.com/office/powerpoint/2010/main" val="1574165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Placeholder 1"/>
          <p:cNvSpPr txBox="1">
            <a:spLocks/>
          </p:cNvSpPr>
          <p:nvPr/>
        </p:nvSpPr>
        <p:spPr>
          <a:xfrm>
            <a:off x="1158249" y="793140"/>
            <a:ext cx="13815051" cy="972710"/>
          </a:xfrm>
          <a:prstGeom prst="rect">
            <a:avLst/>
          </a:prstGeom>
        </p:spPr>
        <p:txBody>
          <a:bodyPr vert="horz" lIns="91440" tIns="45720" rIns="91440" bIns="45720" rtlCol="0">
            <a:noAutofit/>
          </a:bodyPr>
          <a:lstStyle>
            <a:lvl1pPr marL="0" indent="0" algn="l" defTabSz="1371600" rtl="0" eaLnBrk="1" latinLnBrk="0" hangingPunct="1">
              <a:lnSpc>
                <a:spcPct val="90000"/>
              </a:lnSpc>
              <a:spcBef>
                <a:spcPts val="1500"/>
              </a:spcBef>
              <a:buFont typeface="Arial" panose="020B0604020202020204" pitchFamily="34" charset="0"/>
              <a:buNone/>
              <a:defRPr sz="4800" kern="120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marL="1028700" indent="-342900" algn="l" defTabSz="1371600" rtl="0" eaLnBrk="1" latinLnBrk="0" hangingPunct="1">
              <a:lnSpc>
                <a:spcPct val="90000"/>
              </a:lnSpc>
              <a:spcBef>
                <a:spcPts val="750"/>
              </a:spcBef>
              <a:buFont typeface="Arial" panose="020B0604020202020204" pitchFamily="34" charset="0"/>
              <a:buChar char="•"/>
              <a:defRPr sz="48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2pPr>
            <a:lvl3pPr marL="1714500" indent="-342900" algn="l" defTabSz="1371600" rtl="0" eaLnBrk="1" latinLnBrk="0" hangingPunct="1">
              <a:lnSpc>
                <a:spcPct val="90000"/>
              </a:lnSpc>
              <a:spcBef>
                <a:spcPts val="750"/>
              </a:spcBef>
              <a:buFont typeface="Arial" panose="020B0604020202020204" pitchFamily="34" charset="0"/>
              <a:buChar char="•"/>
              <a:defRPr sz="48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3pPr>
            <a:lvl4pPr marL="2400300" indent="-342900" algn="l" defTabSz="1371600" rtl="0" eaLnBrk="1" latinLnBrk="0" hangingPunct="1">
              <a:lnSpc>
                <a:spcPct val="90000"/>
              </a:lnSpc>
              <a:spcBef>
                <a:spcPts val="750"/>
              </a:spcBef>
              <a:buFont typeface="Arial" panose="020B0604020202020204" pitchFamily="34" charset="0"/>
              <a:buChar char="•"/>
              <a:defRPr sz="48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4pPr>
            <a:lvl5pPr marL="3086100" indent="-342900" algn="l" defTabSz="1371600" rtl="0" eaLnBrk="1" latinLnBrk="0" hangingPunct="1">
              <a:lnSpc>
                <a:spcPct val="90000"/>
              </a:lnSpc>
              <a:spcBef>
                <a:spcPts val="750"/>
              </a:spcBef>
              <a:buFont typeface="Arial" panose="020B0604020202020204" pitchFamily="34" charset="0"/>
              <a:buChar char="•"/>
              <a:defRPr sz="48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US" b="1" u="sng" dirty="0">
                <a:solidFill>
                  <a:srgbClr val="E4A726"/>
                </a:solidFill>
                <a:latin typeface="Calibri" panose="020F0502020204030204" pitchFamily="34" charset="0"/>
                <a:cs typeface="Calibri" panose="020F0502020204030204" pitchFamily="34" charset="0"/>
              </a:rPr>
              <a:t>ESSENTIAL COMPETENCIES</a:t>
            </a:r>
          </a:p>
          <a:p>
            <a:endParaRPr lang="en-US" altLang="en-US" sz="3200" dirty="0">
              <a:solidFill>
                <a:srgbClr val="063864"/>
              </a:solidFill>
              <a:latin typeface="Calibri" panose="020F0502020204030204" pitchFamily="34" charset="0"/>
              <a:cs typeface="Calibri" panose="020F0502020204030204" pitchFamily="34" charset="0"/>
            </a:endParaRPr>
          </a:p>
          <a:p>
            <a:endParaRPr lang="en-US" altLang="en-US" sz="3200" dirty="0">
              <a:solidFill>
                <a:srgbClr val="063864"/>
              </a:solidFill>
              <a:latin typeface="Calibri" panose="020F0502020204030204" pitchFamily="34" charset="0"/>
              <a:cs typeface="Calibri" panose="020F0502020204030204" pitchFamily="34" charset="0"/>
            </a:endParaRPr>
          </a:p>
          <a:p>
            <a:endParaRPr lang="en-US" altLang="en-US" sz="3200" dirty="0">
              <a:solidFill>
                <a:srgbClr val="063864"/>
              </a:solidFill>
              <a:latin typeface="Calibri" panose="020F0502020204030204" pitchFamily="34" charset="0"/>
              <a:cs typeface="Calibri" panose="020F0502020204030204" pitchFamily="34" charset="0"/>
            </a:endParaRPr>
          </a:p>
          <a:p>
            <a:endParaRPr lang="en-US" altLang="en-US" sz="3200" dirty="0">
              <a:solidFill>
                <a:srgbClr val="063864"/>
              </a:solidFill>
              <a:latin typeface="Calibri" panose="020F0502020204030204" pitchFamily="34" charset="0"/>
              <a:cs typeface="Calibri" panose="020F0502020204030204" pitchFamily="34" charset="0"/>
            </a:endParaRPr>
          </a:p>
          <a:p>
            <a:endParaRPr lang="en-US" altLang="en-US" sz="3200" dirty="0">
              <a:solidFill>
                <a:srgbClr val="063864"/>
              </a:solidFill>
              <a:latin typeface="Calibri" panose="020F0502020204030204" pitchFamily="34" charset="0"/>
              <a:cs typeface="Calibri" panose="020F0502020204030204" pitchFamily="34" charset="0"/>
            </a:endParaRPr>
          </a:p>
          <a:p>
            <a:endParaRPr lang="en-US" altLang="en-US" sz="3200" dirty="0">
              <a:solidFill>
                <a:srgbClr val="063864"/>
              </a:solidFill>
              <a:latin typeface="Calibri" panose="020F0502020204030204" pitchFamily="34" charset="0"/>
              <a:cs typeface="Calibri" panose="020F0502020204030204" pitchFamily="34" charset="0"/>
            </a:endParaRPr>
          </a:p>
          <a:p>
            <a:endParaRPr lang="en-US" altLang="en-US" sz="3200" dirty="0">
              <a:solidFill>
                <a:srgbClr val="063864"/>
              </a:solidFill>
              <a:latin typeface="Calibri" panose="020F0502020204030204" pitchFamily="34" charset="0"/>
              <a:cs typeface="Calibri" panose="020F0502020204030204" pitchFamily="34" charset="0"/>
            </a:endParaRPr>
          </a:p>
          <a:p>
            <a:endParaRPr lang="en-US" altLang="en-US" sz="3200" dirty="0">
              <a:solidFill>
                <a:srgbClr val="063864"/>
              </a:solidFill>
              <a:latin typeface="Calibri" panose="020F0502020204030204" pitchFamily="34" charset="0"/>
              <a:cs typeface="Calibri" panose="020F0502020204030204" pitchFamily="34" charset="0"/>
            </a:endParaRPr>
          </a:p>
          <a:p>
            <a:endParaRPr lang="en-US" altLang="en-US" sz="3200" dirty="0">
              <a:solidFill>
                <a:srgbClr val="063864"/>
              </a:solidFill>
              <a:latin typeface="Calibri" panose="020F0502020204030204" pitchFamily="34" charset="0"/>
              <a:cs typeface="Calibri" panose="020F0502020204030204" pitchFamily="34" charset="0"/>
            </a:endParaRPr>
          </a:p>
          <a:p>
            <a:endParaRPr lang="en-US" altLang="en-US" sz="3200" dirty="0">
              <a:solidFill>
                <a:srgbClr val="063864"/>
              </a:solidFill>
              <a:latin typeface="Calibri" panose="020F0502020204030204" pitchFamily="34" charset="0"/>
              <a:cs typeface="Calibri" panose="020F0502020204030204" pitchFamily="34" charset="0"/>
            </a:endParaRPr>
          </a:p>
          <a:p>
            <a:endParaRPr lang="en-US" altLang="en-US" sz="3200" dirty="0">
              <a:solidFill>
                <a:srgbClr val="063864"/>
              </a:solidFill>
              <a:latin typeface="Calibri" panose="020F0502020204030204" pitchFamily="34" charset="0"/>
              <a:cs typeface="Calibri" panose="020F0502020204030204" pitchFamily="34" charset="0"/>
            </a:endParaRPr>
          </a:p>
          <a:p>
            <a:endParaRPr lang="en-US" altLang="en-US" sz="3200" dirty="0">
              <a:solidFill>
                <a:srgbClr val="063864"/>
              </a:solidFill>
              <a:latin typeface="Calibri" panose="020F0502020204030204" pitchFamily="34" charset="0"/>
              <a:cs typeface="Calibri" panose="020F0502020204030204" pitchFamily="34" charset="0"/>
            </a:endParaRPr>
          </a:p>
          <a:p>
            <a:endParaRPr lang="en-US" altLang="en-US" sz="3200" dirty="0">
              <a:solidFill>
                <a:srgbClr val="063864"/>
              </a:solidFill>
              <a:latin typeface="Calibri" panose="020F0502020204030204" pitchFamily="34" charset="0"/>
              <a:cs typeface="Calibri" panose="020F0502020204030204" pitchFamily="34" charset="0"/>
            </a:endParaRPr>
          </a:p>
          <a:p>
            <a:endParaRPr lang="en-US" altLang="en-US" sz="3200" dirty="0">
              <a:solidFill>
                <a:srgbClr val="063864"/>
              </a:solidFill>
              <a:latin typeface="Calibri" panose="020F0502020204030204" pitchFamily="34" charset="0"/>
              <a:cs typeface="Calibri" panose="020F0502020204030204" pitchFamily="34" charset="0"/>
            </a:endParaRPr>
          </a:p>
          <a:p>
            <a:endParaRPr lang="en-US" altLang="en-US" sz="3200" dirty="0">
              <a:solidFill>
                <a:srgbClr val="063864"/>
              </a:solidFill>
              <a:latin typeface="Calibri" panose="020F0502020204030204" pitchFamily="34" charset="0"/>
              <a:cs typeface="Calibri" panose="020F0502020204030204" pitchFamily="34" charset="0"/>
            </a:endParaRPr>
          </a:p>
          <a:p>
            <a:endParaRPr lang="en-US" altLang="en-US" sz="3200" dirty="0">
              <a:solidFill>
                <a:srgbClr val="063864"/>
              </a:solidFill>
              <a:latin typeface="Calibri" panose="020F0502020204030204" pitchFamily="34" charset="0"/>
              <a:cs typeface="Calibri" panose="020F0502020204030204" pitchFamily="34" charset="0"/>
            </a:endParaRPr>
          </a:p>
          <a:p>
            <a:endParaRPr lang="en-US" altLang="en-US" sz="2000" dirty="0">
              <a:solidFill>
                <a:srgbClr val="063864"/>
              </a:solidFill>
              <a:latin typeface="Calibri" panose="020F0502020204030204" pitchFamily="34" charset="0"/>
              <a:cs typeface="Calibri" panose="020F0502020204030204" pitchFamily="34" charset="0"/>
            </a:endParaRPr>
          </a:p>
          <a:p>
            <a:endParaRPr lang="en-US" altLang="en-US" sz="2000" dirty="0">
              <a:solidFill>
                <a:srgbClr val="063864"/>
              </a:solidFill>
              <a:latin typeface="Calibri" panose="020F0502020204030204" pitchFamily="34" charset="0"/>
              <a:cs typeface="Calibri" panose="020F0502020204030204" pitchFamily="34" charset="0"/>
            </a:endParaRPr>
          </a:p>
          <a:p>
            <a:r>
              <a:rPr lang="en-US" altLang="en-US" sz="2000" dirty="0">
                <a:latin typeface="Calibri" panose="020F0502020204030204" pitchFamily="34" charset="0"/>
                <a:cs typeface="Calibri" panose="020F0502020204030204" pitchFamily="34" charset="0"/>
              </a:rPr>
              <a:t>Adapted from “Essential Competencies: Scientific, Information, and Data Literacies” by Maria Romano (2019)</a:t>
            </a:r>
          </a:p>
          <a:p>
            <a:endParaRPr lang="en-US" altLang="en-US" sz="3200" dirty="0">
              <a:solidFill>
                <a:srgbClr val="063864"/>
              </a:solidFill>
              <a:latin typeface="Calibri" panose="020F0502020204030204" pitchFamily="34" charset="0"/>
              <a:cs typeface="Calibri" panose="020F0502020204030204" pitchFamily="34" charset="0"/>
            </a:endParaRPr>
          </a:p>
        </p:txBody>
      </p:sp>
      <p:sp>
        <p:nvSpPr>
          <p:cNvPr id="2" name="TextBox 1"/>
          <p:cNvSpPr txBox="1"/>
          <p:nvPr/>
        </p:nvSpPr>
        <p:spPr>
          <a:xfrm>
            <a:off x="7930342" y="7298575"/>
            <a:ext cx="2909454" cy="2909454"/>
          </a:xfrm>
          <a:prstGeom prst="rect">
            <a:avLst/>
          </a:prstGeom>
          <a:noFill/>
        </p:spPr>
        <p:txBody>
          <a:bodyPr wrap="square" rtlCol="0">
            <a:spAutoFit/>
          </a:bodyPr>
          <a:lstStyle/>
          <a:p>
            <a:endParaRPr lang="en-CA" dirty="0"/>
          </a:p>
        </p:txBody>
      </p:sp>
      <p:sp>
        <p:nvSpPr>
          <p:cNvPr id="4" name="TextBox 3"/>
          <p:cNvSpPr txBox="1"/>
          <p:nvPr/>
        </p:nvSpPr>
        <p:spPr>
          <a:xfrm>
            <a:off x="1220866" y="3429883"/>
            <a:ext cx="5731197" cy="2308324"/>
          </a:xfrm>
          <a:prstGeom prst="rect">
            <a:avLst/>
          </a:prstGeom>
          <a:noFill/>
        </p:spPr>
        <p:txBody>
          <a:bodyPr wrap="square" rtlCol="0">
            <a:spAutoFit/>
          </a:bodyPr>
          <a:lstStyle/>
          <a:p>
            <a:r>
              <a:rPr lang="en-US" sz="3200" b="1" dirty="0"/>
              <a:t>Overlap between competencies:</a:t>
            </a:r>
          </a:p>
          <a:p>
            <a:pPr marL="457200" indent="-457200">
              <a:buClr>
                <a:schemeClr val="accent1"/>
              </a:buClr>
              <a:buFont typeface="Wingdings" pitchFamily="2" charset="2"/>
              <a:buChar char="Ø"/>
            </a:pPr>
            <a:r>
              <a:rPr lang="en-US" sz="2800" dirty="0"/>
              <a:t>Evaluation/Assessment</a:t>
            </a:r>
          </a:p>
          <a:p>
            <a:pPr marL="457200" indent="-457200">
              <a:buClr>
                <a:schemeClr val="accent1"/>
              </a:buClr>
              <a:buFont typeface="Wingdings" pitchFamily="2" charset="2"/>
              <a:buChar char="Ø"/>
            </a:pPr>
            <a:r>
              <a:rPr lang="en-US" sz="2800" dirty="0"/>
              <a:t>Critical Interpretation</a:t>
            </a:r>
          </a:p>
          <a:p>
            <a:pPr marL="457200" indent="-457200">
              <a:buClr>
                <a:schemeClr val="accent1"/>
              </a:buClr>
              <a:buFont typeface="Wingdings" pitchFamily="2" charset="2"/>
              <a:buChar char="Ø"/>
            </a:pPr>
            <a:r>
              <a:rPr lang="en-US" sz="2800" dirty="0"/>
              <a:t>Critical Thinking</a:t>
            </a:r>
          </a:p>
          <a:p>
            <a:pPr marL="457200" indent="-457200">
              <a:buClr>
                <a:schemeClr val="accent1"/>
              </a:buClr>
              <a:buFont typeface="Wingdings" pitchFamily="2" charset="2"/>
              <a:buChar char="Ø"/>
            </a:pPr>
            <a:r>
              <a:rPr lang="en-US" sz="2800" dirty="0"/>
              <a:t>Communication</a:t>
            </a:r>
            <a:endParaRPr lang="en-CA" sz="2800" dirty="0"/>
          </a:p>
        </p:txBody>
      </p:sp>
      <p:grpSp>
        <p:nvGrpSpPr>
          <p:cNvPr id="16" name="Group 15"/>
          <p:cNvGrpSpPr/>
          <p:nvPr/>
        </p:nvGrpSpPr>
        <p:grpSpPr>
          <a:xfrm>
            <a:off x="1084262" y="571500"/>
            <a:ext cx="16657012" cy="12028209"/>
            <a:chOff x="2606571" y="287817"/>
            <a:chExt cx="15134705" cy="12028209"/>
          </a:xfrm>
        </p:grpSpPr>
        <p:graphicFrame>
          <p:nvGraphicFramePr>
            <p:cNvPr id="88" name="Diagram 87"/>
            <p:cNvGraphicFramePr/>
            <p:nvPr>
              <p:extLst/>
            </p:nvPr>
          </p:nvGraphicFramePr>
          <p:xfrm>
            <a:off x="2606571" y="287817"/>
            <a:ext cx="15134705" cy="12028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1" name="TextBox 80"/>
            <p:cNvSpPr txBox="1"/>
            <p:nvPr/>
          </p:nvSpPr>
          <p:spPr>
            <a:xfrm>
              <a:off x="8503066" y="2774253"/>
              <a:ext cx="4164677" cy="3431709"/>
            </a:xfrm>
            <a:prstGeom prst="rect">
              <a:avLst/>
            </a:prstGeom>
            <a:noFill/>
          </p:spPr>
          <p:txBody>
            <a:bodyPr wrap="square" rtlCol="0">
              <a:spAutoFit/>
            </a:bodyPr>
            <a:lstStyle/>
            <a:p>
              <a:pPr algn="ctr"/>
              <a:r>
                <a:rPr lang="en-US" b="1" dirty="0">
                  <a:ln w="0"/>
                  <a:effectLst>
                    <a:outerShdw blurRad="38100" dist="25400" dir="5400000" algn="ctr" rotWithShape="0">
                      <a:srgbClr val="6E747A">
                        <a:alpha val="43000"/>
                      </a:srgbClr>
                    </a:outerShdw>
                  </a:effectLst>
                </a:rPr>
                <a:t>DATA LITERACY</a:t>
              </a:r>
              <a:endParaRPr lang="en-CA" b="1" dirty="0"/>
            </a:p>
            <a:p>
              <a:pPr lvl="0" algn="ctr"/>
              <a:endParaRPr lang="en-CA" sz="2500" dirty="0"/>
            </a:p>
            <a:p>
              <a:pPr lvl="0" algn="ctr"/>
              <a:r>
                <a:rPr lang="en-CA" sz="2000" dirty="0"/>
                <a:t>Statistical comprehension </a:t>
              </a:r>
            </a:p>
            <a:p>
              <a:pPr lvl="0" algn="ctr"/>
              <a:r>
                <a:rPr lang="en-CA" sz="2000" dirty="0"/>
                <a:t>Interpretation of raw/primary </a:t>
              </a:r>
              <a:r>
                <a:rPr lang="en-US" sz="2000" dirty="0"/>
                <a:t>data </a:t>
              </a:r>
              <a:endParaRPr lang="en-CA" sz="2000" dirty="0"/>
            </a:p>
            <a:p>
              <a:pPr lvl="0" algn="ctr"/>
              <a:r>
                <a:rPr lang="en-CA" sz="2000" dirty="0"/>
                <a:t>Data collection </a:t>
              </a:r>
            </a:p>
            <a:p>
              <a:pPr lvl="0" algn="ctr"/>
              <a:r>
                <a:rPr lang="en-CA" sz="2000" dirty="0"/>
                <a:t>Data management</a:t>
              </a:r>
            </a:p>
            <a:p>
              <a:pPr lvl="0" algn="ctr"/>
              <a:r>
                <a:rPr lang="en-US" sz="2000" dirty="0"/>
                <a:t>Implications of data in a broad context </a:t>
              </a:r>
              <a:endParaRPr lang="en-CA" sz="2000" dirty="0"/>
            </a:p>
            <a:p>
              <a:pPr lvl="0" algn="ctr"/>
              <a:r>
                <a:rPr lang="en-US" sz="2000" dirty="0"/>
                <a:t>Information Knowledge</a:t>
              </a:r>
              <a:endParaRPr lang="en-CA" sz="2000" dirty="0"/>
            </a:p>
            <a:p>
              <a:pPr algn="ctr"/>
              <a:endParaRPr lang="en-US" dirty="0">
                <a:ln w="0"/>
                <a:effectLst>
                  <a:outerShdw blurRad="38100" dist="25400" dir="5400000" algn="ctr" rotWithShape="0">
                    <a:srgbClr val="6E747A">
                      <a:alpha val="43000"/>
                    </a:srgbClr>
                  </a:outerShdw>
                </a:effectLst>
              </a:endParaRPr>
            </a:p>
          </p:txBody>
        </p:sp>
        <p:sp>
          <p:nvSpPr>
            <p:cNvPr id="10" name="TextBox 9"/>
            <p:cNvSpPr txBox="1"/>
            <p:nvPr/>
          </p:nvSpPr>
          <p:spPr>
            <a:xfrm>
              <a:off x="10866650" y="7077277"/>
              <a:ext cx="5503025" cy="4047262"/>
            </a:xfrm>
            <a:prstGeom prst="rect">
              <a:avLst/>
            </a:prstGeom>
            <a:noFill/>
          </p:spPr>
          <p:txBody>
            <a:bodyPr wrap="square" rtlCol="0">
              <a:spAutoFit/>
            </a:bodyPr>
            <a:lstStyle/>
            <a:p>
              <a:pPr algn="ctr"/>
              <a:r>
                <a:rPr lang="en-US" b="1" dirty="0">
                  <a:ln w="0"/>
                  <a:effectLst>
                    <a:outerShdw blurRad="38100" dist="25400" dir="5400000" algn="ctr" rotWithShape="0">
                      <a:srgbClr val="6E747A">
                        <a:alpha val="43000"/>
                      </a:srgbClr>
                    </a:outerShdw>
                  </a:effectLst>
                </a:rPr>
                <a:t>INFORMATION LITERACY</a:t>
              </a:r>
              <a:endParaRPr lang="en-CA" b="1" dirty="0"/>
            </a:p>
            <a:p>
              <a:pPr lvl="0" algn="ctr"/>
              <a:endParaRPr lang="en-CA" sz="2500" dirty="0"/>
            </a:p>
            <a:p>
              <a:pPr lvl="0" algn="ctr"/>
              <a:r>
                <a:rPr lang="en-CA" sz="2000" dirty="0"/>
                <a:t>Information discovery</a:t>
              </a:r>
            </a:p>
            <a:p>
              <a:pPr lvl="0" algn="ctr"/>
              <a:r>
                <a:rPr lang="en-CA" sz="2000" dirty="0"/>
                <a:t>Using information appropriately and contextually</a:t>
              </a:r>
            </a:p>
            <a:p>
              <a:pPr lvl="0" algn="ctr"/>
              <a:r>
                <a:rPr lang="en-CA" sz="2000" dirty="0"/>
                <a:t>Examination and formulation of opinions regarding information</a:t>
              </a:r>
            </a:p>
            <a:p>
              <a:pPr lvl="0" algn="ctr"/>
              <a:r>
                <a:rPr lang="en-CA" sz="2000" dirty="0"/>
                <a:t>Summarizing and synthesizing</a:t>
              </a:r>
            </a:p>
            <a:p>
              <a:pPr lvl="0" algn="ctr"/>
              <a:r>
                <a:rPr lang="en-CA" sz="2000" dirty="0"/>
                <a:t>Digital awareness/ethics</a:t>
              </a:r>
            </a:p>
            <a:p>
              <a:pPr lvl="0" algn="ctr"/>
              <a:r>
                <a:rPr lang="en-CA" sz="2000" dirty="0"/>
                <a:t>Information management</a:t>
              </a:r>
            </a:p>
            <a:p>
              <a:pPr lvl="0" algn="ctr"/>
              <a:r>
                <a:rPr lang="en-CA" sz="2000" dirty="0"/>
                <a:t>Technological proficiency </a:t>
              </a:r>
            </a:p>
            <a:p>
              <a:pPr algn="ctr"/>
              <a:endParaRPr lang="en-US" dirty="0">
                <a:ln w="0"/>
                <a:effectLst>
                  <a:outerShdw blurRad="38100" dist="25400" dir="5400000" algn="ctr" rotWithShape="0">
                    <a:srgbClr val="6E747A">
                      <a:alpha val="43000"/>
                    </a:srgbClr>
                  </a:outerShdw>
                </a:effectLst>
              </a:endParaRPr>
            </a:p>
          </p:txBody>
        </p:sp>
        <p:sp>
          <p:nvSpPr>
            <p:cNvPr id="11" name="TextBox 10"/>
            <p:cNvSpPr txBox="1"/>
            <p:nvPr/>
          </p:nvSpPr>
          <p:spPr>
            <a:xfrm>
              <a:off x="5083185" y="7083489"/>
              <a:ext cx="4898966" cy="4355038"/>
            </a:xfrm>
            <a:prstGeom prst="rect">
              <a:avLst/>
            </a:prstGeom>
            <a:noFill/>
          </p:spPr>
          <p:txBody>
            <a:bodyPr wrap="square" rtlCol="0">
              <a:spAutoFit/>
            </a:bodyPr>
            <a:lstStyle/>
            <a:p>
              <a:pPr algn="ctr"/>
              <a:r>
                <a:rPr lang="en-US" b="1" dirty="0">
                  <a:ln w="0"/>
                  <a:effectLst>
                    <a:outerShdw blurRad="38100" dist="25400" dir="5400000" algn="ctr" rotWithShape="0">
                      <a:srgbClr val="6E747A">
                        <a:alpha val="43000"/>
                      </a:srgbClr>
                    </a:outerShdw>
                  </a:effectLst>
                </a:rPr>
                <a:t>SCIENTIFIC LITERACY</a:t>
              </a:r>
              <a:endParaRPr lang="en-CA" b="1" dirty="0"/>
            </a:p>
            <a:p>
              <a:pPr lvl="0" algn="ctr"/>
              <a:endParaRPr lang="en-CA" sz="2500" dirty="0"/>
            </a:p>
            <a:p>
              <a:pPr lvl="0" algn="ctr"/>
              <a:r>
                <a:rPr lang="en-CA" sz="2000" dirty="0"/>
                <a:t>Understanding of scientific phenomena </a:t>
              </a:r>
              <a:r>
                <a:rPr lang="en-US" sz="2000" dirty="0"/>
                <a:t>and scientific </a:t>
              </a:r>
              <a:r>
                <a:rPr lang="en-CA" sz="2000" dirty="0"/>
                <a:t>inquiry process</a:t>
              </a:r>
            </a:p>
            <a:p>
              <a:pPr lvl="0" algn="ctr"/>
              <a:r>
                <a:rPr lang="en-US" sz="2000" dirty="0"/>
                <a:t>Recognizing key concepts</a:t>
              </a:r>
              <a:r>
                <a:rPr lang="en-CA" sz="2000" dirty="0"/>
                <a:t> and principles</a:t>
              </a:r>
            </a:p>
            <a:p>
              <a:pPr lvl="0" algn="ctr"/>
              <a:r>
                <a:rPr lang="en-US" sz="2000" dirty="0"/>
                <a:t>Interrelationship </a:t>
              </a:r>
              <a:r>
                <a:rPr lang="en-CA" sz="2000" dirty="0"/>
                <a:t>between math, science, and technology</a:t>
              </a:r>
            </a:p>
            <a:p>
              <a:pPr lvl="0" algn="ctr"/>
              <a:r>
                <a:rPr lang="en-US" sz="2000" dirty="0"/>
                <a:t>Problem solving</a:t>
              </a:r>
            </a:p>
            <a:p>
              <a:pPr lvl="0" algn="ctr"/>
              <a:r>
                <a:rPr lang="en-US" sz="2000" dirty="0"/>
                <a:t>Research Methods (quantitative &amp; qualitative)</a:t>
              </a:r>
              <a:endParaRPr lang="en-CA" sz="2000" dirty="0"/>
            </a:p>
            <a:p>
              <a:pPr lvl="0" algn="ctr"/>
              <a:r>
                <a:rPr lang="en-US" sz="2000" dirty="0"/>
                <a:t>Numeracy</a:t>
              </a:r>
              <a:endParaRPr lang="en-CA" sz="2000" dirty="0"/>
            </a:p>
            <a:p>
              <a:pPr lvl="0" algn="ctr"/>
              <a:r>
                <a:rPr lang="en-US" sz="2000" dirty="0"/>
                <a:t>Collaboration</a:t>
              </a:r>
              <a:endParaRPr lang="en-CA" sz="2000" dirty="0"/>
            </a:p>
            <a:p>
              <a:pPr algn="ctr"/>
              <a:endParaRPr lang="en-US" dirty="0">
                <a:ln w="0"/>
                <a:effectLst>
                  <a:outerShdw blurRad="38100" dist="25400" dir="5400000" algn="ctr" rotWithShape="0">
                    <a:srgbClr val="6E747A">
                      <a:alpha val="43000"/>
                    </a:srgbClr>
                  </a:outerShdw>
                </a:effectLst>
              </a:endParaRPr>
            </a:p>
          </p:txBody>
        </p:sp>
        <p:sp>
          <p:nvSpPr>
            <p:cNvPr id="23" name="Isosceles Triangle 22"/>
            <p:cNvSpPr/>
            <p:nvPr/>
          </p:nvSpPr>
          <p:spPr>
            <a:xfrm>
              <a:off x="10085255" y="7077277"/>
              <a:ext cx="838200" cy="1331075"/>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3" name="Isosceles Triangle 12"/>
          <p:cNvSpPr/>
          <p:nvPr/>
        </p:nvSpPr>
        <p:spPr>
          <a:xfrm rot="16200000" flipH="1" flipV="1">
            <a:off x="1333955" y="4052385"/>
            <a:ext cx="282310" cy="25424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Isosceles Triangle 13"/>
          <p:cNvSpPr/>
          <p:nvPr/>
        </p:nvSpPr>
        <p:spPr>
          <a:xfrm rot="16200000" flipH="1" flipV="1">
            <a:off x="1333955" y="4487095"/>
            <a:ext cx="282310" cy="25424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Isosceles Triangle 14"/>
          <p:cNvSpPr/>
          <p:nvPr/>
        </p:nvSpPr>
        <p:spPr>
          <a:xfrm rot="16200000" flipH="1" flipV="1">
            <a:off x="1333955" y="4903163"/>
            <a:ext cx="282310" cy="25424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Isosceles Triangle 16"/>
          <p:cNvSpPr/>
          <p:nvPr/>
        </p:nvSpPr>
        <p:spPr>
          <a:xfrm rot="16200000" flipH="1" flipV="1">
            <a:off x="1333956" y="5324803"/>
            <a:ext cx="282310" cy="25424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958127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Placeholder 1"/>
          <p:cNvSpPr txBox="1">
            <a:spLocks/>
          </p:cNvSpPr>
          <p:nvPr/>
        </p:nvSpPr>
        <p:spPr>
          <a:xfrm>
            <a:off x="1082675" y="268715"/>
            <a:ext cx="13815051" cy="972710"/>
          </a:xfrm>
          <a:prstGeom prst="rect">
            <a:avLst/>
          </a:prstGeom>
        </p:spPr>
        <p:txBody>
          <a:bodyPr vert="horz" lIns="91440" tIns="45720" rIns="91440" bIns="45720" rtlCol="0">
            <a:noAutofit/>
          </a:bodyPr>
          <a:lstStyle>
            <a:lvl1pPr marL="0" indent="0" algn="l" defTabSz="1371600" rtl="0" eaLnBrk="1" latinLnBrk="0" hangingPunct="1">
              <a:lnSpc>
                <a:spcPct val="90000"/>
              </a:lnSpc>
              <a:spcBef>
                <a:spcPts val="1500"/>
              </a:spcBef>
              <a:buFont typeface="Arial" panose="020B0604020202020204" pitchFamily="34" charset="0"/>
              <a:buNone/>
              <a:defRPr sz="4800" kern="120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marL="1028700" indent="-342900" algn="l" defTabSz="1371600" rtl="0" eaLnBrk="1" latinLnBrk="0" hangingPunct="1">
              <a:lnSpc>
                <a:spcPct val="90000"/>
              </a:lnSpc>
              <a:spcBef>
                <a:spcPts val="750"/>
              </a:spcBef>
              <a:buFont typeface="Arial" panose="020B0604020202020204" pitchFamily="34" charset="0"/>
              <a:buChar char="•"/>
              <a:defRPr sz="48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2pPr>
            <a:lvl3pPr marL="1714500" indent="-342900" algn="l" defTabSz="1371600" rtl="0" eaLnBrk="1" latinLnBrk="0" hangingPunct="1">
              <a:lnSpc>
                <a:spcPct val="90000"/>
              </a:lnSpc>
              <a:spcBef>
                <a:spcPts val="750"/>
              </a:spcBef>
              <a:buFont typeface="Arial" panose="020B0604020202020204" pitchFamily="34" charset="0"/>
              <a:buChar char="•"/>
              <a:defRPr sz="48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3pPr>
            <a:lvl4pPr marL="2400300" indent="-342900" algn="l" defTabSz="1371600" rtl="0" eaLnBrk="1" latinLnBrk="0" hangingPunct="1">
              <a:lnSpc>
                <a:spcPct val="90000"/>
              </a:lnSpc>
              <a:spcBef>
                <a:spcPts val="750"/>
              </a:spcBef>
              <a:buFont typeface="Arial" panose="020B0604020202020204" pitchFamily="34" charset="0"/>
              <a:buChar char="•"/>
              <a:defRPr sz="48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4pPr>
            <a:lvl5pPr marL="3086100" indent="-342900" algn="l" defTabSz="1371600" rtl="0" eaLnBrk="1" latinLnBrk="0" hangingPunct="1">
              <a:lnSpc>
                <a:spcPct val="90000"/>
              </a:lnSpc>
              <a:spcBef>
                <a:spcPts val="750"/>
              </a:spcBef>
              <a:buFont typeface="Arial" panose="020B0604020202020204" pitchFamily="34" charset="0"/>
              <a:buChar char="•"/>
              <a:defRPr sz="48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US" b="1" u="sng" dirty="0">
                <a:solidFill>
                  <a:srgbClr val="E4A726"/>
                </a:solidFill>
                <a:latin typeface="Calibri" panose="020F0502020204030204" pitchFamily="34" charset="0"/>
                <a:cs typeface="Calibri" panose="020F0502020204030204" pitchFamily="34" charset="0"/>
              </a:rPr>
              <a:t>RESEARCH COMPETENCIES</a:t>
            </a:r>
          </a:p>
          <a:p>
            <a:endParaRPr lang="en-US" altLang="en-US" sz="3200" dirty="0">
              <a:solidFill>
                <a:srgbClr val="063864"/>
              </a:solidFill>
              <a:latin typeface="Calibri" panose="020F0502020204030204" pitchFamily="34" charset="0"/>
              <a:cs typeface="Calibri" panose="020F0502020204030204" pitchFamily="34" charset="0"/>
            </a:endParaRPr>
          </a:p>
          <a:p>
            <a:endParaRPr lang="en-US" altLang="en-US" sz="3200" dirty="0">
              <a:solidFill>
                <a:srgbClr val="063864"/>
              </a:solidFill>
              <a:latin typeface="Calibri" panose="020F0502020204030204" pitchFamily="34" charset="0"/>
              <a:cs typeface="Calibri" panose="020F0502020204030204" pitchFamily="34" charset="0"/>
            </a:endParaRPr>
          </a:p>
          <a:p>
            <a:endParaRPr lang="en-US" altLang="en-US" sz="3200" dirty="0">
              <a:solidFill>
                <a:srgbClr val="063864"/>
              </a:solidFill>
              <a:latin typeface="Calibri" panose="020F0502020204030204" pitchFamily="34" charset="0"/>
              <a:cs typeface="Calibri" panose="020F0502020204030204" pitchFamily="34" charset="0"/>
            </a:endParaRPr>
          </a:p>
          <a:p>
            <a:endParaRPr lang="en-US" altLang="en-US" sz="3200" dirty="0">
              <a:solidFill>
                <a:srgbClr val="063864"/>
              </a:solidFill>
              <a:latin typeface="Calibri" panose="020F0502020204030204" pitchFamily="34" charset="0"/>
              <a:cs typeface="Calibri" panose="020F0502020204030204" pitchFamily="34" charset="0"/>
            </a:endParaRPr>
          </a:p>
          <a:p>
            <a:endParaRPr lang="en-US" altLang="en-US" sz="3200" dirty="0">
              <a:solidFill>
                <a:srgbClr val="063864"/>
              </a:solidFill>
              <a:latin typeface="Calibri" panose="020F0502020204030204" pitchFamily="34" charset="0"/>
              <a:cs typeface="Calibri" panose="020F0502020204030204" pitchFamily="34" charset="0"/>
            </a:endParaRPr>
          </a:p>
          <a:p>
            <a:endParaRPr lang="en-US" altLang="en-US" sz="3200" dirty="0">
              <a:solidFill>
                <a:srgbClr val="063864"/>
              </a:solidFill>
              <a:latin typeface="Calibri" panose="020F0502020204030204" pitchFamily="34" charset="0"/>
              <a:cs typeface="Calibri" panose="020F0502020204030204" pitchFamily="34" charset="0"/>
            </a:endParaRPr>
          </a:p>
          <a:p>
            <a:endParaRPr lang="en-US" altLang="en-US" sz="3200" dirty="0">
              <a:solidFill>
                <a:srgbClr val="063864"/>
              </a:solidFill>
              <a:latin typeface="Calibri" panose="020F0502020204030204" pitchFamily="34" charset="0"/>
              <a:cs typeface="Calibri" panose="020F0502020204030204" pitchFamily="34" charset="0"/>
            </a:endParaRPr>
          </a:p>
          <a:p>
            <a:endParaRPr lang="en-US" altLang="en-US" sz="3200" dirty="0">
              <a:solidFill>
                <a:srgbClr val="063864"/>
              </a:solidFill>
              <a:latin typeface="Calibri" panose="020F0502020204030204" pitchFamily="34" charset="0"/>
              <a:cs typeface="Calibri" panose="020F0502020204030204" pitchFamily="34" charset="0"/>
            </a:endParaRPr>
          </a:p>
          <a:p>
            <a:endParaRPr lang="en-US" altLang="en-US" sz="3200" dirty="0">
              <a:solidFill>
                <a:srgbClr val="063864"/>
              </a:solidFill>
              <a:latin typeface="Calibri" panose="020F0502020204030204" pitchFamily="34" charset="0"/>
              <a:cs typeface="Calibri" panose="020F0502020204030204" pitchFamily="34" charset="0"/>
            </a:endParaRPr>
          </a:p>
          <a:p>
            <a:endParaRPr lang="en-US" altLang="en-US" sz="3200" dirty="0">
              <a:solidFill>
                <a:srgbClr val="063864"/>
              </a:solidFill>
              <a:latin typeface="Calibri" panose="020F0502020204030204" pitchFamily="34" charset="0"/>
              <a:cs typeface="Calibri" panose="020F0502020204030204" pitchFamily="34" charset="0"/>
            </a:endParaRPr>
          </a:p>
          <a:p>
            <a:endParaRPr lang="en-US" altLang="en-US" sz="3200" dirty="0">
              <a:solidFill>
                <a:srgbClr val="063864"/>
              </a:solidFill>
              <a:latin typeface="Calibri" panose="020F0502020204030204" pitchFamily="34" charset="0"/>
              <a:cs typeface="Calibri" panose="020F0502020204030204" pitchFamily="34" charset="0"/>
            </a:endParaRPr>
          </a:p>
          <a:p>
            <a:endParaRPr lang="en-US" altLang="en-US" sz="3200" dirty="0">
              <a:solidFill>
                <a:srgbClr val="063864"/>
              </a:solidFill>
              <a:latin typeface="Calibri" panose="020F0502020204030204" pitchFamily="34" charset="0"/>
              <a:cs typeface="Calibri" panose="020F0502020204030204" pitchFamily="34" charset="0"/>
            </a:endParaRPr>
          </a:p>
          <a:p>
            <a:endParaRPr lang="en-US" altLang="en-US" sz="3200" dirty="0">
              <a:solidFill>
                <a:srgbClr val="063864"/>
              </a:solidFill>
              <a:latin typeface="Calibri" panose="020F0502020204030204" pitchFamily="34" charset="0"/>
              <a:cs typeface="Calibri" panose="020F0502020204030204" pitchFamily="34" charset="0"/>
            </a:endParaRPr>
          </a:p>
          <a:p>
            <a:endParaRPr lang="en-US" altLang="en-US" sz="3200" dirty="0">
              <a:solidFill>
                <a:srgbClr val="063864"/>
              </a:solidFill>
              <a:latin typeface="Calibri" panose="020F0502020204030204" pitchFamily="34" charset="0"/>
              <a:cs typeface="Calibri" panose="020F0502020204030204" pitchFamily="34" charset="0"/>
            </a:endParaRPr>
          </a:p>
          <a:p>
            <a:endParaRPr lang="en-US" altLang="en-US" sz="3200" dirty="0">
              <a:solidFill>
                <a:srgbClr val="063864"/>
              </a:solidFill>
              <a:latin typeface="Calibri" panose="020F0502020204030204" pitchFamily="34" charset="0"/>
              <a:cs typeface="Calibri" panose="020F0502020204030204" pitchFamily="34" charset="0"/>
            </a:endParaRPr>
          </a:p>
          <a:p>
            <a:endParaRPr lang="en-US" altLang="en-US" sz="3200" dirty="0">
              <a:solidFill>
                <a:srgbClr val="063864"/>
              </a:solidFill>
              <a:latin typeface="Calibri" panose="020F0502020204030204" pitchFamily="34" charset="0"/>
              <a:cs typeface="Calibri" panose="020F0502020204030204" pitchFamily="34" charset="0"/>
            </a:endParaRPr>
          </a:p>
          <a:p>
            <a:endParaRPr lang="en-US" altLang="en-US" sz="2000" dirty="0">
              <a:solidFill>
                <a:srgbClr val="063864"/>
              </a:solidFill>
              <a:latin typeface="Calibri" panose="020F0502020204030204" pitchFamily="34" charset="0"/>
              <a:cs typeface="Calibri" panose="020F0502020204030204" pitchFamily="34" charset="0"/>
            </a:endParaRPr>
          </a:p>
          <a:p>
            <a:endParaRPr lang="en-US" altLang="en-US" sz="2000" dirty="0">
              <a:solidFill>
                <a:srgbClr val="063864"/>
              </a:solidFill>
              <a:latin typeface="Calibri" panose="020F0502020204030204" pitchFamily="34" charset="0"/>
              <a:cs typeface="Calibri" panose="020F0502020204030204" pitchFamily="34" charset="0"/>
            </a:endParaRPr>
          </a:p>
          <a:p>
            <a:r>
              <a:rPr lang="en-US" altLang="en-US" sz="2000" dirty="0">
                <a:latin typeface="Calibri" panose="020F0502020204030204" pitchFamily="34" charset="0"/>
                <a:cs typeface="Calibri" panose="020F0502020204030204" pitchFamily="34" charset="0"/>
              </a:rPr>
              <a:t>Adapted from “The Research Life Cycle: An Environmental Scan” by Mikaela Gray (2016)</a:t>
            </a:r>
          </a:p>
          <a:p>
            <a:endParaRPr lang="en-US" altLang="en-US" sz="2000" dirty="0">
              <a:solidFill>
                <a:srgbClr val="063864"/>
              </a:solidFill>
              <a:latin typeface="Calibri" panose="020F0502020204030204" pitchFamily="34" charset="0"/>
              <a:cs typeface="Calibri" panose="020F0502020204030204" pitchFamily="34" charset="0"/>
            </a:endParaRPr>
          </a:p>
          <a:p>
            <a:endParaRPr lang="en-US" altLang="en-US" sz="3200" dirty="0">
              <a:solidFill>
                <a:srgbClr val="063864"/>
              </a:solidFill>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48F63A3B-78C7-47BE-AE5E-E10140E04643}" type="slidenum">
              <a:rPr lang="en-US" smtClean="0"/>
              <a:pPr/>
              <a:t>5</a:t>
            </a:fld>
            <a:endParaRPr lang="en-US" dirty="0"/>
          </a:p>
        </p:txBody>
      </p:sp>
      <p:sp>
        <p:nvSpPr>
          <p:cNvPr id="3" name="TextBox 2"/>
          <p:cNvSpPr txBox="1"/>
          <p:nvPr/>
        </p:nvSpPr>
        <p:spPr>
          <a:xfrm>
            <a:off x="0" y="11387490"/>
            <a:ext cx="18288000" cy="400110"/>
          </a:xfrm>
          <a:prstGeom prst="rect">
            <a:avLst/>
          </a:prstGeom>
          <a:noFill/>
        </p:spPr>
        <p:txBody>
          <a:bodyPr wrap="square" rtlCol="0">
            <a:spAutoFit/>
          </a:bodyPr>
          <a:lstStyle/>
          <a:p>
            <a:pPr algn="ctr"/>
            <a:r>
              <a:rPr lang="en-CA" altLang="en-US" sz="2000" b="1" dirty="0">
                <a:solidFill>
                  <a:srgbClr val="063864"/>
                </a:solidFill>
                <a:latin typeface="Calibri" panose="020F0502020204030204" pitchFamily="34" charset="0"/>
                <a:ea typeface="Roboto Black" panose="02000000000000000000" pitchFamily="2" charset="0"/>
                <a:cs typeface="Calibri" panose="020F0502020204030204" pitchFamily="34" charset="0"/>
              </a:rPr>
              <a:t>Source:</a:t>
            </a:r>
            <a:r>
              <a:rPr lang="en-CA" altLang="en-US" sz="2000" dirty="0">
                <a:solidFill>
                  <a:srgbClr val="063864"/>
                </a:solidFill>
                <a:latin typeface="Calibri" panose="020F0502020204030204" pitchFamily="34" charset="0"/>
                <a:ea typeface="Roboto Black" panose="02000000000000000000" pitchFamily="2" charset="0"/>
                <a:cs typeface="Calibri" panose="020F0502020204030204" pitchFamily="34" charset="0"/>
              </a:rPr>
              <a:t> University of California Irvine (</a:t>
            </a:r>
            <a:r>
              <a:rPr lang="en-CA" altLang="en-US" sz="2000" dirty="0" err="1">
                <a:solidFill>
                  <a:srgbClr val="063864"/>
                </a:solidFill>
                <a:latin typeface="Calibri" panose="020F0502020204030204" pitchFamily="34" charset="0"/>
                <a:ea typeface="Roboto Black" panose="02000000000000000000" pitchFamily="2" charset="0"/>
                <a:cs typeface="Calibri" panose="020F0502020204030204" pitchFamily="34" charset="0"/>
              </a:rPr>
              <a:t>n.d</a:t>
            </a:r>
            <a:r>
              <a:rPr lang="en-CA" altLang="en-US" sz="2000" dirty="0">
                <a:solidFill>
                  <a:srgbClr val="063864"/>
                </a:solidFill>
                <a:latin typeface="Calibri" panose="020F0502020204030204" pitchFamily="34" charset="0"/>
                <a:ea typeface="Roboto Black" panose="02000000000000000000" pitchFamily="2" charset="0"/>
                <a:cs typeface="Calibri" panose="020F0502020204030204" pitchFamily="34" charset="0"/>
              </a:rPr>
              <a:t>.) Research Life Cycle. Retrieved from: </a:t>
            </a:r>
            <a:r>
              <a:rPr lang="en-CA" altLang="en-US" sz="2000" dirty="0">
                <a:solidFill>
                  <a:srgbClr val="063864"/>
                </a:solidFill>
                <a:latin typeface="Calibri" panose="020F0502020204030204" pitchFamily="34" charset="0"/>
                <a:ea typeface="Roboto Black" panose="02000000000000000000" pitchFamily="2" charset="0"/>
                <a:cs typeface="Calibri" panose="020F0502020204030204" pitchFamily="34" charset="0"/>
                <a:hlinkClick r:id="rId3"/>
              </a:rPr>
              <a:t>http://previous.lib.uci.edu/dss/</a:t>
            </a:r>
            <a:r>
              <a:rPr lang="en-CA" altLang="en-US" sz="2000" dirty="0">
                <a:solidFill>
                  <a:srgbClr val="063864"/>
                </a:solidFill>
                <a:latin typeface="Calibri" panose="020F0502020204030204" pitchFamily="34" charset="0"/>
                <a:ea typeface="Roboto Black" panose="02000000000000000000" pitchFamily="2" charset="0"/>
                <a:cs typeface="Calibri" panose="020F0502020204030204" pitchFamily="34" charset="0"/>
              </a:rPr>
              <a:t> </a:t>
            </a:r>
          </a:p>
        </p:txBody>
      </p:sp>
      <p:grpSp>
        <p:nvGrpSpPr>
          <p:cNvPr id="43" name="Group 42"/>
          <p:cNvGrpSpPr/>
          <p:nvPr/>
        </p:nvGrpSpPr>
        <p:grpSpPr>
          <a:xfrm>
            <a:off x="1243911" y="1404905"/>
            <a:ext cx="16219010" cy="9267070"/>
            <a:chOff x="1243911" y="1765850"/>
            <a:chExt cx="16219010" cy="9267070"/>
          </a:xfrm>
        </p:grpSpPr>
        <p:grpSp>
          <p:nvGrpSpPr>
            <p:cNvPr id="35" name="Group 34"/>
            <p:cNvGrpSpPr/>
            <p:nvPr/>
          </p:nvGrpSpPr>
          <p:grpSpPr>
            <a:xfrm>
              <a:off x="1243911" y="1765850"/>
              <a:ext cx="16219010" cy="9267070"/>
              <a:chOff x="1000585" y="1482743"/>
              <a:chExt cx="16219010" cy="9267070"/>
            </a:xfrm>
          </p:grpSpPr>
          <p:grpSp>
            <p:nvGrpSpPr>
              <p:cNvPr id="4" name="Group 3"/>
              <p:cNvGrpSpPr/>
              <p:nvPr/>
            </p:nvGrpSpPr>
            <p:grpSpPr>
              <a:xfrm>
                <a:off x="1000585" y="1482743"/>
                <a:ext cx="16219010" cy="9267070"/>
                <a:chOff x="-609466" y="3370332"/>
                <a:chExt cx="19252386" cy="11000253"/>
              </a:xfrm>
            </p:grpSpPr>
            <p:grpSp>
              <p:nvGrpSpPr>
                <p:cNvPr id="5" name="Group 4"/>
                <p:cNvGrpSpPr/>
                <p:nvPr/>
              </p:nvGrpSpPr>
              <p:grpSpPr>
                <a:xfrm>
                  <a:off x="3847150" y="5660185"/>
                  <a:ext cx="8654545" cy="8287440"/>
                  <a:chOff x="10581304" y="6056073"/>
                  <a:chExt cx="6205870" cy="5969240"/>
                </a:xfrm>
              </p:grpSpPr>
              <p:sp>
                <p:nvSpPr>
                  <p:cNvPr id="26" name="Freeform 25"/>
                  <p:cNvSpPr>
                    <a:spLocks/>
                  </p:cNvSpPr>
                  <p:nvPr/>
                </p:nvSpPr>
                <p:spPr bwMode="auto">
                  <a:xfrm rot="21068554">
                    <a:off x="10581304" y="7286198"/>
                    <a:ext cx="2428902" cy="2323247"/>
                  </a:xfrm>
                  <a:custGeom>
                    <a:avLst/>
                    <a:gdLst>
                      <a:gd name="T0" fmla="*/ 10987 w 11035"/>
                      <a:gd name="T1" fmla="*/ 1789 h 10555"/>
                      <a:gd name="T2" fmla="*/ 10833 w 11035"/>
                      <a:gd name="T3" fmla="*/ 1770 h 10555"/>
                      <a:gd name="T4" fmla="*/ 10647 w 11035"/>
                      <a:gd name="T5" fmla="*/ 1808 h 10555"/>
                      <a:gd name="T6" fmla="*/ 10357 w 11035"/>
                      <a:gd name="T7" fmla="*/ 1934 h 10555"/>
                      <a:gd name="T8" fmla="*/ 10237 w 11035"/>
                      <a:gd name="T9" fmla="*/ 2030 h 10555"/>
                      <a:gd name="T10" fmla="*/ 10044 w 11035"/>
                      <a:gd name="T11" fmla="*/ 2277 h 10555"/>
                      <a:gd name="T12" fmla="*/ 9901 w 11035"/>
                      <a:gd name="T13" fmla="*/ 2592 h 10555"/>
                      <a:gd name="T14" fmla="*/ 9736 w 11035"/>
                      <a:gd name="T15" fmla="*/ 3168 h 10555"/>
                      <a:gd name="T16" fmla="*/ 9639 w 11035"/>
                      <a:gd name="T17" fmla="*/ 3485 h 10555"/>
                      <a:gd name="T18" fmla="*/ 9506 w 11035"/>
                      <a:gd name="T19" fmla="*/ 3792 h 10555"/>
                      <a:gd name="T20" fmla="*/ 9215 w 11035"/>
                      <a:gd name="T21" fmla="*/ 4295 h 10555"/>
                      <a:gd name="T22" fmla="*/ 8869 w 11035"/>
                      <a:gd name="T23" fmla="*/ 4758 h 10555"/>
                      <a:gd name="T24" fmla="*/ 8388 w 11035"/>
                      <a:gd name="T25" fmla="*/ 5254 h 10555"/>
                      <a:gd name="T26" fmla="*/ 7837 w 11035"/>
                      <a:gd name="T27" fmla="*/ 5668 h 10555"/>
                      <a:gd name="T28" fmla="*/ 7273 w 11035"/>
                      <a:gd name="T29" fmla="*/ 5967 h 10555"/>
                      <a:gd name="T30" fmla="*/ 6952 w 11035"/>
                      <a:gd name="T31" fmla="*/ 6089 h 10555"/>
                      <a:gd name="T32" fmla="*/ 6619 w 11035"/>
                      <a:gd name="T33" fmla="*/ 6183 h 10555"/>
                      <a:gd name="T34" fmla="*/ 6277 w 11035"/>
                      <a:gd name="T35" fmla="*/ 6247 h 10555"/>
                      <a:gd name="T36" fmla="*/ 5038 w 11035"/>
                      <a:gd name="T37" fmla="*/ 6416 h 10555"/>
                      <a:gd name="T38" fmla="*/ 4262 w 11035"/>
                      <a:gd name="T39" fmla="*/ 6557 h 10555"/>
                      <a:gd name="T40" fmla="*/ 3507 w 11035"/>
                      <a:gd name="T41" fmla="*/ 6761 h 10555"/>
                      <a:gd name="T42" fmla="*/ 2933 w 11035"/>
                      <a:gd name="T43" fmla="*/ 6988 h 10555"/>
                      <a:gd name="T44" fmla="*/ 2579 w 11035"/>
                      <a:gd name="T45" fmla="*/ 7170 h 10555"/>
                      <a:gd name="T46" fmla="*/ 2235 w 11035"/>
                      <a:gd name="T47" fmla="*/ 7386 h 10555"/>
                      <a:gd name="T48" fmla="*/ 1902 w 11035"/>
                      <a:gd name="T49" fmla="*/ 7642 h 10555"/>
                      <a:gd name="T50" fmla="*/ 1581 w 11035"/>
                      <a:gd name="T51" fmla="*/ 7939 h 10555"/>
                      <a:gd name="T52" fmla="*/ 1274 w 11035"/>
                      <a:gd name="T53" fmla="*/ 8282 h 10555"/>
                      <a:gd name="T54" fmla="*/ 982 w 11035"/>
                      <a:gd name="T55" fmla="*/ 8677 h 10555"/>
                      <a:gd name="T56" fmla="*/ 705 w 11035"/>
                      <a:gd name="T57" fmla="*/ 9125 h 10555"/>
                      <a:gd name="T58" fmla="*/ 445 w 11035"/>
                      <a:gd name="T59" fmla="*/ 9632 h 10555"/>
                      <a:gd name="T60" fmla="*/ 202 w 11035"/>
                      <a:gd name="T61" fmla="*/ 10200 h 10555"/>
                      <a:gd name="T62" fmla="*/ 78 w 11035"/>
                      <a:gd name="T63" fmla="*/ 10528 h 10555"/>
                      <a:gd name="T64" fmla="*/ 75 w 11035"/>
                      <a:gd name="T65" fmla="*/ 10346 h 10555"/>
                      <a:gd name="T66" fmla="*/ 16 w 11035"/>
                      <a:gd name="T67" fmla="*/ 9990 h 10555"/>
                      <a:gd name="T68" fmla="*/ 0 w 11035"/>
                      <a:gd name="T69" fmla="*/ 9443 h 10555"/>
                      <a:gd name="T70" fmla="*/ 30 w 11035"/>
                      <a:gd name="T71" fmla="*/ 8718 h 10555"/>
                      <a:gd name="T72" fmla="*/ 105 w 11035"/>
                      <a:gd name="T73" fmla="*/ 8039 h 10555"/>
                      <a:gd name="T74" fmla="*/ 279 w 11035"/>
                      <a:gd name="T75" fmla="*/ 7112 h 10555"/>
                      <a:gd name="T76" fmla="*/ 534 w 11035"/>
                      <a:gd name="T77" fmla="*/ 6194 h 10555"/>
                      <a:gd name="T78" fmla="*/ 870 w 11035"/>
                      <a:gd name="T79" fmla="*/ 5294 h 10555"/>
                      <a:gd name="T80" fmla="*/ 1283 w 11035"/>
                      <a:gd name="T81" fmla="*/ 4425 h 10555"/>
                      <a:gd name="T82" fmla="*/ 1772 w 11035"/>
                      <a:gd name="T83" fmla="*/ 3596 h 10555"/>
                      <a:gd name="T84" fmla="*/ 2332 w 11035"/>
                      <a:gd name="T85" fmla="*/ 2819 h 10555"/>
                      <a:gd name="T86" fmla="*/ 2964 w 11035"/>
                      <a:gd name="T87" fmla="*/ 2103 h 10555"/>
                      <a:gd name="T88" fmla="*/ 3663 w 11035"/>
                      <a:gd name="T89" fmla="*/ 1459 h 10555"/>
                      <a:gd name="T90" fmla="*/ 4314 w 11035"/>
                      <a:gd name="T91" fmla="*/ 974 h 10555"/>
                      <a:gd name="T92" fmla="*/ 4717 w 11035"/>
                      <a:gd name="T93" fmla="*/ 723 h 10555"/>
                      <a:gd name="T94" fmla="*/ 5135 w 11035"/>
                      <a:gd name="T95" fmla="*/ 507 h 10555"/>
                      <a:gd name="T96" fmla="*/ 5568 w 11035"/>
                      <a:gd name="T97" fmla="*/ 325 h 10555"/>
                      <a:gd name="T98" fmla="*/ 6011 w 11035"/>
                      <a:gd name="T99" fmla="*/ 181 h 10555"/>
                      <a:gd name="T100" fmla="*/ 6465 w 11035"/>
                      <a:gd name="T101" fmla="*/ 78 h 10555"/>
                      <a:gd name="T102" fmla="*/ 6924 w 11035"/>
                      <a:gd name="T103" fmla="*/ 17 h 10555"/>
                      <a:gd name="T104" fmla="*/ 7390 w 11035"/>
                      <a:gd name="T105" fmla="*/ 1 h 10555"/>
                      <a:gd name="T106" fmla="*/ 7859 w 11035"/>
                      <a:gd name="T107" fmla="*/ 34 h 10555"/>
                      <a:gd name="T108" fmla="*/ 8328 w 11035"/>
                      <a:gd name="T109" fmla="*/ 116 h 10555"/>
                      <a:gd name="T110" fmla="*/ 8637 w 11035"/>
                      <a:gd name="T111" fmla="*/ 199 h 10555"/>
                      <a:gd name="T112" fmla="*/ 9146 w 11035"/>
                      <a:gd name="T113" fmla="*/ 398 h 10555"/>
                      <a:gd name="T114" fmla="*/ 9748 w 11035"/>
                      <a:gd name="T115" fmla="*/ 733 h 10555"/>
                      <a:gd name="T116" fmla="*/ 10306 w 11035"/>
                      <a:gd name="T117" fmla="*/ 1144 h 10555"/>
                      <a:gd name="T118" fmla="*/ 10824 w 11035"/>
                      <a:gd name="T119" fmla="*/ 1610 h 10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035" h="10555">
                        <a:moveTo>
                          <a:pt x="11035" y="1823"/>
                        </a:moveTo>
                        <a:lnTo>
                          <a:pt x="11035" y="1823"/>
                        </a:lnTo>
                        <a:lnTo>
                          <a:pt x="11028" y="1815"/>
                        </a:lnTo>
                        <a:lnTo>
                          <a:pt x="11021" y="1809"/>
                        </a:lnTo>
                        <a:lnTo>
                          <a:pt x="11013" y="1803"/>
                        </a:lnTo>
                        <a:lnTo>
                          <a:pt x="11005" y="1798"/>
                        </a:lnTo>
                        <a:lnTo>
                          <a:pt x="10987" y="1789"/>
                        </a:lnTo>
                        <a:lnTo>
                          <a:pt x="10968" y="1782"/>
                        </a:lnTo>
                        <a:lnTo>
                          <a:pt x="10948" y="1776"/>
                        </a:lnTo>
                        <a:lnTo>
                          <a:pt x="10927" y="1772"/>
                        </a:lnTo>
                        <a:lnTo>
                          <a:pt x="10905" y="1770"/>
                        </a:lnTo>
                        <a:lnTo>
                          <a:pt x="10882" y="1769"/>
                        </a:lnTo>
                        <a:lnTo>
                          <a:pt x="10858" y="1769"/>
                        </a:lnTo>
                        <a:lnTo>
                          <a:pt x="10833" y="1770"/>
                        </a:lnTo>
                        <a:lnTo>
                          <a:pt x="10806" y="1773"/>
                        </a:lnTo>
                        <a:lnTo>
                          <a:pt x="10780" y="1777"/>
                        </a:lnTo>
                        <a:lnTo>
                          <a:pt x="10754" y="1781"/>
                        </a:lnTo>
                        <a:lnTo>
                          <a:pt x="10728" y="1787"/>
                        </a:lnTo>
                        <a:lnTo>
                          <a:pt x="10701" y="1793"/>
                        </a:lnTo>
                        <a:lnTo>
                          <a:pt x="10674" y="1800"/>
                        </a:lnTo>
                        <a:lnTo>
                          <a:pt x="10647" y="1808"/>
                        </a:lnTo>
                        <a:lnTo>
                          <a:pt x="10620" y="1816"/>
                        </a:lnTo>
                        <a:lnTo>
                          <a:pt x="10568" y="1836"/>
                        </a:lnTo>
                        <a:lnTo>
                          <a:pt x="10518" y="1855"/>
                        </a:lnTo>
                        <a:lnTo>
                          <a:pt x="10471" y="1875"/>
                        </a:lnTo>
                        <a:lnTo>
                          <a:pt x="10427" y="1896"/>
                        </a:lnTo>
                        <a:lnTo>
                          <a:pt x="10389" y="1916"/>
                        </a:lnTo>
                        <a:lnTo>
                          <a:pt x="10357" y="1934"/>
                        </a:lnTo>
                        <a:lnTo>
                          <a:pt x="10332" y="1951"/>
                        </a:lnTo>
                        <a:lnTo>
                          <a:pt x="10332" y="1951"/>
                        </a:lnTo>
                        <a:lnTo>
                          <a:pt x="10312" y="1966"/>
                        </a:lnTo>
                        <a:lnTo>
                          <a:pt x="10293" y="1981"/>
                        </a:lnTo>
                        <a:lnTo>
                          <a:pt x="10273" y="1997"/>
                        </a:lnTo>
                        <a:lnTo>
                          <a:pt x="10255" y="2014"/>
                        </a:lnTo>
                        <a:lnTo>
                          <a:pt x="10237" y="2030"/>
                        </a:lnTo>
                        <a:lnTo>
                          <a:pt x="10220" y="2047"/>
                        </a:lnTo>
                        <a:lnTo>
                          <a:pt x="10186" y="2082"/>
                        </a:lnTo>
                        <a:lnTo>
                          <a:pt x="10155" y="2118"/>
                        </a:lnTo>
                        <a:lnTo>
                          <a:pt x="10125" y="2156"/>
                        </a:lnTo>
                        <a:lnTo>
                          <a:pt x="10096" y="2196"/>
                        </a:lnTo>
                        <a:lnTo>
                          <a:pt x="10069" y="2236"/>
                        </a:lnTo>
                        <a:lnTo>
                          <a:pt x="10044" y="2277"/>
                        </a:lnTo>
                        <a:lnTo>
                          <a:pt x="10020" y="2319"/>
                        </a:lnTo>
                        <a:lnTo>
                          <a:pt x="9998" y="2364"/>
                        </a:lnTo>
                        <a:lnTo>
                          <a:pt x="9977" y="2408"/>
                        </a:lnTo>
                        <a:lnTo>
                          <a:pt x="9957" y="2453"/>
                        </a:lnTo>
                        <a:lnTo>
                          <a:pt x="9936" y="2498"/>
                        </a:lnTo>
                        <a:lnTo>
                          <a:pt x="9918" y="2545"/>
                        </a:lnTo>
                        <a:lnTo>
                          <a:pt x="9901" y="2592"/>
                        </a:lnTo>
                        <a:lnTo>
                          <a:pt x="9885" y="2639"/>
                        </a:lnTo>
                        <a:lnTo>
                          <a:pt x="9869" y="2687"/>
                        </a:lnTo>
                        <a:lnTo>
                          <a:pt x="9854" y="2736"/>
                        </a:lnTo>
                        <a:lnTo>
                          <a:pt x="9840" y="2784"/>
                        </a:lnTo>
                        <a:lnTo>
                          <a:pt x="9813" y="2880"/>
                        </a:lnTo>
                        <a:lnTo>
                          <a:pt x="9787" y="2977"/>
                        </a:lnTo>
                        <a:lnTo>
                          <a:pt x="9736" y="3168"/>
                        </a:lnTo>
                        <a:lnTo>
                          <a:pt x="9711" y="3261"/>
                        </a:lnTo>
                        <a:lnTo>
                          <a:pt x="9698" y="3306"/>
                        </a:lnTo>
                        <a:lnTo>
                          <a:pt x="9684" y="3350"/>
                        </a:lnTo>
                        <a:lnTo>
                          <a:pt x="9684" y="3350"/>
                        </a:lnTo>
                        <a:lnTo>
                          <a:pt x="9670" y="3395"/>
                        </a:lnTo>
                        <a:lnTo>
                          <a:pt x="9655" y="3439"/>
                        </a:lnTo>
                        <a:lnTo>
                          <a:pt x="9639" y="3485"/>
                        </a:lnTo>
                        <a:lnTo>
                          <a:pt x="9622" y="3529"/>
                        </a:lnTo>
                        <a:lnTo>
                          <a:pt x="9605" y="3573"/>
                        </a:lnTo>
                        <a:lnTo>
                          <a:pt x="9585" y="3617"/>
                        </a:lnTo>
                        <a:lnTo>
                          <a:pt x="9567" y="3662"/>
                        </a:lnTo>
                        <a:lnTo>
                          <a:pt x="9547" y="3706"/>
                        </a:lnTo>
                        <a:lnTo>
                          <a:pt x="9527" y="3749"/>
                        </a:lnTo>
                        <a:lnTo>
                          <a:pt x="9506" y="3792"/>
                        </a:lnTo>
                        <a:lnTo>
                          <a:pt x="9485" y="3836"/>
                        </a:lnTo>
                        <a:lnTo>
                          <a:pt x="9463" y="3879"/>
                        </a:lnTo>
                        <a:lnTo>
                          <a:pt x="9418" y="3964"/>
                        </a:lnTo>
                        <a:lnTo>
                          <a:pt x="9369" y="4049"/>
                        </a:lnTo>
                        <a:lnTo>
                          <a:pt x="9320" y="4132"/>
                        </a:lnTo>
                        <a:lnTo>
                          <a:pt x="9269" y="4214"/>
                        </a:lnTo>
                        <a:lnTo>
                          <a:pt x="9215" y="4295"/>
                        </a:lnTo>
                        <a:lnTo>
                          <a:pt x="9161" y="4375"/>
                        </a:lnTo>
                        <a:lnTo>
                          <a:pt x="9106" y="4454"/>
                        </a:lnTo>
                        <a:lnTo>
                          <a:pt x="9048" y="4531"/>
                        </a:lnTo>
                        <a:lnTo>
                          <a:pt x="8991" y="4607"/>
                        </a:lnTo>
                        <a:lnTo>
                          <a:pt x="8933" y="4681"/>
                        </a:lnTo>
                        <a:lnTo>
                          <a:pt x="8933" y="4681"/>
                        </a:lnTo>
                        <a:lnTo>
                          <a:pt x="8869" y="4758"/>
                        </a:lnTo>
                        <a:lnTo>
                          <a:pt x="8805" y="4833"/>
                        </a:lnTo>
                        <a:lnTo>
                          <a:pt x="8740" y="4908"/>
                        </a:lnTo>
                        <a:lnTo>
                          <a:pt x="8672" y="4980"/>
                        </a:lnTo>
                        <a:lnTo>
                          <a:pt x="8603" y="5050"/>
                        </a:lnTo>
                        <a:lnTo>
                          <a:pt x="8533" y="5120"/>
                        </a:lnTo>
                        <a:lnTo>
                          <a:pt x="8460" y="5188"/>
                        </a:lnTo>
                        <a:lnTo>
                          <a:pt x="8388" y="5254"/>
                        </a:lnTo>
                        <a:lnTo>
                          <a:pt x="8312" y="5319"/>
                        </a:lnTo>
                        <a:lnTo>
                          <a:pt x="8237" y="5381"/>
                        </a:lnTo>
                        <a:lnTo>
                          <a:pt x="8159" y="5443"/>
                        </a:lnTo>
                        <a:lnTo>
                          <a:pt x="8080" y="5502"/>
                        </a:lnTo>
                        <a:lnTo>
                          <a:pt x="8000" y="5559"/>
                        </a:lnTo>
                        <a:lnTo>
                          <a:pt x="7919" y="5615"/>
                        </a:lnTo>
                        <a:lnTo>
                          <a:pt x="7837" y="5668"/>
                        </a:lnTo>
                        <a:lnTo>
                          <a:pt x="7753" y="5719"/>
                        </a:lnTo>
                        <a:lnTo>
                          <a:pt x="7669" y="5769"/>
                        </a:lnTo>
                        <a:lnTo>
                          <a:pt x="7582" y="5817"/>
                        </a:lnTo>
                        <a:lnTo>
                          <a:pt x="7496" y="5862"/>
                        </a:lnTo>
                        <a:lnTo>
                          <a:pt x="7407" y="5905"/>
                        </a:lnTo>
                        <a:lnTo>
                          <a:pt x="7319" y="5946"/>
                        </a:lnTo>
                        <a:lnTo>
                          <a:pt x="7273" y="5967"/>
                        </a:lnTo>
                        <a:lnTo>
                          <a:pt x="7228" y="5986"/>
                        </a:lnTo>
                        <a:lnTo>
                          <a:pt x="7183" y="6005"/>
                        </a:lnTo>
                        <a:lnTo>
                          <a:pt x="7137" y="6023"/>
                        </a:lnTo>
                        <a:lnTo>
                          <a:pt x="7091" y="6040"/>
                        </a:lnTo>
                        <a:lnTo>
                          <a:pt x="7045" y="6057"/>
                        </a:lnTo>
                        <a:lnTo>
                          <a:pt x="6998" y="6073"/>
                        </a:lnTo>
                        <a:lnTo>
                          <a:pt x="6952" y="6089"/>
                        </a:lnTo>
                        <a:lnTo>
                          <a:pt x="6904" y="6104"/>
                        </a:lnTo>
                        <a:lnTo>
                          <a:pt x="6858" y="6119"/>
                        </a:lnTo>
                        <a:lnTo>
                          <a:pt x="6811" y="6133"/>
                        </a:lnTo>
                        <a:lnTo>
                          <a:pt x="6762" y="6147"/>
                        </a:lnTo>
                        <a:lnTo>
                          <a:pt x="6715" y="6160"/>
                        </a:lnTo>
                        <a:lnTo>
                          <a:pt x="6667" y="6172"/>
                        </a:lnTo>
                        <a:lnTo>
                          <a:pt x="6619" y="6183"/>
                        </a:lnTo>
                        <a:lnTo>
                          <a:pt x="6570" y="6194"/>
                        </a:lnTo>
                        <a:lnTo>
                          <a:pt x="6522" y="6205"/>
                        </a:lnTo>
                        <a:lnTo>
                          <a:pt x="6474" y="6214"/>
                        </a:lnTo>
                        <a:lnTo>
                          <a:pt x="6425" y="6223"/>
                        </a:lnTo>
                        <a:lnTo>
                          <a:pt x="6375" y="6232"/>
                        </a:lnTo>
                        <a:lnTo>
                          <a:pt x="6326" y="6240"/>
                        </a:lnTo>
                        <a:lnTo>
                          <a:pt x="6277" y="6247"/>
                        </a:lnTo>
                        <a:lnTo>
                          <a:pt x="6277" y="6247"/>
                        </a:lnTo>
                        <a:lnTo>
                          <a:pt x="6050" y="6277"/>
                        </a:lnTo>
                        <a:lnTo>
                          <a:pt x="5825" y="6306"/>
                        </a:lnTo>
                        <a:lnTo>
                          <a:pt x="5600" y="6337"/>
                        </a:lnTo>
                        <a:lnTo>
                          <a:pt x="5375" y="6367"/>
                        </a:lnTo>
                        <a:lnTo>
                          <a:pt x="5150" y="6399"/>
                        </a:lnTo>
                        <a:lnTo>
                          <a:pt x="5038" y="6416"/>
                        </a:lnTo>
                        <a:lnTo>
                          <a:pt x="4926" y="6433"/>
                        </a:lnTo>
                        <a:lnTo>
                          <a:pt x="4815" y="6451"/>
                        </a:lnTo>
                        <a:lnTo>
                          <a:pt x="4704" y="6470"/>
                        </a:lnTo>
                        <a:lnTo>
                          <a:pt x="4593" y="6490"/>
                        </a:lnTo>
                        <a:lnTo>
                          <a:pt x="4482" y="6511"/>
                        </a:lnTo>
                        <a:lnTo>
                          <a:pt x="4372" y="6533"/>
                        </a:lnTo>
                        <a:lnTo>
                          <a:pt x="4262" y="6557"/>
                        </a:lnTo>
                        <a:lnTo>
                          <a:pt x="4153" y="6581"/>
                        </a:lnTo>
                        <a:lnTo>
                          <a:pt x="4044" y="6607"/>
                        </a:lnTo>
                        <a:lnTo>
                          <a:pt x="3935" y="6634"/>
                        </a:lnTo>
                        <a:lnTo>
                          <a:pt x="3828" y="6663"/>
                        </a:lnTo>
                        <a:lnTo>
                          <a:pt x="3720" y="6695"/>
                        </a:lnTo>
                        <a:lnTo>
                          <a:pt x="3613" y="6727"/>
                        </a:lnTo>
                        <a:lnTo>
                          <a:pt x="3507" y="6761"/>
                        </a:lnTo>
                        <a:lnTo>
                          <a:pt x="3400" y="6797"/>
                        </a:lnTo>
                        <a:lnTo>
                          <a:pt x="3296" y="6836"/>
                        </a:lnTo>
                        <a:lnTo>
                          <a:pt x="3191" y="6877"/>
                        </a:lnTo>
                        <a:lnTo>
                          <a:pt x="3088" y="6919"/>
                        </a:lnTo>
                        <a:lnTo>
                          <a:pt x="3035" y="6942"/>
                        </a:lnTo>
                        <a:lnTo>
                          <a:pt x="2984" y="6964"/>
                        </a:lnTo>
                        <a:lnTo>
                          <a:pt x="2933" y="6988"/>
                        </a:lnTo>
                        <a:lnTo>
                          <a:pt x="2881" y="7012"/>
                        </a:lnTo>
                        <a:lnTo>
                          <a:pt x="2830" y="7036"/>
                        </a:lnTo>
                        <a:lnTo>
                          <a:pt x="2780" y="7062"/>
                        </a:lnTo>
                        <a:lnTo>
                          <a:pt x="2730" y="7088"/>
                        </a:lnTo>
                        <a:lnTo>
                          <a:pt x="2679" y="7115"/>
                        </a:lnTo>
                        <a:lnTo>
                          <a:pt x="2629" y="7142"/>
                        </a:lnTo>
                        <a:lnTo>
                          <a:pt x="2579" y="7170"/>
                        </a:lnTo>
                        <a:lnTo>
                          <a:pt x="2528" y="7199"/>
                        </a:lnTo>
                        <a:lnTo>
                          <a:pt x="2479" y="7229"/>
                        </a:lnTo>
                        <a:lnTo>
                          <a:pt x="2430" y="7259"/>
                        </a:lnTo>
                        <a:lnTo>
                          <a:pt x="2381" y="7290"/>
                        </a:lnTo>
                        <a:lnTo>
                          <a:pt x="2332" y="7321"/>
                        </a:lnTo>
                        <a:lnTo>
                          <a:pt x="2283" y="7353"/>
                        </a:lnTo>
                        <a:lnTo>
                          <a:pt x="2235" y="7386"/>
                        </a:lnTo>
                        <a:lnTo>
                          <a:pt x="2186" y="7421"/>
                        </a:lnTo>
                        <a:lnTo>
                          <a:pt x="2138" y="7456"/>
                        </a:lnTo>
                        <a:lnTo>
                          <a:pt x="2091" y="7491"/>
                        </a:lnTo>
                        <a:lnTo>
                          <a:pt x="2043" y="7527"/>
                        </a:lnTo>
                        <a:lnTo>
                          <a:pt x="1995" y="7564"/>
                        </a:lnTo>
                        <a:lnTo>
                          <a:pt x="1949" y="7603"/>
                        </a:lnTo>
                        <a:lnTo>
                          <a:pt x="1902" y="7642"/>
                        </a:lnTo>
                        <a:lnTo>
                          <a:pt x="1856" y="7682"/>
                        </a:lnTo>
                        <a:lnTo>
                          <a:pt x="1809" y="7722"/>
                        </a:lnTo>
                        <a:lnTo>
                          <a:pt x="1763" y="7764"/>
                        </a:lnTo>
                        <a:lnTo>
                          <a:pt x="1717" y="7806"/>
                        </a:lnTo>
                        <a:lnTo>
                          <a:pt x="1672" y="7850"/>
                        </a:lnTo>
                        <a:lnTo>
                          <a:pt x="1626" y="7894"/>
                        </a:lnTo>
                        <a:lnTo>
                          <a:pt x="1581" y="7939"/>
                        </a:lnTo>
                        <a:lnTo>
                          <a:pt x="1537" y="7985"/>
                        </a:lnTo>
                        <a:lnTo>
                          <a:pt x="1492" y="8032"/>
                        </a:lnTo>
                        <a:lnTo>
                          <a:pt x="1448" y="8080"/>
                        </a:lnTo>
                        <a:lnTo>
                          <a:pt x="1404" y="8130"/>
                        </a:lnTo>
                        <a:lnTo>
                          <a:pt x="1361" y="8180"/>
                        </a:lnTo>
                        <a:lnTo>
                          <a:pt x="1317" y="8230"/>
                        </a:lnTo>
                        <a:lnTo>
                          <a:pt x="1274" y="8282"/>
                        </a:lnTo>
                        <a:lnTo>
                          <a:pt x="1232" y="8336"/>
                        </a:lnTo>
                        <a:lnTo>
                          <a:pt x="1189" y="8390"/>
                        </a:lnTo>
                        <a:lnTo>
                          <a:pt x="1148" y="8445"/>
                        </a:lnTo>
                        <a:lnTo>
                          <a:pt x="1105" y="8502"/>
                        </a:lnTo>
                        <a:lnTo>
                          <a:pt x="1064" y="8559"/>
                        </a:lnTo>
                        <a:lnTo>
                          <a:pt x="1023" y="8617"/>
                        </a:lnTo>
                        <a:lnTo>
                          <a:pt x="982" y="8677"/>
                        </a:lnTo>
                        <a:lnTo>
                          <a:pt x="941" y="8737"/>
                        </a:lnTo>
                        <a:lnTo>
                          <a:pt x="901" y="8799"/>
                        </a:lnTo>
                        <a:lnTo>
                          <a:pt x="861" y="8862"/>
                        </a:lnTo>
                        <a:lnTo>
                          <a:pt x="822" y="8926"/>
                        </a:lnTo>
                        <a:lnTo>
                          <a:pt x="782" y="8991"/>
                        </a:lnTo>
                        <a:lnTo>
                          <a:pt x="743" y="9058"/>
                        </a:lnTo>
                        <a:lnTo>
                          <a:pt x="705" y="9125"/>
                        </a:lnTo>
                        <a:lnTo>
                          <a:pt x="667" y="9193"/>
                        </a:lnTo>
                        <a:lnTo>
                          <a:pt x="629" y="9264"/>
                        </a:lnTo>
                        <a:lnTo>
                          <a:pt x="591" y="9334"/>
                        </a:lnTo>
                        <a:lnTo>
                          <a:pt x="554" y="9407"/>
                        </a:lnTo>
                        <a:lnTo>
                          <a:pt x="517" y="9480"/>
                        </a:lnTo>
                        <a:lnTo>
                          <a:pt x="481" y="9555"/>
                        </a:lnTo>
                        <a:lnTo>
                          <a:pt x="445" y="9632"/>
                        </a:lnTo>
                        <a:lnTo>
                          <a:pt x="408" y="9708"/>
                        </a:lnTo>
                        <a:lnTo>
                          <a:pt x="373" y="9788"/>
                        </a:lnTo>
                        <a:lnTo>
                          <a:pt x="338" y="9867"/>
                        </a:lnTo>
                        <a:lnTo>
                          <a:pt x="304" y="9949"/>
                        </a:lnTo>
                        <a:lnTo>
                          <a:pt x="270" y="10031"/>
                        </a:lnTo>
                        <a:lnTo>
                          <a:pt x="235" y="10116"/>
                        </a:lnTo>
                        <a:lnTo>
                          <a:pt x="202" y="10200"/>
                        </a:lnTo>
                        <a:lnTo>
                          <a:pt x="169" y="10287"/>
                        </a:lnTo>
                        <a:lnTo>
                          <a:pt x="136" y="10375"/>
                        </a:lnTo>
                        <a:lnTo>
                          <a:pt x="104" y="10465"/>
                        </a:lnTo>
                        <a:lnTo>
                          <a:pt x="71" y="10555"/>
                        </a:lnTo>
                        <a:lnTo>
                          <a:pt x="71" y="10555"/>
                        </a:lnTo>
                        <a:lnTo>
                          <a:pt x="75" y="10542"/>
                        </a:lnTo>
                        <a:lnTo>
                          <a:pt x="78" y="10528"/>
                        </a:lnTo>
                        <a:lnTo>
                          <a:pt x="81" y="10513"/>
                        </a:lnTo>
                        <a:lnTo>
                          <a:pt x="82" y="10497"/>
                        </a:lnTo>
                        <a:lnTo>
                          <a:pt x="83" y="10480"/>
                        </a:lnTo>
                        <a:lnTo>
                          <a:pt x="84" y="10463"/>
                        </a:lnTo>
                        <a:lnTo>
                          <a:pt x="83" y="10425"/>
                        </a:lnTo>
                        <a:lnTo>
                          <a:pt x="80" y="10386"/>
                        </a:lnTo>
                        <a:lnTo>
                          <a:pt x="75" y="10346"/>
                        </a:lnTo>
                        <a:lnTo>
                          <a:pt x="69" y="10304"/>
                        </a:lnTo>
                        <a:lnTo>
                          <a:pt x="63" y="10261"/>
                        </a:lnTo>
                        <a:lnTo>
                          <a:pt x="47" y="10176"/>
                        </a:lnTo>
                        <a:lnTo>
                          <a:pt x="32" y="10095"/>
                        </a:lnTo>
                        <a:lnTo>
                          <a:pt x="25" y="10057"/>
                        </a:lnTo>
                        <a:lnTo>
                          <a:pt x="20" y="10022"/>
                        </a:lnTo>
                        <a:lnTo>
                          <a:pt x="16" y="9990"/>
                        </a:lnTo>
                        <a:lnTo>
                          <a:pt x="13" y="9961"/>
                        </a:lnTo>
                        <a:lnTo>
                          <a:pt x="13" y="9961"/>
                        </a:lnTo>
                        <a:lnTo>
                          <a:pt x="8" y="9857"/>
                        </a:lnTo>
                        <a:lnTo>
                          <a:pt x="4" y="9754"/>
                        </a:lnTo>
                        <a:lnTo>
                          <a:pt x="2" y="9650"/>
                        </a:lnTo>
                        <a:lnTo>
                          <a:pt x="1" y="9546"/>
                        </a:lnTo>
                        <a:lnTo>
                          <a:pt x="0" y="9443"/>
                        </a:lnTo>
                        <a:lnTo>
                          <a:pt x="1" y="9339"/>
                        </a:lnTo>
                        <a:lnTo>
                          <a:pt x="3" y="9236"/>
                        </a:lnTo>
                        <a:lnTo>
                          <a:pt x="7" y="9132"/>
                        </a:lnTo>
                        <a:lnTo>
                          <a:pt x="11" y="9028"/>
                        </a:lnTo>
                        <a:lnTo>
                          <a:pt x="16" y="8924"/>
                        </a:lnTo>
                        <a:lnTo>
                          <a:pt x="23" y="8820"/>
                        </a:lnTo>
                        <a:lnTo>
                          <a:pt x="30" y="8718"/>
                        </a:lnTo>
                        <a:lnTo>
                          <a:pt x="38" y="8614"/>
                        </a:lnTo>
                        <a:lnTo>
                          <a:pt x="48" y="8511"/>
                        </a:lnTo>
                        <a:lnTo>
                          <a:pt x="58" y="8407"/>
                        </a:lnTo>
                        <a:lnTo>
                          <a:pt x="70" y="8305"/>
                        </a:lnTo>
                        <a:lnTo>
                          <a:pt x="70" y="8305"/>
                        </a:lnTo>
                        <a:lnTo>
                          <a:pt x="86" y="8172"/>
                        </a:lnTo>
                        <a:lnTo>
                          <a:pt x="105" y="8039"/>
                        </a:lnTo>
                        <a:lnTo>
                          <a:pt x="124" y="7906"/>
                        </a:lnTo>
                        <a:lnTo>
                          <a:pt x="146" y="7775"/>
                        </a:lnTo>
                        <a:lnTo>
                          <a:pt x="169" y="7642"/>
                        </a:lnTo>
                        <a:lnTo>
                          <a:pt x="194" y="7509"/>
                        </a:lnTo>
                        <a:lnTo>
                          <a:pt x="220" y="7376"/>
                        </a:lnTo>
                        <a:lnTo>
                          <a:pt x="248" y="7245"/>
                        </a:lnTo>
                        <a:lnTo>
                          <a:pt x="279" y="7112"/>
                        </a:lnTo>
                        <a:lnTo>
                          <a:pt x="310" y="6980"/>
                        </a:lnTo>
                        <a:lnTo>
                          <a:pt x="343" y="6848"/>
                        </a:lnTo>
                        <a:lnTo>
                          <a:pt x="378" y="6717"/>
                        </a:lnTo>
                        <a:lnTo>
                          <a:pt x="414" y="6585"/>
                        </a:lnTo>
                        <a:lnTo>
                          <a:pt x="454" y="6454"/>
                        </a:lnTo>
                        <a:lnTo>
                          <a:pt x="493" y="6324"/>
                        </a:lnTo>
                        <a:lnTo>
                          <a:pt x="534" y="6194"/>
                        </a:lnTo>
                        <a:lnTo>
                          <a:pt x="577" y="6063"/>
                        </a:lnTo>
                        <a:lnTo>
                          <a:pt x="623" y="5934"/>
                        </a:lnTo>
                        <a:lnTo>
                          <a:pt x="669" y="5805"/>
                        </a:lnTo>
                        <a:lnTo>
                          <a:pt x="717" y="5676"/>
                        </a:lnTo>
                        <a:lnTo>
                          <a:pt x="766" y="5548"/>
                        </a:lnTo>
                        <a:lnTo>
                          <a:pt x="818" y="5421"/>
                        </a:lnTo>
                        <a:lnTo>
                          <a:pt x="870" y="5294"/>
                        </a:lnTo>
                        <a:lnTo>
                          <a:pt x="924" y="5168"/>
                        </a:lnTo>
                        <a:lnTo>
                          <a:pt x="981" y="5042"/>
                        </a:lnTo>
                        <a:lnTo>
                          <a:pt x="1038" y="4918"/>
                        </a:lnTo>
                        <a:lnTo>
                          <a:pt x="1097" y="4793"/>
                        </a:lnTo>
                        <a:lnTo>
                          <a:pt x="1158" y="4669"/>
                        </a:lnTo>
                        <a:lnTo>
                          <a:pt x="1220" y="4547"/>
                        </a:lnTo>
                        <a:lnTo>
                          <a:pt x="1283" y="4425"/>
                        </a:lnTo>
                        <a:lnTo>
                          <a:pt x="1349" y="4303"/>
                        </a:lnTo>
                        <a:lnTo>
                          <a:pt x="1416" y="4184"/>
                        </a:lnTo>
                        <a:lnTo>
                          <a:pt x="1483" y="4064"/>
                        </a:lnTo>
                        <a:lnTo>
                          <a:pt x="1554" y="3945"/>
                        </a:lnTo>
                        <a:lnTo>
                          <a:pt x="1625" y="3828"/>
                        </a:lnTo>
                        <a:lnTo>
                          <a:pt x="1698" y="3712"/>
                        </a:lnTo>
                        <a:lnTo>
                          <a:pt x="1772" y="3596"/>
                        </a:lnTo>
                        <a:lnTo>
                          <a:pt x="1848" y="3482"/>
                        </a:lnTo>
                        <a:lnTo>
                          <a:pt x="1925" y="3368"/>
                        </a:lnTo>
                        <a:lnTo>
                          <a:pt x="2003" y="3256"/>
                        </a:lnTo>
                        <a:lnTo>
                          <a:pt x="2084" y="3145"/>
                        </a:lnTo>
                        <a:lnTo>
                          <a:pt x="2165" y="3035"/>
                        </a:lnTo>
                        <a:lnTo>
                          <a:pt x="2248" y="2926"/>
                        </a:lnTo>
                        <a:lnTo>
                          <a:pt x="2332" y="2819"/>
                        </a:lnTo>
                        <a:lnTo>
                          <a:pt x="2419" y="2712"/>
                        </a:lnTo>
                        <a:lnTo>
                          <a:pt x="2506" y="2607"/>
                        </a:lnTo>
                        <a:lnTo>
                          <a:pt x="2595" y="2503"/>
                        </a:lnTo>
                        <a:lnTo>
                          <a:pt x="2685" y="2402"/>
                        </a:lnTo>
                        <a:lnTo>
                          <a:pt x="2777" y="2300"/>
                        </a:lnTo>
                        <a:lnTo>
                          <a:pt x="2869" y="2201"/>
                        </a:lnTo>
                        <a:lnTo>
                          <a:pt x="2964" y="2103"/>
                        </a:lnTo>
                        <a:lnTo>
                          <a:pt x="3059" y="2007"/>
                        </a:lnTo>
                        <a:lnTo>
                          <a:pt x="3157" y="1911"/>
                        </a:lnTo>
                        <a:lnTo>
                          <a:pt x="3254" y="1817"/>
                        </a:lnTo>
                        <a:lnTo>
                          <a:pt x="3355" y="1726"/>
                        </a:lnTo>
                        <a:lnTo>
                          <a:pt x="3456" y="1635"/>
                        </a:lnTo>
                        <a:lnTo>
                          <a:pt x="3558" y="1546"/>
                        </a:lnTo>
                        <a:lnTo>
                          <a:pt x="3663" y="1459"/>
                        </a:lnTo>
                        <a:lnTo>
                          <a:pt x="3767" y="1374"/>
                        </a:lnTo>
                        <a:lnTo>
                          <a:pt x="3874" y="1291"/>
                        </a:lnTo>
                        <a:lnTo>
                          <a:pt x="3982" y="1208"/>
                        </a:lnTo>
                        <a:lnTo>
                          <a:pt x="4091" y="1129"/>
                        </a:lnTo>
                        <a:lnTo>
                          <a:pt x="4202" y="1050"/>
                        </a:lnTo>
                        <a:lnTo>
                          <a:pt x="4314" y="974"/>
                        </a:lnTo>
                        <a:lnTo>
                          <a:pt x="4314" y="974"/>
                        </a:lnTo>
                        <a:lnTo>
                          <a:pt x="4370" y="936"/>
                        </a:lnTo>
                        <a:lnTo>
                          <a:pt x="4427" y="899"/>
                        </a:lnTo>
                        <a:lnTo>
                          <a:pt x="4484" y="862"/>
                        </a:lnTo>
                        <a:lnTo>
                          <a:pt x="4542" y="827"/>
                        </a:lnTo>
                        <a:lnTo>
                          <a:pt x="4600" y="792"/>
                        </a:lnTo>
                        <a:lnTo>
                          <a:pt x="4658" y="758"/>
                        </a:lnTo>
                        <a:lnTo>
                          <a:pt x="4717" y="723"/>
                        </a:lnTo>
                        <a:lnTo>
                          <a:pt x="4775" y="691"/>
                        </a:lnTo>
                        <a:lnTo>
                          <a:pt x="4834" y="658"/>
                        </a:lnTo>
                        <a:lnTo>
                          <a:pt x="4895" y="627"/>
                        </a:lnTo>
                        <a:lnTo>
                          <a:pt x="4954" y="596"/>
                        </a:lnTo>
                        <a:lnTo>
                          <a:pt x="5015" y="566"/>
                        </a:lnTo>
                        <a:lnTo>
                          <a:pt x="5075" y="536"/>
                        </a:lnTo>
                        <a:lnTo>
                          <a:pt x="5135" y="507"/>
                        </a:lnTo>
                        <a:lnTo>
                          <a:pt x="5197" y="479"/>
                        </a:lnTo>
                        <a:lnTo>
                          <a:pt x="5258" y="452"/>
                        </a:lnTo>
                        <a:lnTo>
                          <a:pt x="5319" y="425"/>
                        </a:lnTo>
                        <a:lnTo>
                          <a:pt x="5381" y="399"/>
                        </a:lnTo>
                        <a:lnTo>
                          <a:pt x="5443" y="373"/>
                        </a:lnTo>
                        <a:lnTo>
                          <a:pt x="5505" y="349"/>
                        </a:lnTo>
                        <a:lnTo>
                          <a:pt x="5568" y="325"/>
                        </a:lnTo>
                        <a:lnTo>
                          <a:pt x="5630" y="302"/>
                        </a:lnTo>
                        <a:lnTo>
                          <a:pt x="5693" y="280"/>
                        </a:lnTo>
                        <a:lnTo>
                          <a:pt x="5757" y="259"/>
                        </a:lnTo>
                        <a:lnTo>
                          <a:pt x="5820" y="239"/>
                        </a:lnTo>
                        <a:lnTo>
                          <a:pt x="5883" y="219"/>
                        </a:lnTo>
                        <a:lnTo>
                          <a:pt x="5948" y="199"/>
                        </a:lnTo>
                        <a:lnTo>
                          <a:pt x="6011" y="181"/>
                        </a:lnTo>
                        <a:lnTo>
                          <a:pt x="6076" y="164"/>
                        </a:lnTo>
                        <a:lnTo>
                          <a:pt x="6140" y="148"/>
                        </a:lnTo>
                        <a:lnTo>
                          <a:pt x="6204" y="132"/>
                        </a:lnTo>
                        <a:lnTo>
                          <a:pt x="6270" y="117"/>
                        </a:lnTo>
                        <a:lnTo>
                          <a:pt x="6334" y="103"/>
                        </a:lnTo>
                        <a:lnTo>
                          <a:pt x="6399" y="90"/>
                        </a:lnTo>
                        <a:lnTo>
                          <a:pt x="6465" y="78"/>
                        </a:lnTo>
                        <a:lnTo>
                          <a:pt x="6530" y="67"/>
                        </a:lnTo>
                        <a:lnTo>
                          <a:pt x="6595" y="56"/>
                        </a:lnTo>
                        <a:lnTo>
                          <a:pt x="6661" y="47"/>
                        </a:lnTo>
                        <a:lnTo>
                          <a:pt x="6726" y="38"/>
                        </a:lnTo>
                        <a:lnTo>
                          <a:pt x="6793" y="30"/>
                        </a:lnTo>
                        <a:lnTo>
                          <a:pt x="6858" y="24"/>
                        </a:lnTo>
                        <a:lnTo>
                          <a:pt x="6924" y="17"/>
                        </a:lnTo>
                        <a:lnTo>
                          <a:pt x="6991" y="12"/>
                        </a:lnTo>
                        <a:lnTo>
                          <a:pt x="7057" y="8"/>
                        </a:lnTo>
                        <a:lnTo>
                          <a:pt x="7123" y="4"/>
                        </a:lnTo>
                        <a:lnTo>
                          <a:pt x="7190" y="2"/>
                        </a:lnTo>
                        <a:lnTo>
                          <a:pt x="7256" y="1"/>
                        </a:lnTo>
                        <a:lnTo>
                          <a:pt x="7324" y="0"/>
                        </a:lnTo>
                        <a:lnTo>
                          <a:pt x="7390" y="1"/>
                        </a:lnTo>
                        <a:lnTo>
                          <a:pt x="7456" y="3"/>
                        </a:lnTo>
                        <a:lnTo>
                          <a:pt x="7524" y="5"/>
                        </a:lnTo>
                        <a:lnTo>
                          <a:pt x="7590" y="9"/>
                        </a:lnTo>
                        <a:lnTo>
                          <a:pt x="7658" y="13"/>
                        </a:lnTo>
                        <a:lnTo>
                          <a:pt x="7724" y="19"/>
                        </a:lnTo>
                        <a:lnTo>
                          <a:pt x="7791" y="26"/>
                        </a:lnTo>
                        <a:lnTo>
                          <a:pt x="7859" y="34"/>
                        </a:lnTo>
                        <a:lnTo>
                          <a:pt x="7925" y="43"/>
                        </a:lnTo>
                        <a:lnTo>
                          <a:pt x="7992" y="52"/>
                        </a:lnTo>
                        <a:lnTo>
                          <a:pt x="8060" y="63"/>
                        </a:lnTo>
                        <a:lnTo>
                          <a:pt x="8127" y="75"/>
                        </a:lnTo>
                        <a:lnTo>
                          <a:pt x="8194" y="87"/>
                        </a:lnTo>
                        <a:lnTo>
                          <a:pt x="8261" y="101"/>
                        </a:lnTo>
                        <a:lnTo>
                          <a:pt x="8328" y="116"/>
                        </a:lnTo>
                        <a:lnTo>
                          <a:pt x="8395" y="132"/>
                        </a:lnTo>
                        <a:lnTo>
                          <a:pt x="8395" y="132"/>
                        </a:lnTo>
                        <a:lnTo>
                          <a:pt x="8444" y="144"/>
                        </a:lnTo>
                        <a:lnTo>
                          <a:pt x="8492" y="157"/>
                        </a:lnTo>
                        <a:lnTo>
                          <a:pt x="8541" y="171"/>
                        </a:lnTo>
                        <a:lnTo>
                          <a:pt x="8589" y="185"/>
                        </a:lnTo>
                        <a:lnTo>
                          <a:pt x="8637" y="199"/>
                        </a:lnTo>
                        <a:lnTo>
                          <a:pt x="8684" y="216"/>
                        </a:lnTo>
                        <a:lnTo>
                          <a:pt x="8732" y="231"/>
                        </a:lnTo>
                        <a:lnTo>
                          <a:pt x="8779" y="248"/>
                        </a:lnTo>
                        <a:lnTo>
                          <a:pt x="8872" y="282"/>
                        </a:lnTo>
                        <a:lnTo>
                          <a:pt x="8964" y="318"/>
                        </a:lnTo>
                        <a:lnTo>
                          <a:pt x="9055" y="357"/>
                        </a:lnTo>
                        <a:lnTo>
                          <a:pt x="9146" y="398"/>
                        </a:lnTo>
                        <a:lnTo>
                          <a:pt x="9234" y="440"/>
                        </a:lnTo>
                        <a:lnTo>
                          <a:pt x="9323" y="485"/>
                        </a:lnTo>
                        <a:lnTo>
                          <a:pt x="9409" y="531"/>
                        </a:lnTo>
                        <a:lnTo>
                          <a:pt x="9496" y="579"/>
                        </a:lnTo>
                        <a:lnTo>
                          <a:pt x="9580" y="629"/>
                        </a:lnTo>
                        <a:lnTo>
                          <a:pt x="9665" y="680"/>
                        </a:lnTo>
                        <a:lnTo>
                          <a:pt x="9748" y="733"/>
                        </a:lnTo>
                        <a:lnTo>
                          <a:pt x="9831" y="788"/>
                        </a:lnTo>
                        <a:lnTo>
                          <a:pt x="9912" y="843"/>
                        </a:lnTo>
                        <a:lnTo>
                          <a:pt x="9993" y="901"/>
                        </a:lnTo>
                        <a:lnTo>
                          <a:pt x="10072" y="960"/>
                        </a:lnTo>
                        <a:lnTo>
                          <a:pt x="10151" y="1020"/>
                        </a:lnTo>
                        <a:lnTo>
                          <a:pt x="10229" y="1081"/>
                        </a:lnTo>
                        <a:lnTo>
                          <a:pt x="10306" y="1144"/>
                        </a:lnTo>
                        <a:lnTo>
                          <a:pt x="10382" y="1207"/>
                        </a:lnTo>
                        <a:lnTo>
                          <a:pt x="10457" y="1272"/>
                        </a:lnTo>
                        <a:lnTo>
                          <a:pt x="10532" y="1338"/>
                        </a:lnTo>
                        <a:lnTo>
                          <a:pt x="10606" y="1404"/>
                        </a:lnTo>
                        <a:lnTo>
                          <a:pt x="10680" y="1473"/>
                        </a:lnTo>
                        <a:lnTo>
                          <a:pt x="10752" y="1541"/>
                        </a:lnTo>
                        <a:lnTo>
                          <a:pt x="10824" y="1610"/>
                        </a:lnTo>
                        <a:lnTo>
                          <a:pt x="10895" y="1680"/>
                        </a:lnTo>
                        <a:lnTo>
                          <a:pt x="10964" y="1751"/>
                        </a:lnTo>
                        <a:lnTo>
                          <a:pt x="11035" y="1823"/>
                        </a:lnTo>
                        <a:lnTo>
                          <a:pt x="11035" y="182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5400" dirty="0"/>
                  </a:p>
                </p:txBody>
              </p:sp>
              <p:sp>
                <p:nvSpPr>
                  <p:cNvPr id="27" name="Freeform 26"/>
                  <p:cNvSpPr>
                    <a:spLocks/>
                  </p:cNvSpPr>
                  <p:nvPr/>
                </p:nvSpPr>
                <p:spPr bwMode="auto">
                  <a:xfrm rot="19827358">
                    <a:off x="11778974" y="6056073"/>
                    <a:ext cx="2771168" cy="1869825"/>
                  </a:xfrm>
                  <a:custGeom>
                    <a:avLst/>
                    <a:gdLst>
                      <a:gd name="T0" fmla="*/ 11854 w 12590"/>
                      <a:gd name="T1" fmla="*/ 8438 h 8493"/>
                      <a:gd name="T2" fmla="*/ 11822 w 12590"/>
                      <a:gd name="T3" fmla="*/ 8286 h 8493"/>
                      <a:gd name="T4" fmla="*/ 11726 w 12590"/>
                      <a:gd name="T5" fmla="*/ 8123 h 8493"/>
                      <a:gd name="T6" fmla="*/ 11511 w 12590"/>
                      <a:gd name="T7" fmla="*/ 7890 h 8493"/>
                      <a:gd name="T8" fmla="*/ 11382 w 12590"/>
                      <a:gd name="T9" fmla="*/ 7808 h 8493"/>
                      <a:gd name="T10" fmla="*/ 11085 w 12590"/>
                      <a:gd name="T11" fmla="*/ 7707 h 8493"/>
                      <a:gd name="T12" fmla="*/ 10741 w 12590"/>
                      <a:gd name="T13" fmla="*/ 7675 h 8493"/>
                      <a:gd name="T14" fmla="*/ 10143 w 12590"/>
                      <a:gd name="T15" fmla="*/ 7707 h 8493"/>
                      <a:gd name="T16" fmla="*/ 9812 w 12590"/>
                      <a:gd name="T17" fmla="*/ 7718 h 8493"/>
                      <a:gd name="T18" fmla="*/ 9477 w 12590"/>
                      <a:gd name="T19" fmla="*/ 7694 h 8493"/>
                      <a:gd name="T20" fmla="*/ 8907 w 12590"/>
                      <a:gd name="T21" fmla="*/ 7583 h 8493"/>
                      <a:gd name="T22" fmla="*/ 8357 w 12590"/>
                      <a:gd name="T23" fmla="*/ 7408 h 8493"/>
                      <a:gd name="T24" fmla="*/ 7730 w 12590"/>
                      <a:gd name="T25" fmla="*/ 7115 h 8493"/>
                      <a:gd name="T26" fmla="*/ 7159 w 12590"/>
                      <a:gd name="T27" fmla="*/ 6729 h 8493"/>
                      <a:gd name="T28" fmla="*/ 6692 w 12590"/>
                      <a:gd name="T29" fmla="*/ 6295 h 8493"/>
                      <a:gd name="T30" fmla="*/ 6471 w 12590"/>
                      <a:gd name="T31" fmla="*/ 6032 h 8493"/>
                      <a:gd name="T32" fmla="*/ 6274 w 12590"/>
                      <a:gd name="T33" fmla="*/ 5748 h 8493"/>
                      <a:gd name="T34" fmla="*/ 6102 w 12590"/>
                      <a:gd name="T35" fmla="*/ 5445 h 8493"/>
                      <a:gd name="T36" fmla="*/ 5537 w 12590"/>
                      <a:gd name="T37" fmla="*/ 4330 h 8493"/>
                      <a:gd name="T38" fmla="*/ 5150 w 12590"/>
                      <a:gd name="T39" fmla="*/ 3643 h 8493"/>
                      <a:gd name="T40" fmla="*/ 4709 w 12590"/>
                      <a:gd name="T41" fmla="*/ 2996 h 8493"/>
                      <a:gd name="T42" fmla="*/ 4308 w 12590"/>
                      <a:gd name="T43" fmla="*/ 2528 h 8493"/>
                      <a:gd name="T44" fmla="*/ 4019 w 12590"/>
                      <a:gd name="T45" fmla="*/ 2253 h 8493"/>
                      <a:gd name="T46" fmla="*/ 3702 w 12590"/>
                      <a:gd name="T47" fmla="*/ 1999 h 8493"/>
                      <a:gd name="T48" fmla="*/ 3352 w 12590"/>
                      <a:gd name="T49" fmla="*/ 1768 h 8493"/>
                      <a:gd name="T50" fmla="*/ 2966 w 12590"/>
                      <a:gd name="T51" fmla="*/ 1562 h 8493"/>
                      <a:gd name="T52" fmla="*/ 2541 w 12590"/>
                      <a:gd name="T53" fmla="*/ 1385 h 8493"/>
                      <a:gd name="T54" fmla="*/ 2073 w 12590"/>
                      <a:gd name="T55" fmla="*/ 1237 h 8493"/>
                      <a:gd name="T56" fmla="*/ 1559 w 12590"/>
                      <a:gd name="T57" fmla="*/ 1121 h 8493"/>
                      <a:gd name="T58" fmla="*/ 995 w 12590"/>
                      <a:gd name="T59" fmla="*/ 1041 h 8493"/>
                      <a:gd name="T60" fmla="*/ 378 w 12590"/>
                      <a:gd name="T61" fmla="*/ 998 h 8493"/>
                      <a:gd name="T62" fmla="*/ 28 w 12590"/>
                      <a:gd name="T63" fmla="*/ 988 h 8493"/>
                      <a:gd name="T64" fmla="*/ 199 w 12590"/>
                      <a:gd name="T65" fmla="*/ 926 h 8493"/>
                      <a:gd name="T66" fmla="*/ 516 w 12590"/>
                      <a:gd name="T67" fmla="*/ 753 h 8493"/>
                      <a:gd name="T68" fmla="*/ 1028 w 12590"/>
                      <a:gd name="T69" fmla="*/ 560 h 8493"/>
                      <a:gd name="T70" fmla="*/ 1724 w 12590"/>
                      <a:gd name="T71" fmla="*/ 351 h 8493"/>
                      <a:gd name="T72" fmla="*/ 2389 w 12590"/>
                      <a:gd name="T73" fmla="*/ 199 h 8493"/>
                      <a:gd name="T74" fmla="*/ 3322 w 12590"/>
                      <a:gd name="T75" fmla="*/ 60 h 8493"/>
                      <a:gd name="T76" fmla="*/ 4274 w 12590"/>
                      <a:gd name="T77" fmla="*/ 2 h 8493"/>
                      <a:gd name="T78" fmla="*/ 5234 w 12590"/>
                      <a:gd name="T79" fmla="*/ 25 h 8493"/>
                      <a:gd name="T80" fmla="*/ 6190 w 12590"/>
                      <a:gd name="T81" fmla="*/ 132 h 8493"/>
                      <a:gd name="T82" fmla="*/ 7134 w 12590"/>
                      <a:gd name="T83" fmla="*/ 322 h 8493"/>
                      <a:gd name="T84" fmla="*/ 8052 w 12590"/>
                      <a:gd name="T85" fmla="*/ 597 h 8493"/>
                      <a:gd name="T86" fmla="*/ 8935 w 12590"/>
                      <a:gd name="T87" fmla="*/ 959 h 8493"/>
                      <a:gd name="T88" fmla="*/ 9771 w 12590"/>
                      <a:gd name="T89" fmla="*/ 1409 h 8493"/>
                      <a:gd name="T90" fmla="*/ 10443 w 12590"/>
                      <a:gd name="T91" fmla="*/ 1865 h 8493"/>
                      <a:gd name="T92" fmla="*/ 10811 w 12590"/>
                      <a:gd name="T93" fmla="*/ 2165 h 8493"/>
                      <a:gd name="T94" fmla="*/ 11152 w 12590"/>
                      <a:gd name="T95" fmla="*/ 2490 h 8493"/>
                      <a:gd name="T96" fmla="*/ 11466 w 12590"/>
                      <a:gd name="T97" fmla="*/ 2839 h 8493"/>
                      <a:gd name="T98" fmla="*/ 11747 w 12590"/>
                      <a:gd name="T99" fmla="*/ 3211 h 8493"/>
                      <a:gd name="T100" fmla="*/ 11993 w 12590"/>
                      <a:gd name="T101" fmla="*/ 3605 h 8493"/>
                      <a:gd name="T102" fmla="*/ 12201 w 12590"/>
                      <a:gd name="T103" fmla="*/ 4019 h 8493"/>
                      <a:gd name="T104" fmla="*/ 12368 w 12590"/>
                      <a:gd name="T105" fmla="*/ 4455 h 8493"/>
                      <a:gd name="T106" fmla="*/ 12491 w 12590"/>
                      <a:gd name="T107" fmla="*/ 4907 h 8493"/>
                      <a:gd name="T108" fmla="*/ 12566 w 12590"/>
                      <a:gd name="T109" fmla="*/ 5378 h 8493"/>
                      <a:gd name="T110" fmla="*/ 12589 w 12590"/>
                      <a:gd name="T111" fmla="*/ 5698 h 8493"/>
                      <a:gd name="T112" fmla="*/ 12567 w 12590"/>
                      <a:gd name="T113" fmla="*/ 6243 h 8493"/>
                      <a:gd name="T114" fmla="*/ 12448 w 12590"/>
                      <a:gd name="T115" fmla="*/ 6922 h 8493"/>
                      <a:gd name="T116" fmla="*/ 12243 w 12590"/>
                      <a:gd name="T117" fmla="*/ 7583 h 8493"/>
                      <a:gd name="T118" fmla="*/ 11971 w 12590"/>
                      <a:gd name="T119" fmla="*/ 8225 h 8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590" h="8493">
                        <a:moveTo>
                          <a:pt x="11839" y="8493"/>
                        </a:moveTo>
                        <a:lnTo>
                          <a:pt x="11839" y="8493"/>
                        </a:lnTo>
                        <a:lnTo>
                          <a:pt x="11843" y="8485"/>
                        </a:lnTo>
                        <a:lnTo>
                          <a:pt x="11846" y="8476"/>
                        </a:lnTo>
                        <a:lnTo>
                          <a:pt x="11849" y="8467"/>
                        </a:lnTo>
                        <a:lnTo>
                          <a:pt x="11851" y="8458"/>
                        </a:lnTo>
                        <a:lnTo>
                          <a:pt x="11854" y="8438"/>
                        </a:lnTo>
                        <a:lnTo>
                          <a:pt x="11855" y="8418"/>
                        </a:lnTo>
                        <a:lnTo>
                          <a:pt x="11854" y="8398"/>
                        </a:lnTo>
                        <a:lnTo>
                          <a:pt x="11851" y="8376"/>
                        </a:lnTo>
                        <a:lnTo>
                          <a:pt x="11846" y="8354"/>
                        </a:lnTo>
                        <a:lnTo>
                          <a:pt x="11839" y="8331"/>
                        </a:lnTo>
                        <a:lnTo>
                          <a:pt x="11831" y="8309"/>
                        </a:lnTo>
                        <a:lnTo>
                          <a:pt x="11822" y="8286"/>
                        </a:lnTo>
                        <a:lnTo>
                          <a:pt x="11811" y="8262"/>
                        </a:lnTo>
                        <a:lnTo>
                          <a:pt x="11799" y="8239"/>
                        </a:lnTo>
                        <a:lnTo>
                          <a:pt x="11786" y="8216"/>
                        </a:lnTo>
                        <a:lnTo>
                          <a:pt x="11772" y="8192"/>
                        </a:lnTo>
                        <a:lnTo>
                          <a:pt x="11757" y="8168"/>
                        </a:lnTo>
                        <a:lnTo>
                          <a:pt x="11742" y="8145"/>
                        </a:lnTo>
                        <a:lnTo>
                          <a:pt x="11726" y="8123"/>
                        </a:lnTo>
                        <a:lnTo>
                          <a:pt x="11709" y="8100"/>
                        </a:lnTo>
                        <a:lnTo>
                          <a:pt x="11674" y="8057"/>
                        </a:lnTo>
                        <a:lnTo>
                          <a:pt x="11639" y="8016"/>
                        </a:lnTo>
                        <a:lnTo>
                          <a:pt x="11605" y="7978"/>
                        </a:lnTo>
                        <a:lnTo>
                          <a:pt x="11571" y="7944"/>
                        </a:lnTo>
                        <a:lnTo>
                          <a:pt x="11540" y="7915"/>
                        </a:lnTo>
                        <a:lnTo>
                          <a:pt x="11511" y="7890"/>
                        </a:lnTo>
                        <a:lnTo>
                          <a:pt x="11487" y="7872"/>
                        </a:lnTo>
                        <a:lnTo>
                          <a:pt x="11487" y="7872"/>
                        </a:lnTo>
                        <a:lnTo>
                          <a:pt x="11467" y="7858"/>
                        </a:lnTo>
                        <a:lnTo>
                          <a:pt x="11446" y="7845"/>
                        </a:lnTo>
                        <a:lnTo>
                          <a:pt x="11425" y="7832"/>
                        </a:lnTo>
                        <a:lnTo>
                          <a:pt x="11404" y="7819"/>
                        </a:lnTo>
                        <a:lnTo>
                          <a:pt x="11382" y="7808"/>
                        </a:lnTo>
                        <a:lnTo>
                          <a:pt x="11361" y="7797"/>
                        </a:lnTo>
                        <a:lnTo>
                          <a:pt x="11316" y="7777"/>
                        </a:lnTo>
                        <a:lnTo>
                          <a:pt x="11271" y="7759"/>
                        </a:lnTo>
                        <a:lnTo>
                          <a:pt x="11226" y="7743"/>
                        </a:lnTo>
                        <a:lnTo>
                          <a:pt x="11180" y="7729"/>
                        </a:lnTo>
                        <a:lnTo>
                          <a:pt x="11132" y="7717"/>
                        </a:lnTo>
                        <a:lnTo>
                          <a:pt x="11085" y="7707"/>
                        </a:lnTo>
                        <a:lnTo>
                          <a:pt x="11038" y="7698"/>
                        </a:lnTo>
                        <a:lnTo>
                          <a:pt x="10988" y="7691"/>
                        </a:lnTo>
                        <a:lnTo>
                          <a:pt x="10940" y="7685"/>
                        </a:lnTo>
                        <a:lnTo>
                          <a:pt x="10891" y="7681"/>
                        </a:lnTo>
                        <a:lnTo>
                          <a:pt x="10842" y="7678"/>
                        </a:lnTo>
                        <a:lnTo>
                          <a:pt x="10791" y="7676"/>
                        </a:lnTo>
                        <a:lnTo>
                          <a:pt x="10741" y="7675"/>
                        </a:lnTo>
                        <a:lnTo>
                          <a:pt x="10691" y="7675"/>
                        </a:lnTo>
                        <a:lnTo>
                          <a:pt x="10641" y="7676"/>
                        </a:lnTo>
                        <a:lnTo>
                          <a:pt x="10590" y="7678"/>
                        </a:lnTo>
                        <a:lnTo>
                          <a:pt x="10540" y="7680"/>
                        </a:lnTo>
                        <a:lnTo>
                          <a:pt x="10439" y="7686"/>
                        </a:lnTo>
                        <a:lnTo>
                          <a:pt x="10340" y="7693"/>
                        </a:lnTo>
                        <a:lnTo>
                          <a:pt x="10143" y="7707"/>
                        </a:lnTo>
                        <a:lnTo>
                          <a:pt x="10047" y="7713"/>
                        </a:lnTo>
                        <a:lnTo>
                          <a:pt x="10000" y="7716"/>
                        </a:lnTo>
                        <a:lnTo>
                          <a:pt x="9954" y="7718"/>
                        </a:lnTo>
                        <a:lnTo>
                          <a:pt x="9954" y="7718"/>
                        </a:lnTo>
                        <a:lnTo>
                          <a:pt x="9906" y="7719"/>
                        </a:lnTo>
                        <a:lnTo>
                          <a:pt x="9859" y="7719"/>
                        </a:lnTo>
                        <a:lnTo>
                          <a:pt x="9812" y="7718"/>
                        </a:lnTo>
                        <a:lnTo>
                          <a:pt x="9764" y="7717"/>
                        </a:lnTo>
                        <a:lnTo>
                          <a:pt x="9716" y="7715"/>
                        </a:lnTo>
                        <a:lnTo>
                          <a:pt x="9668" y="7712"/>
                        </a:lnTo>
                        <a:lnTo>
                          <a:pt x="9621" y="7709"/>
                        </a:lnTo>
                        <a:lnTo>
                          <a:pt x="9572" y="7705"/>
                        </a:lnTo>
                        <a:lnTo>
                          <a:pt x="9525" y="7700"/>
                        </a:lnTo>
                        <a:lnTo>
                          <a:pt x="9477" y="7694"/>
                        </a:lnTo>
                        <a:lnTo>
                          <a:pt x="9430" y="7688"/>
                        </a:lnTo>
                        <a:lnTo>
                          <a:pt x="9381" y="7682"/>
                        </a:lnTo>
                        <a:lnTo>
                          <a:pt x="9286" y="7667"/>
                        </a:lnTo>
                        <a:lnTo>
                          <a:pt x="9190" y="7648"/>
                        </a:lnTo>
                        <a:lnTo>
                          <a:pt x="9096" y="7628"/>
                        </a:lnTo>
                        <a:lnTo>
                          <a:pt x="9001" y="7607"/>
                        </a:lnTo>
                        <a:lnTo>
                          <a:pt x="8907" y="7583"/>
                        </a:lnTo>
                        <a:lnTo>
                          <a:pt x="8814" y="7558"/>
                        </a:lnTo>
                        <a:lnTo>
                          <a:pt x="8722" y="7531"/>
                        </a:lnTo>
                        <a:lnTo>
                          <a:pt x="8630" y="7503"/>
                        </a:lnTo>
                        <a:lnTo>
                          <a:pt x="8540" y="7474"/>
                        </a:lnTo>
                        <a:lnTo>
                          <a:pt x="8450" y="7442"/>
                        </a:lnTo>
                        <a:lnTo>
                          <a:pt x="8450" y="7442"/>
                        </a:lnTo>
                        <a:lnTo>
                          <a:pt x="8357" y="7408"/>
                        </a:lnTo>
                        <a:lnTo>
                          <a:pt x="8264" y="7372"/>
                        </a:lnTo>
                        <a:lnTo>
                          <a:pt x="8172" y="7334"/>
                        </a:lnTo>
                        <a:lnTo>
                          <a:pt x="8082" y="7294"/>
                        </a:lnTo>
                        <a:lnTo>
                          <a:pt x="7992" y="7252"/>
                        </a:lnTo>
                        <a:lnTo>
                          <a:pt x="7904" y="7208"/>
                        </a:lnTo>
                        <a:lnTo>
                          <a:pt x="7816" y="7163"/>
                        </a:lnTo>
                        <a:lnTo>
                          <a:pt x="7730" y="7115"/>
                        </a:lnTo>
                        <a:lnTo>
                          <a:pt x="7644" y="7065"/>
                        </a:lnTo>
                        <a:lnTo>
                          <a:pt x="7560" y="7014"/>
                        </a:lnTo>
                        <a:lnTo>
                          <a:pt x="7478" y="6961"/>
                        </a:lnTo>
                        <a:lnTo>
                          <a:pt x="7396" y="6905"/>
                        </a:lnTo>
                        <a:lnTo>
                          <a:pt x="7316" y="6849"/>
                        </a:lnTo>
                        <a:lnTo>
                          <a:pt x="7236" y="6791"/>
                        </a:lnTo>
                        <a:lnTo>
                          <a:pt x="7159" y="6729"/>
                        </a:lnTo>
                        <a:lnTo>
                          <a:pt x="7082" y="6668"/>
                        </a:lnTo>
                        <a:lnTo>
                          <a:pt x="7008" y="6604"/>
                        </a:lnTo>
                        <a:lnTo>
                          <a:pt x="6935" y="6538"/>
                        </a:lnTo>
                        <a:lnTo>
                          <a:pt x="6863" y="6471"/>
                        </a:lnTo>
                        <a:lnTo>
                          <a:pt x="6794" y="6402"/>
                        </a:lnTo>
                        <a:lnTo>
                          <a:pt x="6725" y="6331"/>
                        </a:lnTo>
                        <a:lnTo>
                          <a:pt x="6692" y="6295"/>
                        </a:lnTo>
                        <a:lnTo>
                          <a:pt x="6659" y="6259"/>
                        </a:lnTo>
                        <a:lnTo>
                          <a:pt x="6627" y="6222"/>
                        </a:lnTo>
                        <a:lnTo>
                          <a:pt x="6595" y="6184"/>
                        </a:lnTo>
                        <a:lnTo>
                          <a:pt x="6563" y="6147"/>
                        </a:lnTo>
                        <a:lnTo>
                          <a:pt x="6532" y="6109"/>
                        </a:lnTo>
                        <a:lnTo>
                          <a:pt x="6501" y="6070"/>
                        </a:lnTo>
                        <a:lnTo>
                          <a:pt x="6471" y="6032"/>
                        </a:lnTo>
                        <a:lnTo>
                          <a:pt x="6442" y="5992"/>
                        </a:lnTo>
                        <a:lnTo>
                          <a:pt x="6412" y="5952"/>
                        </a:lnTo>
                        <a:lnTo>
                          <a:pt x="6383" y="5912"/>
                        </a:lnTo>
                        <a:lnTo>
                          <a:pt x="6355" y="5872"/>
                        </a:lnTo>
                        <a:lnTo>
                          <a:pt x="6327" y="5830"/>
                        </a:lnTo>
                        <a:lnTo>
                          <a:pt x="6300" y="5789"/>
                        </a:lnTo>
                        <a:lnTo>
                          <a:pt x="6274" y="5748"/>
                        </a:lnTo>
                        <a:lnTo>
                          <a:pt x="6248" y="5706"/>
                        </a:lnTo>
                        <a:lnTo>
                          <a:pt x="6221" y="5663"/>
                        </a:lnTo>
                        <a:lnTo>
                          <a:pt x="6196" y="5620"/>
                        </a:lnTo>
                        <a:lnTo>
                          <a:pt x="6172" y="5577"/>
                        </a:lnTo>
                        <a:lnTo>
                          <a:pt x="6148" y="5534"/>
                        </a:lnTo>
                        <a:lnTo>
                          <a:pt x="6124" y="5489"/>
                        </a:lnTo>
                        <a:lnTo>
                          <a:pt x="6102" y="5445"/>
                        </a:lnTo>
                        <a:lnTo>
                          <a:pt x="6102" y="5445"/>
                        </a:lnTo>
                        <a:lnTo>
                          <a:pt x="5999" y="5242"/>
                        </a:lnTo>
                        <a:lnTo>
                          <a:pt x="5897" y="5038"/>
                        </a:lnTo>
                        <a:lnTo>
                          <a:pt x="5795" y="4835"/>
                        </a:lnTo>
                        <a:lnTo>
                          <a:pt x="5692" y="4632"/>
                        </a:lnTo>
                        <a:lnTo>
                          <a:pt x="5589" y="4431"/>
                        </a:lnTo>
                        <a:lnTo>
                          <a:pt x="5537" y="4330"/>
                        </a:lnTo>
                        <a:lnTo>
                          <a:pt x="5484" y="4231"/>
                        </a:lnTo>
                        <a:lnTo>
                          <a:pt x="5430" y="4131"/>
                        </a:lnTo>
                        <a:lnTo>
                          <a:pt x="5376" y="4031"/>
                        </a:lnTo>
                        <a:lnTo>
                          <a:pt x="5320" y="3934"/>
                        </a:lnTo>
                        <a:lnTo>
                          <a:pt x="5265" y="3836"/>
                        </a:lnTo>
                        <a:lnTo>
                          <a:pt x="5208" y="3739"/>
                        </a:lnTo>
                        <a:lnTo>
                          <a:pt x="5150" y="3643"/>
                        </a:lnTo>
                        <a:lnTo>
                          <a:pt x="5091" y="3548"/>
                        </a:lnTo>
                        <a:lnTo>
                          <a:pt x="5031" y="3453"/>
                        </a:lnTo>
                        <a:lnTo>
                          <a:pt x="4969" y="3360"/>
                        </a:lnTo>
                        <a:lnTo>
                          <a:pt x="4907" y="3267"/>
                        </a:lnTo>
                        <a:lnTo>
                          <a:pt x="4843" y="3176"/>
                        </a:lnTo>
                        <a:lnTo>
                          <a:pt x="4776" y="3085"/>
                        </a:lnTo>
                        <a:lnTo>
                          <a:pt x="4709" y="2996"/>
                        </a:lnTo>
                        <a:lnTo>
                          <a:pt x="4640" y="2908"/>
                        </a:lnTo>
                        <a:lnTo>
                          <a:pt x="4570" y="2821"/>
                        </a:lnTo>
                        <a:lnTo>
                          <a:pt x="4497" y="2735"/>
                        </a:lnTo>
                        <a:lnTo>
                          <a:pt x="4422" y="2652"/>
                        </a:lnTo>
                        <a:lnTo>
                          <a:pt x="4385" y="2609"/>
                        </a:lnTo>
                        <a:lnTo>
                          <a:pt x="4346" y="2568"/>
                        </a:lnTo>
                        <a:lnTo>
                          <a:pt x="4308" y="2528"/>
                        </a:lnTo>
                        <a:lnTo>
                          <a:pt x="4267" y="2487"/>
                        </a:lnTo>
                        <a:lnTo>
                          <a:pt x="4228" y="2448"/>
                        </a:lnTo>
                        <a:lnTo>
                          <a:pt x="4187" y="2407"/>
                        </a:lnTo>
                        <a:lnTo>
                          <a:pt x="4146" y="2368"/>
                        </a:lnTo>
                        <a:lnTo>
                          <a:pt x="4104" y="2329"/>
                        </a:lnTo>
                        <a:lnTo>
                          <a:pt x="4062" y="2291"/>
                        </a:lnTo>
                        <a:lnTo>
                          <a:pt x="4019" y="2253"/>
                        </a:lnTo>
                        <a:lnTo>
                          <a:pt x="3976" y="2215"/>
                        </a:lnTo>
                        <a:lnTo>
                          <a:pt x="3931" y="2178"/>
                        </a:lnTo>
                        <a:lnTo>
                          <a:pt x="3887" y="2141"/>
                        </a:lnTo>
                        <a:lnTo>
                          <a:pt x="3842" y="2105"/>
                        </a:lnTo>
                        <a:lnTo>
                          <a:pt x="3796" y="2069"/>
                        </a:lnTo>
                        <a:lnTo>
                          <a:pt x="3749" y="2033"/>
                        </a:lnTo>
                        <a:lnTo>
                          <a:pt x="3702" y="1999"/>
                        </a:lnTo>
                        <a:lnTo>
                          <a:pt x="3654" y="1964"/>
                        </a:lnTo>
                        <a:lnTo>
                          <a:pt x="3606" y="1931"/>
                        </a:lnTo>
                        <a:lnTo>
                          <a:pt x="3556" y="1897"/>
                        </a:lnTo>
                        <a:lnTo>
                          <a:pt x="3506" y="1863"/>
                        </a:lnTo>
                        <a:lnTo>
                          <a:pt x="3456" y="1831"/>
                        </a:lnTo>
                        <a:lnTo>
                          <a:pt x="3404" y="1799"/>
                        </a:lnTo>
                        <a:lnTo>
                          <a:pt x="3352" y="1768"/>
                        </a:lnTo>
                        <a:lnTo>
                          <a:pt x="3299" y="1737"/>
                        </a:lnTo>
                        <a:lnTo>
                          <a:pt x="3245" y="1706"/>
                        </a:lnTo>
                        <a:lnTo>
                          <a:pt x="3191" y="1676"/>
                        </a:lnTo>
                        <a:lnTo>
                          <a:pt x="3136" y="1647"/>
                        </a:lnTo>
                        <a:lnTo>
                          <a:pt x="3081" y="1618"/>
                        </a:lnTo>
                        <a:lnTo>
                          <a:pt x="3024" y="1590"/>
                        </a:lnTo>
                        <a:lnTo>
                          <a:pt x="2966" y="1562"/>
                        </a:lnTo>
                        <a:lnTo>
                          <a:pt x="2909" y="1535"/>
                        </a:lnTo>
                        <a:lnTo>
                          <a:pt x="2849" y="1508"/>
                        </a:lnTo>
                        <a:lnTo>
                          <a:pt x="2789" y="1482"/>
                        </a:lnTo>
                        <a:lnTo>
                          <a:pt x="2729" y="1457"/>
                        </a:lnTo>
                        <a:lnTo>
                          <a:pt x="2667" y="1432"/>
                        </a:lnTo>
                        <a:lnTo>
                          <a:pt x="2605" y="1408"/>
                        </a:lnTo>
                        <a:lnTo>
                          <a:pt x="2541" y="1385"/>
                        </a:lnTo>
                        <a:lnTo>
                          <a:pt x="2477" y="1362"/>
                        </a:lnTo>
                        <a:lnTo>
                          <a:pt x="2412" y="1338"/>
                        </a:lnTo>
                        <a:lnTo>
                          <a:pt x="2346" y="1317"/>
                        </a:lnTo>
                        <a:lnTo>
                          <a:pt x="2279" y="1296"/>
                        </a:lnTo>
                        <a:lnTo>
                          <a:pt x="2212" y="1276"/>
                        </a:lnTo>
                        <a:lnTo>
                          <a:pt x="2143" y="1256"/>
                        </a:lnTo>
                        <a:lnTo>
                          <a:pt x="2073" y="1237"/>
                        </a:lnTo>
                        <a:lnTo>
                          <a:pt x="2002" y="1218"/>
                        </a:lnTo>
                        <a:lnTo>
                          <a:pt x="1931" y="1201"/>
                        </a:lnTo>
                        <a:lnTo>
                          <a:pt x="1859" y="1184"/>
                        </a:lnTo>
                        <a:lnTo>
                          <a:pt x="1785" y="1166"/>
                        </a:lnTo>
                        <a:lnTo>
                          <a:pt x="1711" y="1151"/>
                        </a:lnTo>
                        <a:lnTo>
                          <a:pt x="1635" y="1136"/>
                        </a:lnTo>
                        <a:lnTo>
                          <a:pt x="1559" y="1121"/>
                        </a:lnTo>
                        <a:lnTo>
                          <a:pt x="1481" y="1108"/>
                        </a:lnTo>
                        <a:lnTo>
                          <a:pt x="1403" y="1095"/>
                        </a:lnTo>
                        <a:lnTo>
                          <a:pt x="1324" y="1083"/>
                        </a:lnTo>
                        <a:lnTo>
                          <a:pt x="1243" y="1071"/>
                        </a:lnTo>
                        <a:lnTo>
                          <a:pt x="1162" y="1061"/>
                        </a:lnTo>
                        <a:lnTo>
                          <a:pt x="1078" y="1051"/>
                        </a:lnTo>
                        <a:lnTo>
                          <a:pt x="995" y="1041"/>
                        </a:lnTo>
                        <a:lnTo>
                          <a:pt x="910" y="1033"/>
                        </a:lnTo>
                        <a:lnTo>
                          <a:pt x="824" y="1025"/>
                        </a:lnTo>
                        <a:lnTo>
                          <a:pt x="737" y="1018"/>
                        </a:lnTo>
                        <a:lnTo>
                          <a:pt x="649" y="1012"/>
                        </a:lnTo>
                        <a:lnTo>
                          <a:pt x="560" y="1007"/>
                        </a:lnTo>
                        <a:lnTo>
                          <a:pt x="470" y="1002"/>
                        </a:lnTo>
                        <a:lnTo>
                          <a:pt x="378" y="998"/>
                        </a:lnTo>
                        <a:lnTo>
                          <a:pt x="286" y="996"/>
                        </a:lnTo>
                        <a:lnTo>
                          <a:pt x="191" y="993"/>
                        </a:lnTo>
                        <a:lnTo>
                          <a:pt x="97" y="992"/>
                        </a:lnTo>
                        <a:lnTo>
                          <a:pt x="0" y="992"/>
                        </a:lnTo>
                        <a:lnTo>
                          <a:pt x="0" y="992"/>
                        </a:lnTo>
                        <a:lnTo>
                          <a:pt x="14" y="991"/>
                        </a:lnTo>
                        <a:lnTo>
                          <a:pt x="28" y="988"/>
                        </a:lnTo>
                        <a:lnTo>
                          <a:pt x="43" y="986"/>
                        </a:lnTo>
                        <a:lnTo>
                          <a:pt x="59" y="982"/>
                        </a:lnTo>
                        <a:lnTo>
                          <a:pt x="75" y="978"/>
                        </a:lnTo>
                        <a:lnTo>
                          <a:pt x="92" y="972"/>
                        </a:lnTo>
                        <a:lnTo>
                          <a:pt x="127" y="959"/>
                        </a:lnTo>
                        <a:lnTo>
                          <a:pt x="163" y="944"/>
                        </a:lnTo>
                        <a:lnTo>
                          <a:pt x="199" y="926"/>
                        </a:lnTo>
                        <a:lnTo>
                          <a:pt x="237" y="907"/>
                        </a:lnTo>
                        <a:lnTo>
                          <a:pt x="275" y="887"/>
                        </a:lnTo>
                        <a:lnTo>
                          <a:pt x="350" y="845"/>
                        </a:lnTo>
                        <a:lnTo>
                          <a:pt x="421" y="803"/>
                        </a:lnTo>
                        <a:lnTo>
                          <a:pt x="456" y="785"/>
                        </a:lnTo>
                        <a:lnTo>
                          <a:pt x="487" y="768"/>
                        </a:lnTo>
                        <a:lnTo>
                          <a:pt x="516" y="753"/>
                        </a:lnTo>
                        <a:lnTo>
                          <a:pt x="542" y="742"/>
                        </a:lnTo>
                        <a:lnTo>
                          <a:pt x="542" y="742"/>
                        </a:lnTo>
                        <a:lnTo>
                          <a:pt x="639" y="703"/>
                        </a:lnTo>
                        <a:lnTo>
                          <a:pt x="735" y="666"/>
                        </a:lnTo>
                        <a:lnTo>
                          <a:pt x="833" y="629"/>
                        </a:lnTo>
                        <a:lnTo>
                          <a:pt x="930" y="594"/>
                        </a:lnTo>
                        <a:lnTo>
                          <a:pt x="1028" y="560"/>
                        </a:lnTo>
                        <a:lnTo>
                          <a:pt x="1126" y="527"/>
                        </a:lnTo>
                        <a:lnTo>
                          <a:pt x="1225" y="495"/>
                        </a:lnTo>
                        <a:lnTo>
                          <a:pt x="1324" y="465"/>
                        </a:lnTo>
                        <a:lnTo>
                          <a:pt x="1423" y="434"/>
                        </a:lnTo>
                        <a:lnTo>
                          <a:pt x="1523" y="405"/>
                        </a:lnTo>
                        <a:lnTo>
                          <a:pt x="1623" y="378"/>
                        </a:lnTo>
                        <a:lnTo>
                          <a:pt x="1724" y="351"/>
                        </a:lnTo>
                        <a:lnTo>
                          <a:pt x="1823" y="325"/>
                        </a:lnTo>
                        <a:lnTo>
                          <a:pt x="1925" y="301"/>
                        </a:lnTo>
                        <a:lnTo>
                          <a:pt x="2026" y="277"/>
                        </a:lnTo>
                        <a:lnTo>
                          <a:pt x="2127" y="253"/>
                        </a:lnTo>
                        <a:lnTo>
                          <a:pt x="2127" y="253"/>
                        </a:lnTo>
                        <a:lnTo>
                          <a:pt x="2257" y="225"/>
                        </a:lnTo>
                        <a:lnTo>
                          <a:pt x="2389" y="199"/>
                        </a:lnTo>
                        <a:lnTo>
                          <a:pt x="2520" y="175"/>
                        </a:lnTo>
                        <a:lnTo>
                          <a:pt x="2653" y="152"/>
                        </a:lnTo>
                        <a:lnTo>
                          <a:pt x="2786" y="130"/>
                        </a:lnTo>
                        <a:lnTo>
                          <a:pt x="2919" y="111"/>
                        </a:lnTo>
                        <a:lnTo>
                          <a:pt x="3052" y="92"/>
                        </a:lnTo>
                        <a:lnTo>
                          <a:pt x="3187" y="75"/>
                        </a:lnTo>
                        <a:lnTo>
                          <a:pt x="3322" y="60"/>
                        </a:lnTo>
                        <a:lnTo>
                          <a:pt x="3457" y="47"/>
                        </a:lnTo>
                        <a:lnTo>
                          <a:pt x="3592" y="35"/>
                        </a:lnTo>
                        <a:lnTo>
                          <a:pt x="3728" y="25"/>
                        </a:lnTo>
                        <a:lnTo>
                          <a:pt x="3864" y="17"/>
                        </a:lnTo>
                        <a:lnTo>
                          <a:pt x="4001" y="10"/>
                        </a:lnTo>
                        <a:lnTo>
                          <a:pt x="4138" y="5"/>
                        </a:lnTo>
                        <a:lnTo>
                          <a:pt x="4274" y="2"/>
                        </a:lnTo>
                        <a:lnTo>
                          <a:pt x="4411" y="0"/>
                        </a:lnTo>
                        <a:lnTo>
                          <a:pt x="4548" y="0"/>
                        </a:lnTo>
                        <a:lnTo>
                          <a:pt x="4685" y="2"/>
                        </a:lnTo>
                        <a:lnTo>
                          <a:pt x="4822" y="5"/>
                        </a:lnTo>
                        <a:lnTo>
                          <a:pt x="4959" y="10"/>
                        </a:lnTo>
                        <a:lnTo>
                          <a:pt x="5096" y="17"/>
                        </a:lnTo>
                        <a:lnTo>
                          <a:pt x="5234" y="25"/>
                        </a:lnTo>
                        <a:lnTo>
                          <a:pt x="5371" y="35"/>
                        </a:lnTo>
                        <a:lnTo>
                          <a:pt x="5507" y="47"/>
                        </a:lnTo>
                        <a:lnTo>
                          <a:pt x="5645" y="60"/>
                        </a:lnTo>
                        <a:lnTo>
                          <a:pt x="5781" y="75"/>
                        </a:lnTo>
                        <a:lnTo>
                          <a:pt x="5918" y="93"/>
                        </a:lnTo>
                        <a:lnTo>
                          <a:pt x="6054" y="111"/>
                        </a:lnTo>
                        <a:lnTo>
                          <a:pt x="6190" y="132"/>
                        </a:lnTo>
                        <a:lnTo>
                          <a:pt x="6326" y="153"/>
                        </a:lnTo>
                        <a:lnTo>
                          <a:pt x="6462" y="177"/>
                        </a:lnTo>
                        <a:lnTo>
                          <a:pt x="6597" y="202"/>
                        </a:lnTo>
                        <a:lnTo>
                          <a:pt x="6731" y="229"/>
                        </a:lnTo>
                        <a:lnTo>
                          <a:pt x="6866" y="258"/>
                        </a:lnTo>
                        <a:lnTo>
                          <a:pt x="7000" y="290"/>
                        </a:lnTo>
                        <a:lnTo>
                          <a:pt x="7134" y="322"/>
                        </a:lnTo>
                        <a:lnTo>
                          <a:pt x="7266" y="356"/>
                        </a:lnTo>
                        <a:lnTo>
                          <a:pt x="7398" y="391"/>
                        </a:lnTo>
                        <a:lnTo>
                          <a:pt x="7531" y="429"/>
                        </a:lnTo>
                        <a:lnTo>
                          <a:pt x="7662" y="469"/>
                        </a:lnTo>
                        <a:lnTo>
                          <a:pt x="7792" y="510"/>
                        </a:lnTo>
                        <a:lnTo>
                          <a:pt x="7922" y="552"/>
                        </a:lnTo>
                        <a:lnTo>
                          <a:pt x="8052" y="597"/>
                        </a:lnTo>
                        <a:lnTo>
                          <a:pt x="8181" y="644"/>
                        </a:lnTo>
                        <a:lnTo>
                          <a:pt x="8308" y="692"/>
                        </a:lnTo>
                        <a:lnTo>
                          <a:pt x="8435" y="742"/>
                        </a:lnTo>
                        <a:lnTo>
                          <a:pt x="8561" y="793"/>
                        </a:lnTo>
                        <a:lnTo>
                          <a:pt x="8686" y="847"/>
                        </a:lnTo>
                        <a:lnTo>
                          <a:pt x="8811" y="902"/>
                        </a:lnTo>
                        <a:lnTo>
                          <a:pt x="8935" y="959"/>
                        </a:lnTo>
                        <a:lnTo>
                          <a:pt x="9057" y="1019"/>
                        </a:lnTo>
                        <a:lnTo>
                          <a:pt x="9178" y="1079"/>
                        </a:lnTo>
                        <a:lnTo>
                          <a:pt x="9299" y="1141"/>
                        </a:lnTo>
                        <a:lnTo>
                          <a:pt x="9419" y="1206"/>
                        </a:lnTo>
                        <a:lnTo>
                          <a:pt x="9537" y="1272"/>
                        </a:lnTo>
                        <a:lnTo>
                          <a:pt x="9655" y="1339"/>
                        </a:lnTo>
                        <a:lnTo>
                          <a:pt x="9771" y="1409"/>
                        </a:lnTo>
                        <a:lnTo>
                          <a:pt x="9886" y="1480"/>
                        </a:lnTo>
                        <a:lnTo>
                          <a:pt x="10000" y="1554"/>
                        </a:lnTo>
                        <a:lnTo>
                          <a:pt x="10113" y="1629"/>
                        </a:lnTo>
                        <a:lnTo>
                          <a:pt x="10224" y="1706"/>
                        </a:lnTo>
                        <a:lnTo>
                          <a:pt x="10335" y="1785"/>
                        </a:lnTo>
                        <a:lnTo>
                          <a:pt x="10443" y="1865"/>
                        </a:lnTo>
                        <a:lnTo>
                          <a:pt x="10443" y="1865"/>
                        </a:lnTo>
                        <a:lnTo>
                          <a:pt x="10498" y="1907"/>
                        </a:lnTo>
                        <a:lnTo>
                          <a:pt x="10551" y="1948"/>
                        </a:lnTo>
                        <a:lnTo>
                          <a:pt x="10604" y="1990"/>
                        </a:lnTo>
                        <a:lnTo>
                          <a:pt x="10657" y="2033"/>
                        </a:lnTo>
                        <a:lnTo>
                          <a:pt x="10709" y="2077"/>
                        </a:lnTo>
                        <a:lnTo>
                          <a:pt x="10760" y="2121"/>
                        </a:lnTo>
                        <a:lnTo>
                          <a:pt x="10811" y="2165"/>
                        </a:lnTo>
                        <a:lnTo>
                          <a:pt x="10862" y="2209"/>
                        </a:lnTo>
                        <a:lnTo>
                          <a:pt x="10911" y="2255"/>
                        </a:lnTo>
                        <a:lnTo>
                          <a:pt x="10961" y="2301"/>
                        </a:lnTo>
                        <a:lnTo>
                          <a:pt x="11010" y="2347"/>
                        </a:lnTo>
                        <a:lnTo>
                          <a:pt x="11058" y="2394"/>
                        </a:lnTo>
                        <a:lnTo>
                          <a:pt x="11106" y="2442"/>
                        </a:lnTo>
                        <a:lnTo>
                          <a:pt x="11152" y="2490"/>
                        </a:lnTo>
                        <a:lnTo>
                          <a:pt x="11200" y="2538"/>
                        </a:lnTo>
                        <a:lnTo>
                          <a:pt x="11245" y="2586"/>
                        </a:lnTo>
                        <a:lnTo>
                          <a:pt x="11291" y="2637"/>
                        </a:lnTo>
                        <a:lnTo>
                          <a:pt x="11335" y="2686"/>
                        </a:lnTo>
                        <a:lnTo>
                          <a:pt x="11380" y="2736"/>
                        </a:lnTo>
                        <a:lnTo>
                          <a:pt x="11423" y="2787"/>
                        </a:lnTo>
                        <a:lnTo>
                          <a:pt x="11466" y="2839"/>
                        </a:lnTo>
                        <a:lnTo>
                          <a:pt x="11508" y="2890"/>
                        </a:lnTo>
                        <a:lnTo>
                          <a:pt x="11550" y="2942"/>
                        </a:lnTo>
                        <a:lnTo>
                          <a:pt x="11591" y="2996"/>
                        </a:lnTo>
                        <a:lnTo>
                          <a:pt x="11630" y="3049"/>
                        </a:lnTo>
                        <a:lnTo>
                          <a:pt x="11670" y="3102"/>
                        </a:lnTo>
                        <a:lnTo>
                          <a:pt x="11709" y="3157"/>
                        </a:lnTo>
                        <a:lnTo>
                          <a:pt x="11747" y="3211"/>
                        </a:lnTo>
                        <a:lnTo>
                          <a:pt x="11784" y="3266"/>
                        </a:lnTo>
                        <a:lnTo>
                          <a:pt x="11821" y="3321"/>
                        </a:lnTo>
                        <a:lnTo>
                          <a:pt x="11856" y="3377"/>
                        </a:lnTo>
                        <a:lnTo>
                          <a:pt x="11892" y="3433"/>
                        </a:lnTo>
                        <a:lnTo>
                          <a:pt x="11927" y="3490"/>
                        </a:lnTo>
                        <a:lnTo>
                          <a:pt x="11960" y="3548"/>
                        </a:lnTo>
                        <a:lnTo>
                          <a:pt x="11993" y="3605"/>
                        </a:lnTo>
                        <a:lnTo>
                          <a:pt x="12025" y="3663"/>
                        </a:lnTo>
                        <a:lnTo>
                          <a:pt x="12057" y="3722"/>
                        </a:lnTo>
                        <a:lnTo>
                          <a:pt x="12087" y="3780"/>
                        </a:lnTo>
                        <a:lnTo>
                          <a:pt x="12117" y="3839"/>
                        </a:lnTo>
                        <a:lnTo>
                          <a:pt x="12146" y="3900"/>
                        </a:lnTo>
                        <a:lnTo>
                          <a:pt x="12174" y="3959"/>
                        </a:lnTo>
                        <a:lnTo>
                          <a:pt x="12201" y="4019"/>
                        </a:lnTo>
                        <a:lnTo>
                          <a:pt x="12228" y="4081"/>
                        </a:lnTo>
                        <a:lnTo>
                          <a:pt x="12253" y="4142"/>
                        </a:lnTo>
                        <a:lnTo>
                          <a:pt x="12278" y="4203"/>
                        </a:lnTo>
                        <a:lnTo>
                          <a:pt x="12302" y="4266"/>
                        </a:lnTo>
                        <a:lnTo>
                          <a:pt x="12325" y="4328"/>
                        </a:lnTo>
                        <a:lnTo>
                          <a:pt x="12347" y="4391"/>
                        </a:lnTo>
                        <a:lnTo>
                          <a:pt x="12368" y="4455"/>
                        </a:lnTo>
                        <a:lnTo>
                          <a:pt x="12388" y="4518"/>
                        </a:lnTo>
                        <a:lnTo>
                          <a:pt x="12408" y="4582"/>
                        </a:lnTo>
                        <a:lnTo>
                          <a:pt x="12427" y="4647"/>
                        </a:lnTo>
                        <a:lnTo>
                          <a:pt x="12444" y="4711"/>
                        </a:lnTo>
                        <a:lnTo>
                          <a:pt x="12461" y="4777"/>
                        </a:lnTo>
                        <a:lnTo>
                          <a:pt x="12476" y="4842"/>
                        </a:lnTo>
                        <a:lnTo>
                          <a:pt x="12491" y="4907"/>
                        </a:lnTo>
                        <a:lnTo>
                          <a:pt x="12505" y="4974"/>
                        </a:lnTo>
                        <a:lnTo>
                          <a:pt x="12517" y="5040"/>
                        </a:lnTo>
                        <a:lnTo>
                          <a:pt x="12529" y="5107"/>
                        </a:lnTo>
                        <a:lnTo>
                          <a:pt x="12540" y="5175"/>
                        </a:lnTo>
                        <a:lnTo>
                          <a:pt x="12550" y="5242"/>
                        </a:lnTo>
                        <a:lnTo>
                          <a:pt x="12558" y="5309"/>
                        </a:lnTo>
                        <a:lnTo>
                          <a:pt x="12566" y="5378"/>
                        </a:lnTo>
                        <a:lnTo>
                          <a:pt x="12574" y="5446"/>
                        </a:lnTo>
                        <a:lnTo>
                          <a:pt x="12574" y="5446"/>
                        </a:lnTo>
                        <a:lnTo>
                          <a:pt x="12578" y="5497"/>
                        </a:lnTo>
                        <a:lnTo>
                          <a:pt x="12582" y="5547"/>
                        </a:lnTo>
                        <a:lnTo>
                          <a:pt x="12585" y="5597"/>
                        </a:lnTo>
                        <a:lnTo>
                          <a:pt x="12587" y="5647"/>
                        </a:lnTo>
                        <a:lnTo>
                          <a:pt x="12589" y="5698"/>
                        </a:lnTo>
                        <a:lnTo>
                          <a:pt x="12590" y="5748"/>
                        </a:lnTo>
                        <a:lnTo>
                          <a:pt x="12590" y="5797"/>
                        </a:lnTo>
                        <a:lnTo>
                          <a:pt x="12590" y="5847"/>
                        </a:lnTo>
                        <a:lnTo>
                          <a:pt x="12588" y="5947"/>
                        </a:lnTo>
                        <a:lnTo>
                          <a:pt x="12584" y="6046"/>
                        </a:lnTo>
                        <a:lnTo>
                          <a:pt x="12577" y="6144"/>
                        </a:lnTo>
                        <a:lnTo>
                          <a:pt x="12567" y="6243"/>
                        </a:lnTo>
                        <a:lnTo>
                          <a:pt x="12556" y="6341"/>
                        </a:lnTo>
                        <a:lnTo>
                          <a:pt x="12543" y="6439"/>
                        </a:lnTo>
                        <a:lnTo>
                          <a:pt x="12528" y="6536"/>
                        </a:lnTo>
                        <a:lnTo>
                          <a:pt x="12511" y="6633"/>
                        </a:lnTo>
                        <a:lnTo>
                          <a:pt x="12492" y="6729"/>
                        </a:lnTo>
                        <a:lnTo>
                          <a:pt x="12471" y="6826"/>
                        </a:lnTo>
                        <a:lnTo>
                          <a:pt x="12448" y="6922"/>
                        </a:lnTo>
                        <a:lnTo>
                          <a:pt x="12424" y="7018"/>
                        </a:lnTo>
                        <a:lnTo>
                          <a:pt x="12398" y="7113"/>
                        </a:lnTo>
                        <a:lnTo>
                          <a:pt x="12369" y="7208"/>
                        </a:lnTo>
                        <a:lnTo>
                          <a:pt x="12340" y="7303"/>
                        </a:lnTo>
                        <a:lnTo>
                          <a:pt x="12309" y="7396"/>
                        </a:lnTo>
                        <a:lnTo>
                          <a:pt x="12276" y="7490"/>
                        </a:lnTo>
                        <a:lnTo>
                          <a:pt x="12243" y="7583"/>
                        </a:lnTo>
                        <a:lnTo>
                          <a:pt x="12207" y="7676"/>
                        </a:lnTo>
                        <a:lnTo>
                          <a:pt x="12170" y="7768"/>
                        </a:lnTo>
                        <a:lnTo>
                          <a:pt x="12133" y="7861"/>
                        </a:lnTo>
                        <a:lnTo>
                          <a:pt x="12094" y="7952"/>
                        </a:lnTo>
                        <a:lnTo>
                          <a:pt x="12054" y="8044"/>
                        </a:lnTo>
                        <a:lnTo>
                          <a:pt x="12013" y="8134"/>
                        </a:lnTo>
                        <a:lnTo>
                          <a:pt x="11971" y="8225"/>
                        </a:lnTo>
                        <a:lnTo>
                          <a:pt x="11928" y="8315"/>
                        </a:lnTo>
                        <a:lnTo>
                          <a:pt x="11884" y="8405"/>
                        </a:lnTo>
                        <a:lnTo>
                          <a:pt x="11839" y="8493"/>
                        </a:lnTo>
                        <a:lnTo>
                          <a:pt x="11839" y="8493"/>
                        </a:lnTo>
                        <a:close/>
                      </a:path>
                    </a:pathLst>
                  </a:custGeom>
                  <a:solidFill>
                    <a:schemeClr val="accent2"/>
                  </a:solidFill>
                  <a:ln>
                    <a:noFill/>
                  </a:ln>
                </p:spPr>
                <p:txBody>
                  <a:bodyPr vert="horz" wrap="square" lIns="137160" tIns="68580" rIns="137160" bIns="68580" numCol="1" anchor="t" anchorCtr="0" compatLnSpc="1">
                    <a:prstTxWarp prst="textNoShape">
                      <a:avLst/>
                    </a:prstTxWarp>
                  </a:bodyPr>
                  <a:lstStyle/>
                  <a:p>
                    <a:endParaRPr lang="en-US" sz="5400" dirty="0"/>
                  </a:p>
                </p:txBody>
              </p:sp>
              <p:sp>
                <p:nvSpPr>
                  <p:cNvPr id="28" name="Freeform 27"/>
                  <p:cNvSpPr>
                    <a:spLocks/>
                  </p:cNvSpPr>
                  <p:nvPr/>
                </p:nvSpPr>
                <p:spPr bwMode="auto">
                  <a:xfrm rot="1398145">
                    <a:off x="15376276" y="7989694"/>
                    <a:ext cx="1410898" cy="3008886"/>
                  </a:xfrm>
                  <a:custGeom>
                    <a:avLst/>
                    <a:gdLst>
                      <a:gd name="T0" fmla="*/ 89 w 6408"/>
                      <a:gd name="T1" fmla="*/ 13555 h 13673"/>
                      <a:gd name="T2" fmla="*/ 225 w 6408"/>
                      <a:gd name="T3" fmla="*/ 13477 h 13673"/>
                      <a:gd name="T4" fmla="*/ 351 w 6408"/>
                      <a:gd name="T5" fmla="*/ 13337 h 13673"/>
                      <a:gd name="T6" fmla="*/ 506 w 6408"/>
                      <a:gd name="T7" fmla="*/ 13062 h 13673"/>
                      <a:gd name="T8" fmla="*/ 546 w 6408"/>
                      <a:gd name="T9" fmla="*/ 12913 h 13673"/>
                      <a:gd name="T10" fmla="*/ 552 w 6408"/>
                      <a:gd name="T11" fmla="*/ 12601 h 13673"/>
                      <a:gd name="T12" fmla="*/ 478 w 6408"/>
                      <a:gd name="T13" fmla="*/ 12263 h 13673"/>
                      <a:gd name="T14" fmla="*/ 265 w 6408"/>
                      <a:gd name="T15" fmla="*/ 11703 h 13673"/>
                      <a:gd name="T16" fmla="*/ 153 w 6408"/>
                      <a:gd name="T17" fmla="*/ 11391 h 13673"/>
                      <a:gd name="T18" fmla="*/ 75 w 6408"/>
                      <a:gd name="T19" fmla="*/ 11064 h 13673"/>
                      <a:gd name="T20" fmla="*/ 8 w 6408"/>
                      <a:gd name="T21" fmla="*/ 10488 h 13673"/>
                      <a:gd name="T22" fmla="*/ 7 w 6408"/>
                      <a:gd name="T23" fmla="*/ 9911 h 13673"/>
                      <a:gd name="T24" fmla="*/ 96 w 6408"/>
                      <a:gd name="T25" fmla="*/ 9224 h 13673"/>
                      <a:gd name="T26" fmla="*/ 289 w 6408"/>
                      <a:gd name="T27" fmla="*/ 8563 h 13673"/>
                      <a:gd name="T28" fmla="*/ 562 w 6408"/>
                      <a:gd name="T29" fmla="*/ 7986 h 13673"/>
                      <a:gd name="T30" fmla="*/ 746 w 6408"/>
                      <a:gd name="T31" fmla="*/ 7695 h 13673"/>
                      <a:gd name="T32" fmla="*/ 956 w 6408"/>
                      <a:gd name="T33" fmla="*/ 7421 h 13673"/>
                      <a:gd name="T34" fmla="*/ 1192 w 6408"/>
                      <a:gd name="T35" fmla="*/ 7165 h 13673"/>
                      <a:gd name="T36" fmla="*/ 2082 w 6408"/>
                      <a:gd name="T37" fmla="*/ 6288 h 13673"/>
                      <a:gd name="T38" fmla="*/ 2619 w 6408"/>
                      <a:gd name="T39" fmla="*/ 5711 h 13673"/>
                      <a:gd name="T40" fmla="*/ 3102 w 6408"/>
                      <a:gd name="T41" fmla="*/ 5095 h 13673"/>
                      <a:gd name="T42" fmla="*/ 3426 w 6408"/>
                      <a:gd name="T43" fmla="*/ 4569 h 13673"/>
                      <a:gd name="T44" fmla="*/ 3600 w 6408"/>
                      <a:gd name="T45" fmla="*/ 4211 h 13673"/>
                      <a:gd name="T46" fmla="*/ 3746 w 6408"/>
                      <a:gd name="T47" fmla="*/ 3832 h 13673"/>
                      <a:gd name="T48" fmla="*/ 3860 w 6408"/>
                      <a:gd name="T49" fmla="*/ 3429 h 13673"/>
                      <a:gd name="T50" fmla="*/ 3938 w 6408"/>
                      <a:gd name="T51" fmla="*/ 2998 h 13673"/>
                      <a:gd name="T52" fmla="*/ 3978 w 6408"/>
                      <a:gd name="T53" fmla="*/ 2540 h 13673"/>
                      <a:gd name="T54" fmla="*/ 3977 w 6408"/>
                      <a:gd name="T55" fmla="*/ 2049 h 13673"/>
                      <a:gd name="T56" fmla="*/ 3930 w 6408"/>
                      <a:gd name="T57" fmla="*/ 1524 h 13673"/>
                      <a:gd name="T58" fmla="*/ 3835 w 6408"/>
                      <a:gd name="T59" fmla="*/ 962 h 13673"/>
                      <a:gd name="T60" fmla="*/ 3689 w 6408"/>
                      <a:gd name="T61" fmla="*/ 362 h 13673"/>
                      <a:gd name="T62" fmla="*/ 3591 w 6408"/>
                      <a:gd name="T63" fmla="*/ 26 h 13673"/>
                      <a:gd name="T64" fmla="*/ 3703 w 6408"/>
                      <a:gd name="T65" fmla="*/ 169 h 13673"/>
                      <a:gd name="T66" fmla="*/ 3964 w 6408"/>
                      <a:gd name="T67" fmla="*/ 419 h 13673"/>
                      <a:gd name="T68" fmla="*/ 4304 w 6408"/>
                      <a:gd name="T69" fmla="*/ 847 h 13673"/>
                      <a:gd name="T70" fmla="*/ 4714 w 6408"/>
                      <a:gd name="T71" fmla="*/ 1447 h 13673"/>
                      <a:gd name="T72" fmla="*/ 5061 w 6408"/>
                      <a:gd name="T73" fmla="*/ 2034 h 13673"/>
                      <a:gd name="T74" fmla="*/ 5478 w 6408"/>
                      <a:gd name="T75" fmla="*/ 2881 h 13673"/>
                      <a:gd name="T76" fmla="*/ 5823 w 6408"/>
                      <a:gd name="T77" fmla="*/ 3769 h 13673"/>
                      <a:gd name="T78" fmla="*/ 6092 w 6408"/>
                      <a:gd name="T79" fmla="*/ 4691 h 13673"/>
                      <a:gd name="T80" fmla="*/ 6281 w 6408"/>
                      <a:gd name="T81" fmla="*/ 5635 h 13673"/>
                      <a:gd name="T82" fmla="*/ 6387 w 6408"/>
                      <a:gd name="T83" fmla="*/ 6590 h 13673"/>
                      <a:gd name="T84" fmla="*/ 6404 w 6408"/>
                      <a:gd name="T85" fmla="*/ 7549 h 13673"/>
                      <a:gd name="T86" fmla="*/ 6328 w 6408"/>
                      <a:gd name="T87" fmla="*/ 8500 h 13673"/>
                      <a:gd name="T88" fmla="*/ 6153 w 6408"/>
                      <a:gd name="T89" fmla="*/ 9434 h 13673"/>
                      <a:gd name="T90" fmla="*/ 5922 w 6408"/>
                      <a:gd name="T91" fmla="*/ 10213 h 13673"/>
                      <a:gd name="T92" fmla="*/ 5749 w 6408"/>
                      <a:gd name="T93" fmla="*/ 10654 h 13673"/>
                      <a:gd name="T94" fmla="*/ 5543 w 6408"/>
                      <a:gd name="T95" fmla="*/ 11078 h 13673"/>
                      <a:gd name="T96" fmla="*/ 5306 w 6408"/>
                      <a:gd name="T97" fmla="*/ 11482 h 13673"/>
                      <a:gd name="T98" fmla="*/ 5037 w 6408"/>
                      <a:gd name="T99" fmla="*/ 11863 h 13673"/>
                      <a:gd name="T100" fmla="*/ 4736 w 6408"/>
                      <a:gd name="T101" fmla="*/ 12217 h 13673"/>
                      <a:gd name="T102" fmla="*/ 4404 w 6408"/>
                      <a:gd name="T103" fmla="*/ 12542 h 13673"/>
                      <a:gd name="T104" fmla="*/ 4041 w 6408"/>
                      <a:gd name="T105" fmla="*/ 12834 h 13673"/>
                      <a:gd name="T106" fmla="*/ 3646 w 6408"/>
                      <a:gd name="T107" fmla="*/ 13088 h 13673"/>
                      <a:gd name="T108" fmla="*/ 3221 w 6408"/>
                      <a:gd name="T109" fmla="*/ 13303 h 13673"/>
                      <a:gd name="T110" fmla="*/ 2923 w 6408"/>
                      <a:gd name="T111" fmla="*/ 13421 h 13673"/>
                      <a:gd name="T112" fmla="*/ 2397 w 6408"/>
                      <a:gd name="T113" fmla="*/ 13567 h 13673"/>
                      <a:gd name="T114" fmla="*/ 1714 w 6408"/>
                      <a:gd name="T115" fmla="*/ 13659 h 13673"/>
                      <a:gd name="T116" fmla="*/ 1021 w 6408"/>
                      <a:gd name="T117" fmla="*/ 13664 h 13673"/>
                      <a:gd name="T118" fmla="*/ 327 w 6408"/>
                      <a:gd name="T119" fmla="*/ 13601 h 13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08" h="13673">
                        <a:moveTo>
                          <a:pt x="32" y="13558"/>
                        </a:moveTo>
                        <a:lnTo>
                          <a:pt x="32" y="13558"/>
                        </a:lnTo>
                        <a:lnTo>
                          <a:pt x="41" y="13559"/>
                        </a:lnTo>
                        <a:lnTo>
                          <a:pt x="51" y="13559"/>
                        </a:lnTo>
                        <a:lnTo>
                          <a:pt x="60" y="13559"/>
                        </a:lnTo>
                        <a:lnTo>
                          <a:pt x="70" y="13559"/>
                        </a:lnTo>
                        <a:lnTo>
                          <a:pt x="89" y="13555"/>
                        </a:lnTo>
                        <a:lnTo>
                          <a:pt x="108" y="13550"/>
                        </a:lnTo>
                        <a:lnTo>
                          <a:pt x="127" y="13543"/>
                        </a:lnTo>
                        <a:lnTo>
                          <a:pt x="147" y="13533"/>
                        </a:lnTo>
                        <a:lnTo>
                          <a:pt x="167" y="13522"/>
                        </a:lnTo>
                        <a:lnTo>
                          <a:pt x="186" y="13509"/>
                        </a:lnTo>
                        <a:lnTo>
                          <a:pt x="206" y="13494"/>
                        </a:lnTo>
                        <a:lnTo>
                          <a:pt x="225" y="13477"/>
                        </a:lnTo>
                        <a:lnTo>
                          <a:pt x="243" y="13460"/>
                        </a:lnTo>
                        <a:lnTo>
                          <a:pt x="262" y="13442"/>
                        </a:lnTo>
                        <a:lnTo>
                          <a:pt x="280" y="13422"/>
                        </a:lnTo>
                        <a:lnTo>
                          <a:pt x="298" y="13402"/>
                        </a:lnTo>
                        <a:lnTo>
                          <a:pt x="316" y="13381"/>
                        </a:lnTo>
                        <a:lnTo>
                          <a:pt x="333" y="13359"/>
                        </a:lnTo>
                        <a:lnTo>
                          <a:pt x="351" y="13337"/>
                        </a:lnTo>
                        <a:lnTo>
                          <a:pt x="367" y="13314"/>
                        </a:lnTo>
                        <a:lnTo>
                          <a:pt x="398" y="13268"/>
                        </a:lnTo>
                        <a:lnTo>
                          <a:pt x="426" y="13222"/>
                        </a:lnTo>
                        <a:lnTo>
                          <a:pt x="451" y="13178"/>
                        </a:lnTo>
                        <a:lnTo>
                          <a:pt x="473" y="13136"/>
                        </a:lnTo>
                        <a:lnTo>
                          <a:pt x="492" y="13096"/>
                        </a:lnTo>
                        <a:lnTo>
                          <a:pt x="506" y="13062"/>
                        </a:lnTo>
                        <a:lnTo>
                          <a:pt x="517" y="13033"/>
                        </a:lnTo>
                        <a:lnTo>
                          <a:pt x="517" y="13033"/>
                        </a:lnTo>
                        <a:lnTo>
                          <a:pt x="524" y="13010"/>
                        </a:lnTo>
                        <a:lnTo>
                          <a:pt x="531" y="12986"/>
                        </a:lnTo>
                        <a:lnTo>
                          <a:pt x="536" y="12962"/>
                        </a:lnTo>
                        <a:lnTo>
                          <a:pt x="541" y="12937"/>
                        </a:lnTo>
                        <a:lnTo>
                          <a:pt x="546" y="12913"/>
                        </a:lnTo>
                        <a:lnTo>
                          <a:pt x="550" y="12890"/>
                        </a:lnTo>
                        <a:lnTo>
                          <a:pt x="555" y="12842"/>
                        </a:lnTo>
                        <a:lnTo>
                          <a:pt x="559" y="12794"/>
                        </a:lnTo>
                        <a:lnTo>
                          <a:pt x="560" y="12745"/>
                        </a:lnTo>
                        <a:lnTo>
                          <a:pt x="560" y="12697"/>
                        </a:lnTo>
                        <a:lnTo>
                          <a:pt x="557" y="12649"/>
                        </a:lnTo>
                        <a:lnTo>
                          <a:pt x="552" y="12601"/>
                        </a:lnTo>
                        <a:lnTo>
                          <a:pt x="546" y="12552"/>
                        </a:lnTo>
                        <a:lnTo>
                          <a:pt x="538" y="12503"/>
                        </a:lnTo>
                        <a:lnTo>
                          <a:pt x="529" y="12455"/>
                        </a:lnTo>
                        <a:lnTo>
                          <a:pt x="518" y="12407"/>
                        </a:lnTo>
                        <a:lnTo>
                          <a:pt x="505" y="12359"/>
                        </a:lnTo>
                        <a:lnTo>
                          <a:pt x="492" y="12311"/>
                        </a:lnTo>
                        <a:lnTo>
                          <a:pt x="478" y="12263"/>
                        </a:lnTo>
                        <a:lnTo>
                          <a:pt x="462" y="12215"/>
                        </a:lnTo>
                        <a:lnTo>
                          <a:pt x="446" y="12167"/>
                        </a:lnTo>
                        <a:lnTo>
                          <a:pt x="430" y="12120"/>
                        </a:lnTo>
                        <a:lnTo>
                          <a:pt x="412" y="12073"/>
                        </a:lnTo>
                        <a:lnTo>
                          <a:pt x="377" y="11978"/>
                        </a:lnTo>
                        <a:lnTo>
                          <a:pt x="340" y="11886"/>
                        </a:lnTo>
                        <a:lnTo>
                          <a:pt x="265" y="11703"/>
                        </a:lnTo>
                        <a:lnTo>
                          <a:pt x="230" y="11613"/>
                        </a:lnTo>
                        <a:lnTo>
                          <a:pt x="214" y="11570"/>
                        </a:lnTo>
                        <a:lnTo>
                          <a:pt x="198" y="11526"/>
                        </a:lnTo>
                        <a:lnTo>
                          <a:pt x="198" y="11526"/>
                        </a:lnTo>
                        <a:lnTo>
                          <a:pt x="183" y="11481"/>
                        </a:lnTo>
                        <a:lnTo>
                          <a:pt x="168" y="11436"/>
                        </a:lnTo>
                        <a:lnTo>
                          <a:pt x="153" y="11391"/>
                        </a:lnTo>
                        <a:lnTo>
                          <a:pt x="140" y="11345"/>
                        </a:lnTo>
                        <a:lnTo>
                          <a:pt x="128" y="11298"/>
                        </a:lnTo>
                        <a:lnTo>
                          <a:pt x="116" y="11252"/>
                        </a:lnTo>
                        <a:lnTo>
                          <a:pt x="105" y="11206"/>
                        </a:lnTo>
                        <a:lnTo>
                          <a:pt x="94" y="11159"/>
                        </a:lnTo>
                        <a:lnTo>
                          <a:pt x="84" y="11111"/>
                        </a:lnTo>
                        <a:lnTo>
                          <a:pt x="75" y="11064"/>
                        </a:lnTo>
                        <a:lnTo>
                          <a:pt x="66" y="11017"/>
                        </a:lnTo>
                        <a:lnTo>
                          <a:pt x="58" y="10969"/>
                        </a:lnTo>
                        <a:lnTo>
                          <a:pt x="44" y="10874"/>
                        </a:lnTo>
                        <a:lnTo>
                          <a:pt x="32" y="10777"/>
                        </a:lnTo>
                        <a:lnTo>
                          <a:pt x="22" y="10681"/>
                        </a:lnTo>
                        <a:lnTo>
                          <a:pt x="14" y="10584"/>
                        </a:lnTo>
                        <a:lnTo>
                          <a:pt x="8" y="10488"/>
                        </a:lnTo>
                        <a:lnTo>
                          <a:pt x="3" y="10391"/>
                        </a:lnTo>
                        <a:lnTo>
                          <a:pt x="1" y="10295"/>
                        </a:lnTo>
                        <a:lnTo>
                          <a:pt x="0" y="10199"/>
                        </a:lnTo>
                        <a:lnTo>
                          <a:pt x="1" y="10104"/>
                        </a:lnTo>
                        <a:lnTo>
                          <a:pt x="3" y="10009"/>
                        </a:lnTo>
                        <a:lnTo>
                          <a:pt x="3" y="10009"/>
                        </a:lnTo>
                        <a:lnTo>
                          <a:pt x="7" y="9911"/>
                        </a:lnTo>
                        <a:lnTo>
                          <a:pt x="14" y="9811"/>
                        </a:lnTo>
                        <a:lnTo>
                          <a:pt x="22" y="9713"/>
                        </a:lnTo>
                        <a:lnTo>
                          <a:pt x="33" y="9614"/>
                        </a:lnTo>
                        <a:lnTo>
                          <a:pt x="45" y="9516"/>
                        </a:lnTo>
                        <a:lnTo>
                          <a:pt x="60" y="9418"/>
                        </a:lnTo>
                        <a:lnTo>
                          <a:pt x="77" y="9321"/>
                        </a:lnTo>
                        <a:lnTo>
                          <a:pt x="96" y="9224"/>
                        </a:lnTo>
                        <a:lnTo>
                          <a:pt x="117" y="9127"/>
                        </a:lnTo>
                        <a:lnTo>
                          <a:pt x="140" y="9032"/>
                        </a:lnTo>
                        <a:lnTo>
                          <a:pt x="167" y="8936"/>
                        </a:lnTo>
                        <a:lnTo>
                          <a:pt x="194" y="8842"/>
                        </a:lnTo>
                        <a:lnTo>
                          <a:pt x="224" y="8748"/>
                        </a:lnTo>
                        <a:lnTo>
                          <a:pt x="255" y="8656"/>
                        </a:lnTo>
                        <a:lnTo>
                          <a:pt x="289" y="8563"/>
                        </a:lnTo>
                        <a:lnTo>
                          <a:pt x="325" y="8472"/>
                        </a:lnTo>
                        <a:lnTo>
                          <a:pt x="364" y="8381"/>
                        </a:lnTo>
                        <a:lnTo>
                          <a:pt x="404" y="8292"/>
                        </a:lnTo>
                        <a:lnTo>
                          <a:pt x="446" y="8203"/>
                        </a:lnTo>
                        <a:lnTo>
                          <a:pt x="490" y="8116"/>
                        </a:lnTo>
                        <a:lnTo>
                          <a:pt x="538" y="8029"/>
                        </a:lnTo>
                        <a:lnTo>
                          <a:pt x="562" y="7986"/>
                        </a:lnTo>
                        <a:lnTo>
                          <a:pt x="586" y="7944"/>
                        </a:lnTo>
                        <a:lnTo>
                          <a:pt x="612" y="7901"/>
                        </a:lnTo>
                        <a:lnTo>
                          <a:pt x="637" y="7860"/>
                        </a:lnTo>
                        <a:lnTo>
                          <a:pt x="663" y="7818"/>
                        </a:lnTo>
                        <a:lnTo>
                          <a:pt x="690" y="7777"/>
                        </a:lnTo>
                        <a:lnTo>
                          <a:pt x="718" y="7737"/>
                        </a:lnTo>
                        <a:lnTo>
                          <a:pt x="746" y="7695"/>
                        </a:lnTo>
                        <a:lnTo>
                          <a:pt x="774" y="7655"/>
                        </a:lnTo>
                        <a:lnTo>
                          <a:pt x="803" y="7615"/>
                        </a:lnTo>
                        <a:lnTo>
                          <a:pt x="832" y="7576"/>
                        </a:lnTo>
                        <a:lnTo>
                          <a:pt x="862" y="7536"/>
                        </a:lnTo>
                        <a:lnTo>
                          <a:pt x="893" y="7497"/>
                        </a:lnTo>
                        <a:lnTo>
                          <a:pt x="924" y="7459"/>
                        </a:lnTo>
                        <a:lnTo>
                          <a:pt x="956" y="7421"/>
                        </a:lnTo>
                        <a:lnTo>
                          <a:pt x="988" y="7384"/>
                        </a:lnTo>
                        <a:lnTo>
                          <a:pt x="1020" y="7346"/>
                        </a:lnTo>
                        <a:lnTo>
                          <a:pt x="1054" y="7309"/>
                        </a:lnTo>
                        <a:lnTo>
                          <a:pt x="1088" y="7272"/>
                        </a:lnTo>
                        <a:lnTo>
                          <a:pt x="1122" y="7237"/>
                        </a:lnTo>
                        <a:lnTo>
                          <a:pt x="1156" y="7201"/>
                        </a:lnTo>
                        <a:lnTo>
                          <a:pt x="1192" y="7165"/>
                        </a:lnTo>
                        <a:lnTo>
                          <a:pt x="1192" y="7165"/>
                        </a:lnTo>
                        <a:lnTo>
                          <a:pt x="1354" y="7005"/>
                        </a:lnTo>
                        <a:lnTo>
                          <a:pt x="1517" y="6847"/>
                        </a:lnTo>
                        <a:lnTo>
                          <a:pt x="1680" y="6688"/>
                        </a:lnTo>
                        <a:lnTo>
                          <a:pt x="1842" y="6529"/>
                        </a:lnTo>
                        <a:lnTo>
                          <a:pt x="2003" y="6369"/>
                        </a:lnTo>
                        <a:lnTo>
                          <a:pt x="2082" y="6288"/>
                        </a:lnTo>
                        <a:lnTo>
                          <a:pt x="2162" y="6208"/>
                        </a:lnTo>
                        <a:lnTo>
                          <a:pt x="2240" y="6127"/>
                        </a:lnTo>
                        <a:lnTo>
                          <a:pt x="2318" y="6044"/>
                        </a:lnTo>
                        <a:lnTo>
                          <a:pt x="2394" y="5962"/>
                        </a:lnTo>
                        <a:lnTo>
                          <a:pt x="2471" y="5879"/>
                        </a:lnTo>
                        <a:lnTo>
                          <a:pt x="2546" y="5796"/>
                        </a:lnTo>
                        <a:lnTo>
                          <a:pt x="2619" y="5711"/>
                        </a:lnTo>
                        <a:lnTo>
                          <a:pt x="2693" y="5626"/>
                        </a:lnTo>
                        <a:lnTo>
                          <a:pt x="2764" y="5540"/>
                        </a:lnTo>
                        <a:lnTo>
                          <a:pt x="2835" y="5453"/>
                        </a:lnTo>
                        <a:lnTo>
                          <a:pt x="2904" y="5365"/>
                        </a:lnTo>
                        <a:lnTo>
                          <a:pt x="2971" y="5276"/>
                        </a:lnTo>
                        <a:lnTo>
                          <a:pt x="3038" y="5185"/>
                        </a:lnTo>
                        <a:lnTo>
                          <a:pt x="3102" y="5095"/>
                        </a:lnTo>
                        <a:lnTo>
                          <a:pt x="3166" y="5002"/>
                        </a:lnTo>
                        <a:lnTo>
                          <a:pt x="3226" y="4908"/>
                        </a:lnTo>
                        <a:lnTo>
                          <a:pt x="3286" y="4813"/>
                        </a:lnTo>
                        <a:lnTo>
                          <a:pt x="3344" y="4717"/>
                        </a:lnTo>
                        <a:lnTo>
                          <a:pt x="3372" y="4667"/>
                        </a:lnTo>
                        <a:lnTo>
                          <a:pt x="3399" y="4619"/>
                        </a:lnTo>
                        <a:lnTo>
                          <a:pt x="3426" y="4569"/>
                        </a:lnTo>
                        <a:lnTo>
                          <a:pt x="3452" y="4520"/>
                        </a:lnTo>
                        <a:lnTo>
                          <a:pt x="3478" y="4469"/>
                        </a:lnTo>
                        <a:lnTo>
                          <a:pt x="3504" y="4418"/>
                        </a:lnTo>
                        <a:lnTo>
                          <a:pt x="3529" y="4367"/>
                        </a:lnTo>
                        <a:lnTo>
                          <a:pt x="3554" y="4316"/>
                        </a:lnTo>
                        <a:lnTo>
                          <a:pt x="3577" y="4263"/>
                        </a:lnTo>
                        <a:lnTo>
                          <a:pt x="3600" y="4211"/>
                        </a:lnTo>
                        <a:lnTo>
                          <a:pt x="3623" y="4159"/>
                        </a:lnTo>
                        <a:lnTo>
                          <a:pt x="3645" y="4105"/>
                        </a:lnTo>
                        <a:lnTo>
                          <a:pt x="3666" y="4051"/>
                        </a:lnTo>
                        <a:lnTo>
                          <a:pt x="3688" y="3997"/>
                        </a:lnTo>
                        <a:lnTo>
                          <a:pt x="3708" y="3942"/>
                        </a:lnTo>
                        <a:lnTo>
                          <a:pt x="3727" y="3887"/>
                        </a:lnTo>
                        <a:lnTo>
                          <a:pt x="3746" y="3832"/>
                        </a:lnTo>
                        <a:lnTo>
                          <a:pt x="3764" y="3776"/>
                        </a:lnTo>
                        <a:lnTo>
                          <a:pt x="3782" y="3719"/>
                        </a:lnTo>
                        <a:lnTo>
                          <a:pt x="3799" y="3662"/>
                        </a:lnTo>
                        <a:lnTo>
                          <a:pt x="3815" y="3605"/>
                        </a:lnTo>
                        <a:lnTo>
                          <a:pt x="3830" y="3546"/>
                        </a:lnTo>
                        <a:lnTo>
                          <a:pt x="3845" y="3488"/>
                        </a:lnTo>
                        <a:lnTo>
                          <a:pt x="3860" y="3429"/>
                        </a:lnTo>
                        <a:lnTo>
                          <a:pt x="3874" y="3368"/>
                        </a:lnTo>
                        <a:lnTo>
                          <a:pt x="3886" y="3308"/>
                        </a:lnTo>
                        <a:lnTo>
                          <a:pt x="3898" y="3248"/>
                        </a:lnTo>
                        <a:lnTo>
                          <a:pt x="3909" y="3186"/>
                        </a:lnTo>
                        <a:lnTo>
                          <a:pt x="3920" y="3124"/>
                        </a:lnTo>
                        <a:lnTo>
                          <a:pt x="3930" y="3062"/>
                        </a:lnTo>
                        <a:lnTo>
                          <a:pt x="3938" y="2998"/>
                        </a:lnTo>
                        <a:lnTo>
                          <a:pt x="3947" y="2935"/>
                        </a:lnTo>
                        <a:lnTo>
                          <a:pt x="3954" y="2870"/>
                        </a:lnTo>
                        <a:lnTo>
                          <a:pt x="3960" y="2805"/>
                        </a:lnTo>
                        <a:lnTo>
                          <a:pt x="3966" y="2740"/>
                        </a:lnTo>
                        <a:lnTo>
                          <a:pt x="3971" y="2673"/>
                        </a:lnTo>
                        <a:lnTo>
                          <a:pt x="3975" y="2607"/>
                        </a:lnTo>
                        <a:lnTo>
                          <a:pt x="3978" y="2540"/>
                        </a:lnTo>
                        <a:lnTo>
                          <a:pt x="3981" y="2471"/>
                        </a:lnTo>
                        <a:lnTo>
                          <a:pt x="3982" y="2403"/>
                        </a:lnTo>
                        <a:lnTo>
                          <a:pt x="3983" y="2334"/>
                        </a:lnTo>
                        <a:lnTo>
                          <a:pt x="3983" y="2263"/>
                        </a:lnTo>
                        <a:lnTo>
                          <a:pt x="3982" y="2193"/>
                        </a:lnTo>
                        <a:lnTo>
                          <a:pt x="3980" y="2121"/>
                        </a:lnTo>
                        <a:lnTo>
                          <a:pt x="3977" y="2049"/>
                        </a:lnTo>
                        <a:lnTo>
                          <a:pt x="3973" y="1976"/>
                        </a:lnTo>
                        <a:lnTo>
                          <a:pt x="3968" y="1902"/>
                        </a:lnTo>
                        <a:lnTo>
                          <a:pt x="3963" y="1828"/>
                        </a:lnTo>
                        <a:lnTo>
                          <a:pt x="3956" y="1753"/>
                        </a:lnTo>
                        <a:lnTo>
                          <a:pt x="3948" y="1678"/>
                        </a:lnTo>
                        <a:lnTo>
                          <a:pt x="3940" y="1601"/>
                        </a:lnTo>
                        <a:lnTo>
                          <a:pt x="3930" y="1524"/>
                        </a:lnTo>
                        <a:lnTo>
                          <a:pt x="3920" y="1446"/>
                        </a:lnTo>
                        <a:lnTo>
                          <a:pt x="3909" y="1367"/>
                        </a:lnTo>
                        <a:lnTo>
                          <a:pt x="3896" y="1288"/>
                        </a:lnTo>
                        <a:lnTo>
                          <a:pt x="3883" y="1207"/>
                        </a:lnTo>
                        <a:lnTo>
                          <a:pt x="3868" y="1127"/>
                        </a:lnTo>
                        <a:lnTo>
                          <a:pt x="3852" y="1044"/>
                        </a:lnTo>
                        <a:lnTo>
                          <a:pt x="3835" y="962"/>
                        </a:lnTo>
                        <a:lnTo>
                          <a:pt x="3817" y="878"/>
                        </a:lnTo>
                        <a:lnTo>
                          <a:pt x="3799" y="795"/>
                        </a:lnTo>
                        <a:lnTo>
                          <a:pt x="3779" y="709"/>
                        </a:lnTo>
                        <a:lnTo>
                          <a:pt x="3758" y="624"/>
                        </a:lnTo>
                        <a:lnTo>
                          <a:pt x="3736" y="538"/>
                        </a:lnTo>
                        <a:lnTo>
                          <a:pt x="3713" y="450"/>
                        </a:lnTo>
                        <a:lnTo>
                          <a:pt x="3689" y="362"/>
                        </a:lnTo>
                        <a:lnTo>
                          <a:pt x="3663" y="272"/>
                        </a:lnTo>
                        <a:lnTo>
                          <a:pt x="3637" y="183"/>
                        </a:lnTo>
                        <a:lnTo>
                          <a:pt x="3609" y="91"/>
                        </a:lnTo>
                        <a:lnTo>
                          <a:pt x="3581" y="0"/>
                        </a:lnTo>
                        <a:lnTo>
                          <a:pt x="3581" y="0"/>
                        </a:lnTo>
                        <a:lnTo>
                          <a:pt x="3586" y="13"/>
                        </a:lnTo>
                        <a:lnTo>
                          <a:pt x="3591" y="26"/>
                        </a:lnTo>
                        <a:lnTo>
                          <a:pt x="3599" y="39"/>
                        </a:lnTo>
                        <a:lnTo>
                          <a:pt x="3607" y="53"/>
                        </a:lnTo>
                        <a:lnTo>
                          <a:pt x="3616" y="67"/>
                        </a:lnTo>
                        <a:lnTo>
                          <a:pt x="3626" y="81"/>
                        </a:lnTo>
                        <a:lnTo>
                          <a:pt x="3649" y="110"/>
                        </a:lnTo>
                        <a:lnTo>
                          <a:pt x="3674" y="140"/>
                        </a:lnTo>
                        <a:lnTo>
                          <a:pt x="3703" y="169"/>
                        </a:lnTo>
                        <a:lnTo>
                          <a:pt x="3733" y="200"/>
                        </a:lnTo>
                        <a:lnTo>
                          <a:pt x="3764" y="230"/>
                        </a:lnTo>
                        <a:lnTo>
                          <a:pt x="3827" y="288"/>
                        </a:lnTo>
                        <a:lnTo>
                          <a:pt x="3888" y="344"/>
                        </a:lnTo>
                        <a:lnTo>
                          <a:pt x="3916" y="371"/>
                        </a:lnTo>
                        <a:lnTo>
                          <a:pt x="3941" y="395"/>
                        </a:lnTo>
                        <a:lnTo>
                          <a:pt x="3964" y="419"/>
                        </a:lnTo>
                        <a:lnTo>
                          <a:pt x="3983" y="440"/>
                        </a:lnTo>
                        <a:lnTo>
                          <a:pt x="3983" y="440"/>
                        </a:lnTo>
                        <a:lnTo>
                          <a:pt x="4050" y="520"/>
                        </a:lnTo>
                        <a:lnTo>
                          <a:pt x="4114" y="601"/>
                        </a:lnTo>
                        <a:lnTo>
                          <a:pt x="4178" y="682"/>
                        </a:lnTo>
                        <a:lnTo>
                          <a:pt x="4242" y="765"/>
                        </a:lnTo>
                        <a:lnTo>
                          <a:pt x="4304" y="847"/>
                        </a:lnTo>
                        <a:lnTo>
                          <a:pt x="4365" y="931"/>
                        </a:lnTo>
                        <a:lnTo>
                          <a:pt x="4426" y="1015"/>
                        </a:lnTo>
                        <a:lnTo>
                          <a:pt x="4485" y="1101"/>
                        </a:lnTo>
                        <a:lnTo>
                          <a:pt x="4544" y="1186"/>
                        </a:lnTo>
                        <a:lnTo>
                          <a:pt x="4602" y="1273"/>
                        </a:lnTo>
                        <a:lnTo>
                          <a:pt x="4659" y="1359"/>
                        </a:lnTo>
                        <a:lnTo>
                          <a:pt x="4714" y="1447"/>
                        </a:lnTo>
                        <a:lnTo>
                          <a:pt x="4770" y="1534"/>
                        </a:lnTo>
                        <a:lnTo>
                          <a:pt x="4824" y="1623"/>
                        </a:lnTo>
                        <a:lnTo>
                          <a:pt x="4877" y="1711"/>
                        </a:lnTo>
                        <a:lnTo>
                          <a:pt x="4930" y="1801"/>
                        </a:lnTo>
                        <a:lnTo>
                          <a:pt x="4930" y="1801"/>
                        </a:lnTo>
                        <a:lnTo>
                          <a:pt x="4996" y="1917"/>
                        </a:lnTo>
                        <a:lnTo>
                          <a:pt x="5061" y="2034"/>
                        </a:lnTo>
                        <a:lnTo>
                          <a:pt x="5125" y="2152"/>
                        </a:lnTo>
                        <a:lnTo>
                          <a:pt x="5187" y="2271"/>
                        </a:lnTo>
                        <a:lnTo>
                          <a:pt x="5248" y="2391"/>
                        </a:lnTo>
                        <a:lnTo>
                          <a:pt x="5308" y="2512"/>
                        </a:lnTo>
                        <a:lnTo>
                          <a:pt x="5365" y="2634"/>
                        </a:lnTo>
                        <a:lnTo>
                          <a:pt x="5422" y="2757"/>
                        </a:lnTo>
                        <a:lnTo>
                          <a:pt x="5478" y="2881"/>
                        </a:lnTo>
                        <a:lnTo>
                          <a:pt x="5531" y="3005"/>
                        </a:lnTo>
                        <a:lnTo>
                          <a:pt x="5583" y="3131"/>
                        </a:lnTo>
                        <a:lnTo>
                          <a:pt x="5635" y="3257"/>
                        </a:lnTo>
                        <a:lnTo>
                          <a:pt x="5684" y="3384"/>
                        </a:lnTo>
                        <a:lnTo>
                          <a:pt x="5731" y="3512"/>
                        </a:lnTo>
                        <a:lnTo>
                          <a:pt x="5777" y="3641"/>
                        </a:lnTo>
                        <a:lnTo>
                          <a:pt x="5823" y="3769"/>
                        </a:lnTo>
                        <a:lnTo>
                          <a:pt x="5866" y="3899"/>
                        </a:lnTo>
                        <a:lnTo>
                          <a:pt x="5907" y="4030"/>
                        </a:lnTo>
                        <a:lnTo>
                          <a:pt x="5947" y="4161"/>
                        </a:lnTo>
                        <a:lnTo>
                          <a:pt x="5986" y="4292"/>
                        </a:lnTo>
                        <a:lnTo>
                          <a:pt x="6023" y="4425"/>
                        </a:lnTo>
                        <a:lnTo>
                          <a:pt x="6058" y="4558"/>
                        </a:lnTo>
                        <a:lnTo>
                          <a:pt x="6092" y="4691"/>
                        </a:lnTo>
                        <a:lnTo>
                          <a:pt x="6124" y="4824"/>
                        </a:lnTo>
                        <a:lnTo>
                          <a:pt x="6155" y="4959"/>
                        </a:lnTo>
                        <a:lnTo>
                          <a:pt x="6184" y="5093"/>
                        </a:lnTo>
                        <a:lnTo>
                          <a:pt x="6211" y="5228"/>
                        </a:lnTo>
                        <a:lnTo>
                          <a:pt x="6236" y="5363"/>
                        </a:lnTo>
                        <a:lnTo>
                          <a:pt x="6260" y="5499"/>
                        </a:lnTo>
                        <a:lnTo>
                          <a:pt x="6281" y="5635"/>
                        </a:lnTo>
                        <a:lnTo>
                          <a:pt x="6302" y="5771"/>
                        </a:lnTo>
                        <a:lnTo>
                          <a:pt x="6321" y="5906"/>
                        </a:lnTo>
                        <a:lnTo>
                          <a:pt x="6338" y="6043"/>
                        </a:lnTo>
                        <a:lnTo>
                          <a:pt x="6353" y="6180"/>
                        </a:lnTo>
                        <a:lnTo>
                          <a:pt x="6366" y="6317"/>
                        </a:lnTo>
                        <a:lnTo>
                          <a:pt x="6378" y="6453"/>
                        </a:lnTo>
                        <a:lnTo>
                          <a:pt x="6387" y="6590"/>
                        </a:lnTo>
                        <a:lnTo>
                          <a:pt x="6395" y="6728"/>
                        </a:lnTo>
                        <a:lnTo>
                          <a:pt x="6401" y="6865"/>
                        </a:lnTo>
                        <a:lnTo>
                          <a:pt x="6405" y="7001"/>
                        </a:lnTo>
                        <a:lnTo>
                          <a:pt x="6408" y="7138"/>
                        </a:lnTo>
                        <a:lnTo>
                          <a:pt x="6408" y="7276"/>
                        </a:lnTo>
                        <a:lnTo>
                          <a:pt x="6407" y="7413"/>
                        </a:lnTo>
                        <a:lnTo>
                          <a:pt x="6404" y="7549"/>
                        </a:lnTo>
                        <a:lnTo>
                          <a:pt x="6399" y="7685"/>
                        </a:lnTo>
                        <a:lnTo>
                          <a:pt x="6392" y="7822"/>
                        </a:lnTo>
                        <a:lnTo>
                          <a:pt x="6383" y="7958"/>
                        </a:lnTo>
                        <a:lnTo>
                          <a:pt x="6372" y="8095"/>
                        </a:lnTo>
                        <a:lnTo>
                          <a:pt x="6359" y="8229"/>
                        </a:lnTo>
                        <a:lnTo>
                          <a:pt x="6344" y="8365"/>
                        </a:lnTo>
                        <a:lnTo>
                          <a:pt x="6328" y="8500"/>
                        </a:lnTo>
                        <a:lnTo>
                          <a:pt x="6308" y="8635"/>
                        </a:lnTo>
                        <a:lnTo>
                          <a:pt x="6287" y="8769"/>
                        </a:lnTo>
                        <a:lnTo>
                          <a:pt x="6264" y="8903"/>
                        </a:lnTo>
                        <a:lnTo>
                          <a:pt x="6240" y="9037"/>
                        </a:lnTo>
                        <a:lnTo>
                          <a:pt x="6213" y="9169"/>
                        </a:lnTo>
                        <a:lnTo>
                          <a:pt x="6184" y="9302"/>
                        </a:lnTo>
                        <a:lnTo>
                          <a:pt x="6153" y="9434"/>
                        </a:lnTo>
                        <a:lnTo>
                          <a:pt x="6119" y="9566"/>
                        </a:lnTo>
                        <a:lnTo>
                          <a:pt x="6084" y="9696"/>
                        </a:lnTo>
                        <a:lnTo>
                          <a:pt x="6047" y="9826"/>
                        </a:lnTo>
                        <a:lnTo>
                          <a:pt x="6008" y="9956"/>
                        </a:lnTo>
                        <a:lnTo>
                          <a:pt x="5966" y="10085"/>
                        </a:lnTo>
                        <a:lnTo>
                          <a:pt x="5922" y="10213"/>
                        </a:lnTo>
                        <a:lnTo>
                          <a:pt x="5922" y="10213"/>
                        </a:lnTo>
                        <a:lnTo>
                          <a:pt x="5899" y="10277"/>
                        </a:lnTo>
                        <a:lnTo>
                          <a:pt x="5876" y="10340"/>
                        </a:lnTo>
                        <a:lnTo>
                          <a:pt x="5852" y="10403"/>
                        </a:lnTo>
                        <a:lnTo>
                          <a:pt x="5828" y="10467"/>
                        </a:lnTo>
                        <a:lnTo>
                          <a:pt x="5802" y="10530"/>
                        </a:lnTo>
                        <a:lnTo>
                          <a:pt x="5775" y="10592"/>
                        </a:lnTo>
                        <a:lnTo>
                          <a:pt x="5749" y="10654"/>
                        </a:lnTo>
                        <a:lnTo>
                          <a:pt x="5722" y="10716"/>
                        </a:lnTo>
                        <a:lnTo>
                          <a:pt x="5694" y="10777"/>
                        </a:lnTo>
                        <a:lnTo>
                          <a:pt x="5665" y="10839"/>
                        </a:lnTo>
                        <a:lnTo>
                          <a:pt x="5636" y="10899"/>
                        </a:lnTo>
                        <a:lnTo>
                          <a:pt x="5605" y="10959"/>
                        </a:lnTo>
                        <a:lnTo>
                          <a:pt x="5575" y="11019"/>
                        </a:lnTo>
                        <a:lnTo>
                          <a:pt x="5543" y="11078"/>
                        </a:lnTo>
                        <a:lnTo>
                          <a:pt x="5512" y="11137"/>
                        </a:lnTo>
                        <a:lnTo>
                          <a:pt x="5479" y="11196"/>
                        </a:lnTo>
                        <a:lnTo>
                          <a:pt x="5446" y="11254"/>
                        </a:lnTo>
                        <a:lnTo>
                          <a:pt x="5411" y="11312"/>
                        </a:lnTo>
                        <a:lnTo>
                          <a:pt x="5377" y="11370"/>
                        </a:lnTo>
                        <a:lnTo>
                          <a:pt x="5342" y="11426"/>
                        </a:lnTo>
                        <a:lnTo>
                          <a:pt x="5306" y="11482"/>
                        </a:lnTo>
                        <a:lnTo>
                          <a:pt x="5270" y="11539"/>
                        </a:lnTo>
                        <a:lnTo>
                          <a:pt x="5232" y="11594"/>
                        </a:lnTo>
                        <a:lnTo>
                          <a:pt x="5195" y="11649"/>
                        </a:lnTo>
                        <a:lnTo>
                          <a:pt x="5156" y="11704"/>
                        </a:lnTo>
                        <a:lnTo>
                          <a:pt x="5117" y="11758"/>
                        </a:lnTo>
                        <a:lnTo>
                          <a:pt x="5077" y="11811"/>
                        </a:lnTo>
                        <a:lnTo>
                          <a:pt x="5037" y="11863"/>
                        </a:lnTo>
                        <a:lnTo>
                          <a:pt x="4996" y="11916"/>
                        </a:lnTo>
                        <a:lnTo>
                          <a:pt x="4955" y="11968"/>
                        </a:lnTo>
                        <a:lnTo>
                          <a:pt x="4911" y="12019"/>
                        </a:lnTo>
                        <a:lnTo>
                          <a:pt x="4869" y="12070"/>
                        </a:lnTo>
                        <a:lnTo>
                          <a:pt x="4825" y="12120"/>
                        </a:lnTo>
                        <a:lnTo>
                          <a:pt x="4781" y="12169"/>
                        </a:lnTo>
                        <a:lnTo>
                          <a:pt x="4736" y="12217"/>
                        </a:lnTo>
                        <a:lnTo>
                          <a:pt x="4690" y="12266"/>
                        </a:lnTo>
                        <a:lnTo>
                          <a:pt x="4645" y="12314"/>
                        </a:lnTo>
                        <a:lnTo>
                          <a:pt x="4598" y="12360"/>
                        </a:lnTo>
                        <a:lnTo>
                          <a:pt x="4550" y="12407"/>
                        </a:lnTo>
                        <a:lnTo>
                          <a:pt x="4502" y="12453"/>
                        </a:lnTo>
                        <a:lnTo>
                          <a:pt x="4454" y="12498"/>
                        </a:lnTo>
                        <a:lnTo>
                          <a:pt x="4404" y="12542"/>
                        </a:lnTo>
                        <a:lnTo>
                          <a:pt x="4354" y="12585"/>
                        </a:lnTo>
                        <a:lnTo>
                          <a:pt x="4303" y="12629"/>
                        </a:lnTo>
                        <a:lnTo>
                          <a:pt x="4252" y="12671"/>
                        </a:lnTo>
                        <a:lnTo>
                          <a:pt x="4200" y="12713"/>
                        </a:lnTo>
                        <a:lnTo>
                          <a:pt x="4148" y="12753"/>
                        </a:lnTo>
                        <a:lnTo>
                          <a:pt x="4095" y="12794"/>
                        </a:lnTo>
                        <a:lnTo>
                          <a:pt x="4041" y="12834"/>
                        </a:lnTo>
                        <a:lnTo>
                          <a:pt x="3986" y="12872"/>
                        </a:lnTo>
                        <a:lnTo>
                          <a:pt x="3931" y="12910"/>
                        </a:lnTo>
                        <a:lnTo>
                          <a:pt x="3876" y="12947"/>
                        </a:lnTo>
                        <a:lnTo>
                          <a:pt x="3819" y="12984"/>
                        </a:lnTo>
                        <a:lnTo>
                          <a:pt x="3762" y="13019"/>
                        </a:lnTo>
                        <a:lnTo>
                          <a:pt x="3705" y="13054"/>
                        </a:lnTo>
                        <a:lnTo>
                          <a:pt x="3646" y="13088"/>
                        </a:lnTo>
                        <a:lnTo>
                          <a:pt x="3588" y="13121"/>
                        </a:lnTo>
                        <a:lnTo>
                          <a:pt x="3528" y="13154"/>
                        </a:lnTo>
                        <a:lnTo>
                          <a:pt x="3468" y="13186"/>
                        </a:lnTo>
                        <a:lnTo>
                          <a:pt x="3407" y="13216"/>
                        </a:lnTo>
                        <a:lnTo>
                          <a:pt x="3346" y="13246"/>
                        </a:lnTo>
                        <a:lnTo>
                          <a:pt x="3284" y="13275"/>
                        </a:lnTo>
                        <a:lnTo>
                          <a:pt x="3221" y="13303"/>
                        </a:lnTo>
                        <a:lnTo>
                          <a:pt x="3158" y="13331"/>
                        </a:lnTo>
                        <a:lnTo>
                          <a:pt x="3158" y="13331"/>
                        </a:lnTo>
                        <a:lnTo>
                          <a:pt x="3111" y="13350"/>
                        </a:lnTo>
                        <a:lnTo>
                          <a:pt x="3064" y="13369"/>
                        </a:lnTo>
                        <a:lnTo>
                          <a:pt x="3018" y="13387"/>
                        </a:lnTo>
                        <a:lnTo>
                          <a:pt x="2970" y="13404"/>
                        </a:lnTo>
                        <a:lnTo>
                          <a:pt x="2923" y="13421"/>
                        </a:lnTo>
                        <a:lnTo>
                          <a:pt x="2876" y="13437"/>
                        </a:lnTo>
                        <a:lnTo>
                          <a:pt x="2829" y="13453"/>
                        </a:lnTo>
                        <a:lnTo>
                          <a:pt x="2781" y="13468"/>
                        </a:lnTo>
                        <a:lnTo>
                          <a:pt x="2686" y="13497"/>
                        </a:lnTo>
                        <a:lnTo>
                          <a:pt x="2590" y="13523"/>
                        </a:lnTo>
                        <a:lnTo>
                          <a:pt x="2494" y="13546"/>
                        </a:lnTo>
                        <a:lnTo>
                          <a:pt x="2397" y="13567"/>
                        </a:lnTo>
                        <a:lnTo>
                          <a:pt x="2301" y="13587"/>
                        </a:lnTo>
                        <a:lnTo>
                          <a:pt x="2203" y="13604"/>
                        </a:lnTo>
                        <a:lnTo>
                          <a:pt x="2107" y="13619"/>
                        </a:lnTo>
                        <a:lnTo>
                          <a:pt x="2008" y="13632"/>
                        </a:lnTo>
                        <a:lnTo>
                          <a:pt x="1910" y="13643"/>
                        </a:lnTo>
                        <a:lnTo>
                          <a:pt x="1812" y="13652"/>
                        </a:lnTo>
                        <a:lnTo>
                          <a:pt x="1714" y="13659"/>
                        </a:lnTo>
                        <a:lnTo>
                          <a:pt x="1616" y="13665"/>
                        </a:lnTo>
                        <a:lnTo>
                          <a:pt x="1516" y="13669"/>
                        </a:lnTo>
                        <a:lnTo>
                          <a:pt x="1418" y="13672"/>
                        </a:lnTo>
                        <a:lnTo>
                          <a:pt x="1319" y="13673"/>
                        </a:lnTo>
                        <a:lnTo>
                          <a:pt x="1220" y="13672"/>
                        </a:lnTo>
                        <a:lnTo>
                          <a:pt x="1121" y="13668"/>
                        </a:lnTo>
                        <a:lnTo>
                          <a:pt x="1021" y="13664"/>
                        </a:lnTo>
                        <a:lnTo>
                          <a:pt x="922" y="13659"/>
                        </a:lnTo>
                        <a:lnTo>
                          <a:pt x="823" y="13652"/>
                        </a:lnTo>
                        <a:lnTo>
                          <a:pt x="724" y="13644"/>
                        </a:lnTo>
                        <a:lnTo>
                          <a:pt x="625" y="13635"/>
                        </a:lnTo>
                        <a:lnTo>
                          <a:pt x="526" y="13625"/>
                        </a:lnTo>
                        <a:lnTo>
                          <a:pt x="427" y="13614"/>
                        </a:lnTo>
                        <a:lnTo>
                          <a:pt x="327" y="13601"/>
                        </a:lnTo>
                        <a:lnTo>
                          <a:pt x="229" y="13588"/>
                        </a:lnTo>
                        <a:lnTo>
                          <a:pt x="130" y="13573"/>
                        </a:lnTo>
                        <a:lnTo>
                          <a:pt x="32" y="13558"/>
                        </a:lnTo>
                        <a:lnTo>
                          <a:pt x="32" y="13558"/>
                        </a:lnTo>
                        <a:close/>
                      </a:path>
                    </a:pathLst>
                  </a:custGeom>
                  <a:solidFill>
                    <a:schemeClr val="accent3"/>
                  </a:solidFill>
                  <a:ln>
                    <a:noFill/>
                  </a:ln>
                </p:spPr>
                <p:txBody>
                  <a:bodyPr vert="horz" wrap="square" lIns="137160" tIns="68580" rIns="137160" bIns="68580" numCol="1" anchor="t" anchorCtr="0" compatLnSpc="1">
                    <a:prstTxWarp prst="textNoShape">
                      <a:avLst/>
                    </a:prstTxWarp>
                  </a:bodyPr>
                  <a:lstStyle/>
                  <a:p>
                    <a:endParaRPr lang="en-US" sz="5400" dirty="0"/>
                  </a:p>
                </p:txBody>
              </p:sp>
              <p:sp>
                <p:nvSpPr>
                  <p:cNvPr id="29" name="Freeform 28"/>
                  <p:cNvSpPr>
                    <a:spLocks/>
                  </p:cNvSpPr>
                  <p:nvPr/>
                </p:nvSpPr>
                <p:spPr bwMode="auto">
                  <a:xfrm rot="21144233">
                    <a:off x="11160768" y="9022421"/>
                    <a:ext cx="1833507" cy="2850408"/>
                  </a:xfrm>
                  <a:custGeom>
                    <a:avLst/>
                    <a:gdLst>
                      <a:gd name="T0" fmla="*/ 2920 w 8330"/>
                      <a:gd name="T1" fmla="*/ 36 h 12948"/>
                      <a:gd name="T2" fmla="*/ 2859 w 8330"/>
                      <a:gd name="T3" fmla="*/ 180 h 12948"/>
                      <a:gd name="T4" fmla="*/ 2844 w 8330"/>
                      <a:gd name="T5" fmla="*/ 369 h 12948"/>
                      <a:gd name="T6" fmla="*/ 2885 w 8330"/>
                      <a:gd name="T7" fmla="*/ 682 h 12948"/>
                      <a:gd name="T8" fmla="*/ 2944 w 8330"/>
                      <a:gd name="T9" fmla="*/ 823 h 12948"/>
                      <a:gd name="T10" fmla="*/ 3128 w 8330"/>
                      <a:gd name="T11" fmla="*/ 1077 h 12948"/>
                      <a:gd name="T12" fmla="*/ 3391 w 8330"/>
                      <a:gd name="T13" fmla="*/ 1301 h 12948"/>
                      <a:gd name="T14" fmla="*/ 3900 w 8330"/>
                      <a:gd name="T15" fmla="*/ 1619 h 12948"/>
                      <a:gd name="T16" fmla="*/ 4176 w 8330"/>
                      <a:gd name="T17" fmla="*/ 1801 h 12948"/>
                      <a:gd name="T18" fmla="*/ 4437 w 8330"/>
                      <a:gd name="T19" fmla="*/ 2013 h 12948"/>
                      <a:gd name="T20" fmla="*/ 4839 w 8330"/>
                      <a:gd name="T21" fmla="*/ 2431 h 12948"/>
                      <a:gd name="T22" fmla="*/ 5188 w 8330"/>
                      <a:gd name="T23" fmla="*/ 2891 h 12948"/>
                      <a:gd name="T24" fmla="*/ 5532 w 8330"/>
                      <a:gd name="T25" fmla="*/ 3492 h 12948"/>
                      <a:gd name="T26" fmla="*/ 5777 w 8330"/>
                      <a:gd name="T27" fmla="*/ 4135 h 12948"/>
                      <a:gd name="T28" fmla="*/ 5909 w 8330"/>
                      <a:gd name="T29" fmla="*/ 4759 h 12948"/>
                      <a:gd name="T30" fmla="*/ 5938 w 8330"/>
                      <a:gd name="T31" fmla="*/ 5102 h 12948"/>
                      <a:gd name="T32" fmla="*/ 5936 w 8330"/>
                      <a:gd name="T33" fmla="*/ 5448 h 12948"/>
                      <a:gd name="T34" fmla="*/ 5903 w 8330"/>
                      <a:gd name="T35" fmla="*/ 5794 h 12948"/>
                      <a:gd name="T36" fmla="*/ 5723 w 8330"/>
                      <a:gd name="T37" fmla="*/ 7031 h 12948"/>
                      <a:gd name="T38" fmla="*/ 5645 w 8330"/>
                      <a:gd name="T39" fmla="*/ 7815 h 12948"/>
                      <a:gd name="T40" fmla="*/ 5633 w 8330"/>
                      <a:gd name="T41" fmla="*/ 8599 h 12948"/>
                      <a:gd name="T42" fmla="*/ 5692 w 8330"/>
                      <a:gd name="T43" fmla="*/ 9213 h 12948"/>
                      <a:gd name="T44" fmla="*/ 5769 w 8330"/>
                      <a:gd name="T45" fmla="*/ 9603 h 12948"/>
                      <a:gd name="T46" fmla="*/ 5882 w 8330"/>
                      <a:gd name="T47" fmla="*/ 9993 h 12948"/>
                      <a:gd name="T48" fmla="*/ 6036 w 8330"/>
                      <a:gd name="T49" fmla="*/ 10383 h 12948"/>
                      <a:gd name="T50" fmla="*/ 6233 w 8330"/>
                      <a:gd name="T51" fmla="*/ 10774 h 12948"/>
                      <a:gd name="T52" fmla="*/ 6478 w 8330"/>
                      <a:gd name="T53" fmla="*/ 11164 h 12948"/>
                      <a:gd name="T54" fmla="*/ 6776 w 8330"/>
                      <a:gd name="T55" fmla="*/ 11554 h 12948"/>
                      <a:gd name="T56" fmla="*/ 7130 w 8330"/>
                      <a:gd name="T57" fmla="*/ 11944 h 12948"/>
                      <a:gd name="T58" fmla="*/ 7545 w 8330"/>
                      <a:gd name="T59" fmla="*/ 12334 h 12948"/>
                      <a:gd name="T60" fmla="*/ 8025 w 8330"/>
                      <a:gd name="T61" fmla="*/ 12724 h 12948"/>
                      <a:gd name="T62" fmla="*/ 8306 w 8330"/>
                      <a:gd name="T63" fmla="*/ 12933 h 12948"/>
                      <a:gd name="T64" fmla="*/ 8130 w 8330"/>
                      <a:gd name="T65" fmla="*/ 12885 h 12948"/>
                      <a:gd name="T66" fmla="*/ 7772 w 8330"/>
                      <a:gd name="T67" fmla="*/ 12845 h 12948"/>
                      <a:gd name="T68" fmla="*/ 7242 w 8330"/>
                      <a:gd name="T69" fmla="*/ 12708 h 12948"/>
                      <a:gd name="T70" fmla="*/ 6553 w 8330"/>
                      <a:gd name="T71" fmla="*/ 12479 h 12948"/>
                      <a:gd name="T72" fmla="*/ 5921 w 8330"/>
                      <a:gd name="T73" fmla="*/ 12221 h 12948"/>
                      <a:gd name="T74" fmla="*/ 5077 w 8330"/>
                      <a:gd name="T75" fmla="*/ 11797 h 12948"/>
                      <a:gd name="T76" fmla="*/ 4266 w 8330"/>
                      <a:gd name="T77" fmla="*/ 11298 h 12948"/>
                      <a:gd name="T78" fmla="*/ 3494 w 8330"/>
                      <a:gd name="T79" fmla="*/ 10726 h 12948"/>
                      <a:gd name="T80" fmla="*/ 2772 w 8330"/>
                      <a:gd name="T81" fmla="*/ 10089 h 12948"/>
                      <a:gd name="T82" fmla="*/ 2111 w 8330"/>
                      <a:gd name="T83" fmla="*/ 9391 h 12948"/>
                      <a:gd name="T84" fmla="*/ 1518 w 8330"/>
                      <a:gd name="T85" fmla="*/ 8638 h 12948"/>
                      <a:gd name="T86" fmla="*/ 1004 w 8330"/>
                      <a:gd name="T87" fmla="*/ 7833 h 12948"/>
                      <a:gd name="T88" fmla="*/ 579 w 8330"/>
                      <a:gd name="T89" fmla="*/ 6984 h 12948"/>
                      <a:gd name="T90" fmla="*/ 292 w 8330"/>
                      <a:gd name="T91" fmla="*/ 6224 h 12948"/>
                      <a:gd name="T92" fmla="*/ 164 w 8330"/>
                      <a:gd name="T93" fmla="*/ 5768 h 12948"/>
                      <a:gd name="T94" fmla="*/ 71 w 8330"/>
                      <a:gd name="T95" fmla="*/ 5305 h 12948"/>
                      <a:gd name="T96" fmla="*/ 16 w 8330"/>
                      <a:gd name="T97" fmla="*/ 4840 h 12948"/>
                      <a:gd name="T98" fmla="*/ 0 w 8330"/>
                      <a:gd name="T99" fmla="*/ 4374 h 12948"/>
                      <a:gd name="T100" fmla="*/ 26 w 8330"/>
                      <a:gd name="T101" fmla="*/ 3909 h 12948"/>
                      <a:gd name="T102" fmla="*/ 94 w 8330"/>
                      <a:gd name="T103" fmla="*/ 3451 h 12948"/>
                      <a:gd name="T104" fmla="*/ 208 w 8330"/>
                      <a:gd name="T105" fmla="*/ 2999 h 12948"/>
                      <a:gd name="T106" fmla="*/ 368 w 8330"/>
                      <a:gd name="T107" fmla="*/ 2558 h 12948"/>
                      <a:gd name="T108" fmla="*/ 577 w 8330"/>
                      <a:gd name="T109" fmla="*/ 2130 h 12948"/>
                      <a:gd name="T110" fmla="*/ 743 w 8330"/>
                      <a:gd name="T111" fmla="*/ 1856 h 12948"/>
                      <a:gd name="T112" fmla="*/ 1074 w 8330"/>
                      <a:gd name="T113" fmla="*/ 1422 h 12948"/>
                      <a:gd name="T114" fmla="*/ 1562 w 8330"/>
                      <a:gd name="T115" fmla="*/ 935 h 12948"/>
                      <a:gd name="T116" fmla="*/ 2111 w 8330"/>
                      <a:gd name="T117" fmla="*/ 513 h 12948"/>
                      <a:gd name="T118" fmla="*/ 2702 w 8330"/>
                      <a:gd name="T119" fmla="*/ 144 h 12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30" h="12948">
                        <a:moveTo>
                          <a:pt x="2964" y="0"/>
                        </a:moveTo>
                        <a:lnTo>
                          <a:pt x="2964" y="0"/>
                        </a:lnTo>
                        <a:lnTo>
                          <a:pt x="2956" y="5"/>
                        </a:lnTo>
                        <a:lnTo>
                          <a:pt x="2948" y="10"/>
                        </a:lnTo>
                        <a:lnTo>
                          <a:pt x="2940" y="16"/>
                        </a:lnTo>
                        <a:lnTo>
                          <a:pt x="2933" y="22"/>
                        </a:lnTo>
                        <a:lnTo>
                          <a:pt x="2920" y="36"/>
                        </a:lnTo>
                        <a:lnTo>
                          <a:pt x="2908" y="52"/>
                        </a:lnTo>
                        <a:lnTo>
                          <a:pt x="2897" y="70"/>
                        </a:lnTo>
                        <a:lnTo>
                          <a:pt x="2887" y="89"/>
                        </a:lnTo>
                        <a:lnTo>
                          <a:pt x="2879" y="110"/>
                        </a:lnTo>
                        <a:lnTo>
                          <a:pt x="2871" y="132"/>
                        </a:lnTo>
                        <a:lnTo>
                          <a:pt x="2865" y="156"/>
                        </a:lnTo>
                        <a:lnTo>
                          <a:pt x="2859" y="180"/>
                        </a:lnTo>
                        <a:lnTo>
                          <a:pt x="2855" y="205"/>
                        </a:lnTo>
                        <a:lnTo>
                          <a:pt x="2851" y="231"/>
                        </a:lnTo>
                        <a:lnTo>
                          <a:pt x="2848" y="258"/>
                        </a:lnTo>
                        <a:lnTo>
                          <a:pt x="2846" y="285"/>
                        </a:lnTo>
                        <a:lnTo>
                          <a:pt x="2845" y="312"/>
                        </a:lnTo>
                        <a:lnTo>
                          <a:pt x="2844" y="341"/>
                        </a:lnTo>
                        <a:lnTo>
                          <a:pt x="2844" y="369"/>
                        </a:lnTo>
                        <a:lnTo>
                          <a:pt x="2845" y="397"/>
                        </a:lnTo>
                        <a:lnTo>
                          <a:pt x="2848" y="452"/>
                        </a:lnTo>
                        <a:lnTo>
                          <a:pt x="2853" y="506"/>
                        </a:lnTo>
                        <a:lnTo>
                          <a:pt x="2860" y="557"/>
                        </a:lnTo>
                        <a:lnTo>
                          <a:pt x="2868" y="603"/>
                        </a:lnTo>
                        <a:lnTo>
                          <a:pt x="2876" y="645"/>
                        </a:lnTo>
                        <a:lnTo>
                          <a:pt x="2885" y="682"/>
                        </a:lnTo>
                        <a:lnTo>
                          <a:pt x="2895" y="711"/>
                        </a:lnTo>
                        <a:lnTo>
                          <a:pt x="2895" y="711"/>
                        </a:lnTo>
                        <a:lnTo>
                          <a:pt x="2903" y="734"/>
                        </a:lnTo>
                        <a:lnTo>
                          <a:pt x="2913" y="757"/>
                        </a:lnTo>
                        <a:lnTo>
                          <a:pt x="2922" y="779"/>
                        </a:lnTo>
                        <a:lnTo>
                          <a:pt x="2933" y="801"/>
                        </a:lnTo>
                        <a:lnTo>
                          <a:pt x="2944" y="823"/>
                        </a:lnTo>
                        <a:lnTo>
                          <a:pt x="2955" y="844"/>
                        </a:lnTo>
                        <a:lnTo>
                          <a:pt x="2980" y="887"/>
                        </a:lnTo>
                        <a:lnTo>
                          <a:pt x="3007" y="927"/>
                        </a:lnTo>
                        <a:lnTo>
                          <a:pt x="3035" y="966"/>
                        </a:lnTo>
                        <a:lnTo>
                          <a:pt x="3064" y="1004"/>
                        </a:lnTo>
                        <a:lnTo>
                          <a:pt x="3095" y="1042"/>
                        </a:lnTo>
                        <a:lnTo>
                          <a:pt x="3128" y="1077"/>
                        </a:lnTo>
                        <a:lnTo>
                          <a:pt x="3163" y="1112"/>
                        </a:lnTo>
                        <a:lnTo>
                          <a:pt x="3198" y="1146"/>
                        </a:lnTo>
                        <a:lnTo>
                          <a:pt x="3235" y="1178"/>
                        </a:lnTo>
                        <a:lnTo>
                          <a:pt x="3272" y="1210"/>
                        </a:lnTo>
                        <a:lnTo>
                          <a:pt x="3311" y="1242"/>
                        </a:lnTo>
                        <a:lnTo>
                          <a:pt x="3351" y="1272"/>
                        </a:lnTo>
                        <a:lnTo>
                          <a:pt x="3391" y="1301"/>
                        </a:lnTo>
                        <a:lnTo>
                          <a:pt x="3432" y="1330"/>
                        </a:lnTo>
                        <a:lnTo>
                          <a:pt x="3474" y="1358"/>
                        </a:lnTo>
                        <a:lnTo>
                          <a:pt x="3516" y="1386"/>
                        </a:lnTo>
                        <a:lnTo>
                          <a:pt x="3559" y="1414"/>
                        </a:lnTo>
                        <a:lnTo>
                          <a:pt x="3644" y="1466"/>
                        </a:lnTo>
                        <a:lnTo>
                          <a:pt x="3730" y="1518"/>
                        </a:lnTo>
                        <a:lnTo>
                          <a:pt x="3900" y="1619"/>
                        </a:lnTo>
                        <a:lnTo>
                          <a:pt x="3981" y="1669"/>
                        </a:lnTo>
                        <a:lnTo>
                          <a:pt x="4021" y="1694"/>
                        </a:lnTo>
                        <a:lnTo>
                          <a:pt x="4060" y="1719"/>
                        </a:lnTo>
                        <a:lnTo>
                          <a:pt x="4060" y="1719"/>
                        </a:lnTo>
                        <a:lnTo>
                          <a:pt x="4099" y="1745"/>
                        </a:lnTo>
                        <a:lnTo>
                          <a:pt x="4138" y="1773"/>
                        </a:lnTo>
                        <a:lnTo>
                          <a:pt x="4176" y="1801"/>
                        </a:lnTo>
                        <a:lnTo>
                          <a:pt x="4215" y="1829"/>
                        </a:lnTo>
                        <a:lnTo>
                          <a:pt x="4253" y="1858"/>
                        </a:lnTo>
                        <a:lnTo>
                          <a:pt x="4290" y="1888"/>
                        </a:lnTo>
                        <a:lnTo>
                          <a:pt x="4327" y="1918"/>
                        </a:lnTo>
                        <a:lnTo>
                          <a:pt x="4364" y="1950"/>
                        </a:lnTo>
                        <a:lnTo>
                          <a:pt x="4401" y="1981"/>
                        </a:lnTo>
                        <a:lnTo>
                          <a:pt x="4437" y="2013"/>
                        </a:lnTo>
                        <a:lnTo>
                          <a:pt x="4472" y="2045"/>
                        </a:lnTo>
                        <a:lnTo>
                          <a:pt x="4507" y="2078"/>
                        </a:lnTo>
                        <a:lnTo>
                          <a:pt x="4577" y="2146"/>
                        </a:lnTo>
                        <a:lnTo>
                          <a:pt x="4645" y="2215"/>
                        </a:lnTo>
                        <a:lnTo>
                          <a:pt x="4711" y="2285"/>
                        </a:lnTo>
                        <a:lnTo>
                          <a:pt x="4776" y="2358"/>
                        </a:lnTo>
                        <a:lnTo>
                          <a:pt x="4839" y="2431"/>
                        </a:lnTo>
                        <a:lnTo>
                          <a:pt x="4900" y="2506"/>
                        </a:lnTo>
                        <a:lnTo>
                          <a:pt x="4961" y="2581"/>
                        </a:lnTo>
                        <a:lnTo>
                          <a:pt x="5019" y="2657"/>
                        </a:lnTo>
                        <a:lnTo>
                          <a:pt x="5076" y="2733"/>
                        </a:lnTo>
                        <a:lnTo>
                          <a:pt x="5132" y="2809"/>
                        </a:lnTo>
                        <a:lnTo>
                          <a:pt x="5132" y="2809"/>
                        </a:lnTo>
                        <a:lnTo>
                          <a:pt x="5188" y="2891"/>
                        </a:lnTo>
                        <a:lnTo>
                          <a:pt x="5243" y="2974"/>
                        </a:lnTo>
                        <a:lnTo>
                          <a:pt x="5296" y="3058"/>
                        </a:lnTo>
                        <a:lnTo>
                          <a:pt x="5347" y="3142"/>
                        </a:lnTo>
                        <a:lnTo>
                          <a:pt x="5396" y="3229"/>
                        </a:lnTo>
                        <a:lnTo>
                          <a:pt x="5444" y="3315"/>
                        </a:lnTo>
                        <a:lnTo>
                          <a:pt x="5489" y="3403"/>
                        </a:lnTo>
                        <a:lnTo>
                          <a:pt x="5532" y="3492"/>
                        </a:lnTo>
                        <a:lnTo>
                          <a:pt x="5573" y="3582"/>
                        </a:lnTo>
                        <a:lnTo>
                          <a:pt x="5612" y="3672"/>
                        </a:lnTo>
                        <a:lnTo>
                          <a:pt x="5650" y="3763"/>
                        </a:lnTo>
                        <a:lnTo>
                          <a:pt x="5685" y="3855"/>
                        </a:lnTo>
                        <a:lnTo>
                          <a:pt x="5718" y="3948"/>
                        </a:lnTo>
                        <a:lnTo>
                          <a:pt x="5749" y="4041"/>
                        </a:lnTo>
                        <a:lnTo>
                          <a:pt x="5777" y="4135"/>
                        </a:lnTo>
                        <a:lnTo>
                          <a:pt x="5805" y="4229"/>
                        </a:lnTo>
                        <a:lnTo>
                          <a:pt x="5829" y="4325"/>
                        </a:lnTo>
                        <a:lnTo>
                          <a:pt x="5851" y="4420"/>
                        </a:lnTo>
                        <a:lnTo>
                          <a:pt x="5870" y="4517"/>
                        </a:lnTo>
                        <a:lnTo>
                          <a:pt x="5887" y="4613"/>
                        </a:lnTo>
                        <a:lnTo>
                          <a:pt x="5902" y="4711"/>
                        </a:lnTo>
                        <a:lnTo>
                          <a:pt x="5909" y="4759"/>
                        </a:lnTo>
                        <a:lnTo>
                          <a:pt x="5915" y="4808"/>
                        </a:lnTo>
                        <a:lnTo>
                          <a:pt x="5920" y="4857"/>
                        </a:lnTo>
                        <a:lnTo>
                          <a:pt x="5925" y="4906"/>
                        </a:lnTo>
                        <a:lnTo>
                          <a:pt x="5929" y="4954"/>
                        </a:lnTo>
                        <a:lnTo>
                          <a:pt x="5933" y="5004"/>
                        </a:lnTo>
                        <a:lnTo>
                          <a:pt x="5936" y="5053"/>
                        </a:lnTo>
                        <a:lnTo>
                          <a:pt x="5938" y="5102"/>
                        </a:lnTo>
                        <a:lnTo>
                          <a:pt x="5940" y="5151"/>
                        </a:lnTo>
                        <a:lnTo>
                          <a:pt x="5941" y="5201"/>
                        </a:lnTo>
                        <a:lnTo>
                          <a:pt x="5941" y="5250"/>
                        </a:lnTo>
                        <a:lnTo>
                          <a:pt x="5941" y="5299"/>
                        </a:lnTo>
                        <a:lnTo>
                          <a:pt x="5940" y="5348"/>
                        </a:lnTo>
                        <a:lnTo>
                          <a:pt x="5938" y="5399"/>
                        </a:lnTo>
                        <a:lnTo>
                          <a:pt x="5936" y="5448"/>
                        </a:lnTo>
                        <a:lnTo>
                          <a:pt x="5934" y="5497"/>
                        </a:lnTo>
                        <a:lnTo>
                          <a:pt x="5930" y="5547"/>
                        </a:lnTo>
                        <a:lnTo>
                          <a:pt x="5926" y="5596"/>
                        </a:lnTo>
                        <a:lnTo>
                          <a:pt x="5921" y="5646"/>
                        </a:lnTo>
                        <a:lnTo>
                          <a:pt x="5916" y="5695"/>
                        </a:lnTo>
                        <a:lnTo>
                          <a:pt x="5910" y="5745"/>
                        </a:lnTo>
                        <a:lnTo>
                          <a:pt x="5903" y="5794"/>
                        </a:lnTo>
                        <a:lnTo>
                          <a:pt x="5903" y="5794"/>
                        </a:lnTo>
                        <a:lnTo>
                          <a:pt x="5870" y="6019"/>
                        </a:lnTo>
                        <a:lnTo>
                          <a:pt x="5836" y="6244"/>
                        </a:lnTo>
                        <a:lnTo>
                          <a:pt x="5803" y="6470"/>
                        </a:lnTo>
                        <a:lnTo>
                          <a:pt x="5769" y="6694"/>
                        </a:lnTo>
                        <a:lnTo>
                          <a:pt x="5738" y="6919"/>
                        </a:lnTo>
                        <a:lnTo>
                          <a:pt x="5723" y="7031"/>
                        </a:lnTo>
                        <a:lnTo>
                          <a:pt x="5709" y="7143"/>
                        </a:lnTo>
                        <a:lnTo>
                          <a:pt x="5696" y="7255"/>
                        </a:lnTo>
                        <a:lnTo>
                          <a:pt x="5683" y="7368"/>
                        </a:lnTo>
                        <a:lnTo>
                          <a:pt x="5672" y="7479"/>
                        </a:lnTo>
                        <a:lnTo>
                          <a:pt x="5662" y="7592"/>
                        </a:lnTo>
                        <a:lnTo>
                          <a:pt x="5652" y="7704"/>
                        </a:lnTo>
                        <a:lnTo>
                          <a:pt x="5645" y="7815"/>
                        </a:lnTo>
                        <a:lnTo>
                          <a:pt x="5638" y="7928"/>
                        </a:lnTo>
                        <a:lnTo>
                          <a:pt x="5633" y="8039"/>
                        </a:lnTo>
                        <a:lnTo>
                          <a:pt x="5629" y="8151"/>
                        </a:lnTo>
                        <a:lnTo>
                          <a:pt x="5628" y="8263"/>
                        </a:lnTo>
                        <a:lnTo>
                          <a:pt x="5627" y="8375"/>
                        </a:lnTo>
                        <a:lnTo>
                          <a:pt x="5629" y="8487"/>
                        </a:lnTo>
                        <a:lnTo>
                          <a:pt x="5633" y="8599"/>
                        </a:lnTo>
                        <a:lnTo>
                          <a:pt x="5638" y="8710"/>
                        </a:lnTo>
                        <a:lnTo>
                          <a:pt x="5646" y="8822"/>
                        </a:lnTo>
                        <a:lnTo>
                          <a:pt x="5656" y="8933"/>
                        </a:lnTo>
                        <a:lnTo>
                          <a:pt x="5669" y="9045"/>
                        </a:lnTo>
                        <a:lnTo>
                          <a:pt x="5676" y="9101"/>
                        </a:lnTo>
                        <a:lnTo>
                          <a:pt x="5684" y="9157"/>
                        </a:lnTo>
                        <a:lnTo>
                          <a:pt x="5692" y="9213"/>
                        </a:lnTo>
                        <a:lnTo>
                          <a:pt x="5701" y="9268"/>
                        </a:lnTo>
                        <a:lnTo>
                          <a:pt x="5710" y="9325"/>
                        </a:lnTo>
                        <a:lnTo>
                          <a:pt x="5721" y="9380"/>
                        </a:lnTo>
                        <a:lnTo>
                          <a:pt x="5732" y="9436"/>
                        </a:lnTo>
                        <a:lnTo>
                          <a:pt x="5743" y="9491"/>
                        </a:lnTo>
                        <a:lnTo>
                          <a:pt x="5756" y="9548"/>
                        </a:lnTo>
                        <a:lnTo>
                          <a:pt x="5769" y="9603"/>
                        </a:lnTo>
                        <a:lnTo>
                          <a:pt x="5783" y="9658"/>
                        </a:lnTo>
                        <a:lnTo>
                          <a:pt x="5798" y="9715"/>
                        </a:lnTo>
                        <a:lnTo>
                          <a:pt x="5814" y="9770"/>
                        </a:lnTo>
                        <a:lnTo>
                          <a:pt x="5830" y="9826"/>
                        </a:lnTo>
                        <a:lnTo>
                          <a:pt x="5846" y="9882"/>
                        </a:lnTo>
                        <a:lnTo>
                          <a:pt x="5864" y="9938"/>
                        </a:lnTo>
                        <a:lnTo>
                          <a:pt x="5882" y="9993"/>
                        </a:lnTo>
                        <a:lnTo>
                          <a:pt x="5902" y="10050"/>
                        </a:lnTo>
                        <a:lnTo>
                          <a:pt x="5922" y="10105"/>
                        </a:lnTo>
                        <a:lnTo>
                          <a:pt x="5943" y="10160"/>
                        </a:lnTo>
                        <a:lnTo>
                          <a:pt x="5964" y="10217"/>
                        </a:lnTo>
                        <a:lnTo>
                          <a:pt x="5988" y="10272"/>
                        </a:lnTo>
                        <a:lnTo>
                          <a:pt x="6011" y="10328"/>
                        </a:lnTo>
                        <a:lnTo>
                          <a:pt x="6036" y="10383"/>
                        </a:lnTo>
                        <a:lnTo>
                          <a:pt x="6061" y="10440"/>
                        </a:lnTo>
                        <a:lnTo>
                          <a:pt x="6087" y="10495"/>
                        </a:lnTo>
                        <a:lnTo>
                          <a:pt x="6114" y="10550"/>
                        </a:lnTo>
                        <a:lnTo>
                          <a:pt x="6142" y="10607"/>
                        </a:lnTo>
                        <a:lnTo>
                          <a:pt x="6172" y="10662"/>
                        </a:lnTo>
                        <a:lnTo>
                          <a:pt x="6202" y="10718"/>
                        </a:lnTo>
                        <a:lnTo>
                          <a:pt x="6233" y="10774"/>
                        </a:lnTo>
                        <a:lnTo>
                          <a:pt x="6265" y="10830"/>
                        </a:lnTo>
                        <a:lnTo>
                          <a:pt x="6297" y="10885"/>
                        </a:lnTo>
                        <a:lnTo>
                          <a:pt x="6332" y="10941"/>
                        </a:lnTo>
                        <a:lnTo>
                          <a:pt x="6367" y="10997"/>
                        </a:lnTo>
                        <a:lnTo>
                          <a:pt x="6403" y="11052"/>
                        </a:lnTo>
                        <a:lnTo>
                          <a:pt x="6440" y="11108"/>
                        </a:lnTo>
                        <a:lnTo>
                          <a:pt x="6478" y="11164"/>
                        </a:lnTo>
                        <a:lnTo>
                          <a:pt x="6518" y="11219"/>
                        </a:lnTo>
                        <a:lnTo>
                          <a:pt x="6558" y="11275"/>
                        </a:lnTo>
                        <a:lnTo>
                          <a:pt x="6599" y="11331"/>
                        </a:lnTo>
                        <a:lnTo>
                          <a:pt x="6641" y="11387"/>
                        </a:lnTo>
                        <a:lnTo>
                          <a:pt x="6686" y="11442"/>
                        </a:lnTo>
                        <a:lnTo>
                          <a:pt x="6730" y="11498"/>
                        </a:lnTo>
                        <a:lnTo>
                          <a:pt x="6776" y="11554"/>
                        </a:lnTo>
                        <a:lnTo>
                          <a:pt x="6823" y="11609"/>
                        </a:lnTo>
                        <a:lnTo>
                          <a:pt x="6872" y="11666"/>
                        </a:lnTo>
                        <a:lnTo>
                          <a:pt x="6921" y="11721"/>
                        </a:lnTo>
                        <a:lnTo>
                          <a:pt x="6971" y="11776"/>
                        </a:lnTo>
                        <a:lnTo>
                          <a:pt x="7024" y="11832"/>
                        </a:lnTo>
                        <a:lnTo>
                          <a:pt x="7076" y="11888"/>
                        </a:lnTo>
                        <a:lnTo>
                          <a:pt x="7130" y="11944"/>
                        </a:lnTo>
                        <a:lnTo>
                          <a:pt x="7185" y="11999"/>
                        </a:lnTo>
                        <a:lnTo>
                          <a:pt x="7243" y="12056"/>
                        </a:lnTo>
                        <a:lnTo>
                          <a:pt x="7300" y="12111"/>
                        </a:lnTo>
                        <a:lnTo>
                          <a:pt x="7359" y="12166"/>
                        </a:lnTo>
                        <a:lnTo>
                          <a:pt x="7421" y="12223"/>
                        </a:lnTo>
                        <a:lnTo>
                          <a:pt x="7482" y="12278"/>
                        </a:lnTo>
                        <a:lnTo>
                          <a:pt x="7545" y="12334"/>
                        </a:lnTo>
                        <a:lnTo>
                          <a:pt x="7610" y="12390"/>
                        </a:lnTo>
                        <a:lnTo>
                          <a:pt x="7675" y="12446"/>
                        </a:lnTo>
                        <a:lnTo>
                          <a:pt x="7743" y="12501"/>
                        </a:lnTo>
                        <a:lnTo>
                          <a:pt x="7811" y="12557"/>
                        </a:lnTo>
                        <a:lnTo>
                          <a:pt x="7881" y="12613"/>
                        </a:lnTo>
                        <a:lnTo>
                          <a:pt x="7953" y="12668"/>
                        </a:lnTo>
                        <a:lnTo>
                          <a:pt x="8025" y="12724"/>
                        </a:lnTo>
                        <a:lnTo>
                          <a:pt x="8100" y="12780"/>
                        </a:lnTo>
                        <a:lnTo>
                          <a:pt x="8175" y="12836"/>
                        </a:lnTo>
                        <a:lnTo>
                          <a:pt x="8251" y="12891"/>
                        </a:lnTo>
                        <a:lnTo>
                          <a:pt x="8330" y="12948"/>
                        </a:lnTo>
                        <a:lnTo>
                          <a:pt x="8330" y="12948"/>
                        </a:lnTo>
                        <a:lnTo>
                          <a:pt x="8319" y="12940"/>
                        </a:lnTo>
                        <a:lnTo>
                          <a:pt x="8306" y="12933"/>
                        </a:lnTo>
                        <a:lnTo>
                          <a:pt x="8292" y="12927"/>
                        </a:lnTo>
                        <a:lnTo>
                          <a:pt x="8278" y="12921"/>
                        </a:lnTo>
                        <a:lnTo>
                          <a:pt x="8262" y="12915"/>
                        </a:lnTo>
                        <a:lnTo>
                          <a:pt x="8244" y="12909"/>
                        </a:lnTo>
                        <a:lnTo>
                          <a:pt x="8209" y="12900"/>
                        </a:lnTo>
                        <a:lnTo>
                          <a:pt x="8170" y="12892"/>
                        </a:lnTo>
                        <a:lnTo>
                          <a:pt x="8130" y="12885"/>
                        </a:lnTo>
                        <a:lnTo>
                          <a:pt x="8088" y="12879"/>
                        </a:lnTo>
                        <a:lnTo>
                          <a:pt x="8045" y="12874"/>
                        </a:lnTo>
                        <a:lnTo>
                          <a:pt x="7960" y="12866"/>
                        </a:lnTo>
                        <a:lnTo>
                          <a:pt x="7877" y="12858"/>
                        </a:lnTo>
                        <a:lnTo>
                          <a:pt x="7839" y="12854"/>
                        </a:lnTo>
                        <a:lnTo>
                          <a:pt x="7804" y="12850"/>
                        </a:lnTo>
                        <a:lnTo>
                          <a:pt x="7772" y="12845"/>
                        </a:lnTo>
                        <a:lnTo>
                          <a:pt x="7744" y="12839"/>
                        </a:lnTo>
                        <a:lnTo>
                          <a:pt x="7744" y="12839"/>
                        </a:lnTo>
                        <a:lnTo>
                          <a:pt x="7642" y="12815"/>
                        </a:lnTo>
                        <a:lnTo>
                          <a:pt x="7541" y="12791"/>
                        </a:lnTo>
                        <a:lnTo>
                          <a:pt x="7441" y="12765"/>
                        </a:lnTo>
                        <a:lnTo>
                          <a:pt x="7341" y="12737"/>
                        </a:lnTo>
                        <a:lnTo>
                          <a:pt x="7242" y="12708"/>
                        </a:lnTo>
                        <a:lnTo>
                          <a:pt x="7142" y="12679"/>
                        </a:lnTo>
                        <a:lnTo>
                          <a:pt x="7043" y="12648"/>
                        </a:lnTo>
                        <a:lnTo>
                          <a:pt x="6944" y="12617"/>
                        </a:lnTo>
                        <a:lnTo>
                          <a:pt x="6845" y="12584"/>
                        </a:lnTo>
                        <a:lnTo>
                          <a:pt x="6748" y="12549"/>
                        </a:lnTo>
                        <a:lnTo>
                          <a:pt x="6649" y="12515"/>
                        </a:lnTo>
                        <a:lnTo>
                          <a:pt x="6553" y="12479"/>
                        </a:lnTo>
                        <a:lnTo>
                          <a:pt x="6455" y="12443"/>
                        </a:lnTo>
                        <a:lnTo>
                          <a:pt x="6359" y="12405"/>
                        </a:lnTo>
                        <a:lnTo>
                          <a:pt x="6262" y="12366"/>
                        </a:lnTo>
                        <a:lnTo>
                          <a:pt x="6167" y="12327"/>
                        </a:lnTo>
                        <a:lnTo>
                          <a:pt x="6167" y="12327"/>
                        </a:lnTo>
                        <a:lnTo>
                          <a:pt x="6044" y="12275"/>
                        </a:lnTo>
                        <a:lnTo>
                          <a:pt x="5921" y="12221"/>
                        </a:lnTo>
                        <a:lnTo>
                          <a:pt x="5800" y="12165"/>
                        </a:lnTo>
                        <a:lnTo>
                          <a:pt x="5678" y="12108"/>
                        </a:lnTo>
                        <a:lnTo>
                          <a:pt x="5556" y="12049"/>
                        </a:lnTo>
                        <a:lnTo>
                          <a:pt x="5436" y="11988"/>
                        </a:lnTo>
                        <a:lnTo>
                          <a:pt x="5316" y="11926"/>
                        </a:lnTo>
                        <a:lnTo>
                          <a:pt x="5196" y="11863"/>
                        </a:lnTo>
                        <a:lnTo>
                          <a:pt x="5077" y="11797"/>
                        </a:lnTo>
                        <a:lnTo>
                          <a:pt x="4960" y="11731"/>
                        </a:lnTo>
                        <a:lnTo>
                          <a:pt x="4842" y="11663"/>
                        </a:lnTo>
                        <a:lnTo>
                          <a:pt x="4725" y="11592"/>
                        </a:lnTo>
                        <a:lnTo>
                          <a:pt x="4609" y="11521"/>
                        </a:lnTo>
                        <a:lnTo>
                          <a:pt x="4494" y="11447"/>
                        </a:lnTo>
                        <a:lnTo>
                          <a:pt x="4379" y="11373"/>
                        </a:lnTo>
                        <a:lnTo>
                          <a:pt x="4266" y="11298"/>
                        </a:lnTo>
                        <a:lnTo>
                          <a:pt x="4152" y="11220"/>
                        </a:lnTo>
                        <a:lnTo>
                          <a:pt x="4041" y="11142"/>
                        </a:lnTo>
                        <a:lnTo>
                          <a:pt x="3929" y="11061"/>
                        </a:lnTo>
                        <a:lnTo>
                          <a:pt x="3819" y="10980"/>
                        </a:lnTo>
                        <a:lnTo>
                          <a:pt x="3710" y="10896"/>
                        </a:lnTo>
                        <a:lnTo>
                          <a:pt x="3601" y="10812"/>
                        </a:lnTo>
                        <a:lnTo>
                          <a:pt x="3494" y="10726"/>
                        </a:lnTo>
                        <a:lnTo>
                          <a:pt x="3388" y="10639"/>
                        </a:lnTo>
                        <a:lnTo>
                          <a:pt x="3282" y="10550"/>
                        </a:lnTo>
                        <a:lnTo>
                          <a:pt x="3178" y="10461"/>
                        </a:lnTo>
                        <a:lnTo>
                          <a:pt x="3075" y="10370"/>
                        </a:lnTo>
                        <a:lnTo>
                          <a:pt x="2973" y="10278"/>
                        </a:lnTo>
                        <a:lnTo>
                          <a:pt x="2872" y="10184"/>
                        </a:lnTo>
                        <a:lnTo>
                          <a:pt x="2772" y="10089"/>
                        </a:lnTo>
                        <a:lnTo>
                          <a:pt x="2674" y="9993"/>
                        </a:lnTo>
                        <a:lnTo>
                          <a:pt x="2577" y="9896"/>
                        </a:lnTo>
                        <a:lnTo>
                          <a:pt x="2481" y="9797"/>
                        </a:lnTo>
                        <a:lnTo>
                          <a:pt x="2386" y="9698"/>
                        </a:lnTo>
                        <a:lnTo>
                          <a:pt x="2294" y="9596"/>
                        </a:lnTo>
                        <a:lnTo>
                          <a:pt x="2201" y="9495"/>
                        </a:lnTo>
                        <a:lnTo>
                          <a:pt x="2111" y="9391"/>
                        </a:lnTo>
                        <a:lnTo>
                          <a:pt x="2022" y="9286"/>
                        </a:lnTo>
                        <a:lnTo>
                          <a:pt x="1935" y="9181"/>
                        </a:lnTo>
                        <a:lnTo>
                          <a:pt x="1848" y="9074"/>
                        </a:lnTo>
                        <a:lnTo>
                          <a:pt x="1764" y="8967"/>
                        </a:lnTo>
                        <a:lnTo>
                          <a:pt x="1680" y="8858"/>
                        </a:lnTo>
                        <a:lnTo>
                          <a:pt x="1599" y="8748"/>
                        </a:lnTo>
                        <a:lnTo>
                          <a:pt x="1518" y="8638"/>
                        </a:lnTo>
                        <a:lnTo>
                          <a:pt x="1440" y="8525"/>
                        </a:lnTo>
                        <a:lnTo>
                          <a:pt x="1363" y="8412"/>
                        </a:lnTo>
                        <a:lnTo>
                          <a:pt x="1288" y="8299"/>
                        </a:lnTo>
                        <a:lnTo>
                          <a:pt x="1214" y="8183"/>
                        </a:lnTo>
                        <a:lnTo>
                          <a:pt x="1143" y="8068"/>
                        </a:lnTo>
                        <a:lnTo>
                          <a:pt x="1073" y="7951"/>
                        </a:lnTo>
                        <a:lnTo>
                          <a:pt x="1004" y="7833"/>
                        </a:lnTo>
                        <a:lnTo>
                          <a:pt x="938" y="7715"/>
                        </a:lnTo>
                        <a:lnTo>
                          <a:pt x="874" y="7595"/>
                        </a:lnTo>
                        <a:lnTo>
                          <a:pt x="811" y="7474"/>
                        </a:lnTo>
                        <a:lnTo>
                          <a:pt x="750" y="7354"/>
                        </a:lnTo>
                        <a:lnTo>
                          <a:pt x="692" y="7231"/>
                        </a:lnTo>
                        <a:lnTo>
                          <a:pt x="634" y="7108"/>
                        </a:lnTo>
                        <a:lnTo>
                          <a:pt x="579" y="6984"/>
                        </a:lnTo>
                        <a:lnTo>
                          <a:pt x="527" y="6859"/>
                        </a:lnTo>
                        <a:lnTo>
                          <a:pt x="475" y="6734"/>
                        </a:lnTo>
                        <a:lnTo>
                          <a:pt x="426" y="6607"/>
                        </a:lnTo>
                        <a:lnTo>
                          <a:pt x="380" y="6481"/>
                        </a:lnTo>
                        <a:lnTo>
                          <a:pt x="334" y="6353"/>
                        </a:lnTo>
                        <a:lnTo>
                          <a:pt x="292" y="6224"/>
                        </a:lnTo>
                        <a:lnTo>
                          <a:pt x="292" y="6224"/>
                        </a:lnTo>
                        <a:lnTo>
                          <a:pt x="271" y="6159"/>
                        </a:lnTo>
                        <a:lnTo>
                          <a:pt x="252" y="6095"/>
                        </a:lnTo>
                        <a:lnTo>
                          <a:pt x="233" y="6029"/>
                        </a:lnTo>
                        <a:lnTo>
                          <a:pt x="215" y="5964"/>
                        </a:lnTo>
                        <a:lnTo>
                          <a:pt x="197" y="5899"/>
                        </a:lnTo>
                        <a:lnTo>
                          <a:pt x="180" y="5833"/>
                        </a:lnTo>
                        <a:lnTo>
                          <a:pt x="164" y="5768"/>
                        </a:lnTo>
                        <a:lnTo>
                          <a:pt x="148" y="5701"/>
                        </a:lnTo>
                        <a:lnTo>
                          <a:pt x="133" y="5636"/>
                        </a:lnTo>
                        <a:lnTo>
                          <a:pt x="119" y="5570"/>
                        </a:lnTo>
                        <a:lnTo>
                          <a:pt x="106" y="5504"/>
                        </a:lnTo>
                        <a:lnTo>
                          <a:pt x="93" y="5438"/>
                        </a:lnTo>
                        <a:lnTo>
                          <a:pt x="82" y="5372"/>
                        </a:lnTo>
                        <a:lnTo>
                          <a:pt x="71" y="5305"/>
                        </a:lnTo>
                        <a:lnTo>
                          <a:pt x="61" y="5239"/>
                        </a:lnTo>
                        <a:lnTo>
                          <a:pt x="51" y="5172"/>
                        </a:lnTo>
                        <a:lnTo>
                          <a:pt x="43" y="5106"/>
                        </a:lnTo>
                        <a:lnTo>
                          <a:pt x="35" y="5040"/>
                        </a:lnTo>
                        <a:lnTo>
                          <a:pt x="28" y="4973"/>
                        </a:lnTo>
                        <a:lnTo>
                          <a:pt x="21" y="4906"/>
                        </a:lnTo>
                        <a:lnTo>
                          <a:pt x="16" y="4840"/>
                        </a:lnTo>
                        <a:lnTo>
                          <a:pt x="11" y="4773"/>
                        </a:lnTo>
                        <a:lnTo>
                          <a:pt x="7" y="4707"/>
                        </a:lnTo>
                        <a:lnTo>
                          <a:pt x="4" y="4640"/>
                        </a:lnTo>
                        <a:lnTo>
                          <a:pt x="2" y="4573"/>
                        </a:lnTo>
                        <a:lnTo>
                          <a:pt x="1" y="4507"/>
                        </a:lnTo>
                        <a:lnTo>
                          <a:pt x="0" y="4440"/>
                        </a:lnTo>
                        <a:lnTo>
                          <a:pt x="0" y="4374"/>
                        </a:lnTo>
                        <a:lnTo>
                          <a:pt x="1" y="4308"/>
                        </a:lnTo>
                        <a:lnTo>
                          <a:pt x="3" y="4241"/>
                        </a:lnTo>
                        <a:lnTo>
                          <a:pt x="6" y="4175"/>
                        </a:lnTo>
                        <a:lnTo>
                          <a:pt x="10" y="4109"/>
                        </a:lnTo>
                        <a:lnTo>
                          <a:pt x="14" y="4042"/>
                        </a:lnTo>
                        <a:lnTo>
                          <a:pt x="20" y="3976"/>
                        </a:lnTo>
                        <a:lnTo>
                          <a:pt x="26" y="3909"/>
                        </a:lnTo>
                        <a:lnTo>
                          <a:pt x="33" y="3844"/>
                        </a:lnTo>
                        <a:lnTo>
                          <a:pt x="41" y="3778"/>
                        </a:lnTo>
                        <a:lnTo>
                          <a:pt x="50" y="3712"/>
                        </a:lnTo>
                        <a:lnTo>
                          <a:pt x="59" y="3647"/>
                        </a:lnTo>
                        <a:lnTo>
                          <a:pt x="70" y="3582"/>
                        </a:lnTo>
                        <a:lnTo>
                          <a:pt x="82" y="3516"/>
                        </a:lnTo>
                        <a:lnTo>
                          <a:pt x="94" y="3451"/>
                        </a:lnTo>
                        <a:lnTo>
                          <a:pt x="107" y="3386"/>
                        </a:lnTo>
                        <a:lnTo>
                          <a:pt x="122" y="3321"/>
                        </a:lnTo>
                        <a:lnTo>
                          <a:pt x="137" y="3256"/>
                        </a:lnTo>
                        <a:lnTo>
                          <a:pt x="153" y="3191"/>
                        </a:lnTo>
                        <a:lnTo>
                          <a:pt x="171" y="3127"/>
                        </a:lnTo>
                        <a:lnTo>
                          <a:pt x="189" y="3063"/>
                        </a:lnTo>
                        <a:lnTo>
                          <a:pt x="208" y="2999"/>
                        </a:lnTo>
                        <a:lnTo>
                          <a:pt x="228" y="2935"/>
                        </a:lnTo>
                        <a:lnTo>
                          <a:pt x="249" y="2872"/>
                        </a:lnTo>
                        <a:lnTo>
                          <a:pt x="270" y="2808"/>
                        </a:lnTo>
                        <a:lnTo>
                          <a:pt x="293" y="2746"/>
                        </a:lnTo>
                        <a:lnTo>
                          <a:pt x="317" y="2683"/>
                        </a:lnTo>
                        <a:lnTo>
                          <a:pt x="343" y="2620"/>
                        </a:lnTo>
                        <a:lnTo>
                          <a:pt x="368" y="2558"/>
                        </a:lnTo>
                        <a:lnTo>
                          <a:pt x="395" y="2496"/>
                        </a:lnTo>
                        <a:lnTo>
                          <a:pt x="423" y="2434"/>
                        </a:lnTo>
                        <a:lnTo>
                          <a:pt x="451" y="2373"/>
                        </a:lnTo>
                        <a:lnTo>
                          <a:pt x="481" y="2312"/>
                        </a:lnTo>
                        <a:lnTo>
                          <a:pt x="512" y="2250"/>
                        </a:lnTo>
                        <a:lnTo>
                          <a:pt x="544" y="2190"/>
                        </a:lnTo>
                        <a:lnTo>
                          <a:pt x="577" y="2130"/>
                        </a:lnTo>
                        <a:lnTo>
                          <a:pt x="611" y="2069"/>
                        </a:lnTo>
                        <a:lnTo>
                          <a:pt x="611" y="2069"/>
                        </a:lnTo>
                        <a:lnTo>
                          <a:pt x="636" y="2026"/>
                        </a:lnTo>
                        <a:lnTo>
                          <a:pt x="662" y="1983"/>
                        </a:lnTo>
                        <a:lnTo>
                          <a:pt x="688" y="1940"/>
                        </a:lnTo>
                        <a:lnTo>
                          <a:pt x="716" y="1897"/>
                        </a:lnTo>
                        <a:lnTo>
                          <a:pt x="743" y="1856"/>
                        </a:lnTo>
                        <a:lnTo>
                          <a:pt x="771" y="1814"/>
                        </a:lnTo>
                        <a:lnTo>
                          <a:pt x="799" y="1773"/>
                        </a:lnTo>
                        <a:lnTo>
                          <a:pt x="827" y="1732"/>
                        </a:lnTo>
                        <a:lnTo>
                          <a:pt x="887" y="1652"/>
                        </a:lnTo>
                        <a:lnTo>
                          <a:pt x="947" y="1574"/>
                        </a:lnTo>
                        <a:lnTo>
                          <a:pt x="1009" y="1497"/>
                        </a:lnTo>
                        <a:lnTo>
                          <a:pt x="1074" y="1422"/>
                        </a:lnTo>
                        <a:lnTo>
                          <a:pt x="1139" y="1347"/>
                        </a:lnTo>
                        <a:lnTo>
                          <a:pt x="1206" y="1276"/>
                        </a:lnTo>
                        <a:lnTo>
                          <a:pt x="1275" y="1204"/>
                        </a:lnTo>
                        <a:lnTo>
                          <a:pt x="1344" y="1135"/>
                        </a:lnTo>
                        <a:lnTo>
                          <a:pt x="1416" y="1067"/>
                        </a:lnTo>
                        <a:lnTo>
                          <a:pt x="1488" y="1000"/>
                        </a:lnTo>
                        <a:lnTo>
                          <a:pt x="1562" y="935"/>
                        </a:lnTo>
                        <a:lnTo>
                          <a:pt x="1637" y="871"/>
                        </a:lnTo>
                        <a:lnTo>
                          <a:pt x="1713" y="808"/>
                        </a:lnTo>
                        <a:lnTo>
                          <a:pt x="1791" y="747"/>
                        </a:lnTo>
                        <a:lnTo>
                          <a:pt x="1869" y="687"/>
                        </a:lnTo>
                        <a:lnTo>
                          <a:pt x="1949" y="627"/>
                        </a:lnTo>
                        <a:lnTo>
                          <a:pt x="2029" y="569"/>
                        </a:lnTo>
                        <a:lnTo>
                          <a:pt x="2111" y="513"/>
                        </a:lnTo>
                        <a:lnTo>
                          <a:pt x="2193" y="457"/>
                        </a:lnTo>
                        <a:lnTo>
                          <a:pt x="2277" y="402"/>
                        </a:lnTo>
                        <a:lnTo>
                          <a:pt x="2360" y="349"/>
                        </a:lnTo>
                        <a:lnTo>
                          <a:pt x="2444" y="296"/>
                        </a:lnTo>
                        <a:lnTo>
                          <a:pt x="2530" y="244"/>
                        </a:lnTo>
                        <a:lnTo>
                          <a:pt x="2615" y="194"/>
                        </a:lnTo>
                        <a:lnTo>
                          <a:pt x="2702" y="144"/>
                        </a:lnTo>
                        <a:lnTo>
                          <a:pt x="2789" y="95"/>
                        </a:lnTo>
                        <a:lnTo>
                          <a:pt x="2877" y="47"/>
                        </a:lnTo>
                        <a:lnTo>
                          <a:pt x="2964" y="0"/>
                        </a:lnTo>
                        <a:lnTo>
                          <a:pt x="2964" y="0"/>
                        </a:lnTo>
                        <a:close/>
                      </a:path>
                    </a:pathLst>
                  </a:custGeom>
                  <a:solidFill>
                    <a:schemeClr val="accent5"/>
                  </a:solidFill>
                  <a:ln>
                    <a:noFill/>
                  </a:ln>
                </p:spPr>
                <p:txBody>
                  <a:bodyPr vert="horz" wrap="square" lIns="137160" tIns="68580" rIns="137160" bIns="68580" numCol="1" anchor="t" anchorCtr="0" compatLnSpc="1">
                    <a:prstTxWarp prst="textNoShape">
                      <a:avLst/>
                    </a:prstTxWarp>
                  </a:bodyPr>
                  <a:lstStyle/>
                  <a:p>
                    <a:endParaRPr lang="en-US" sz="5400" dirty="0"/>
                  </a:p>
                </p:txBody>
              </p:sp>
              <p:sp>
                <p:nvSpPr>
                  <p:cNvPr id="30" name="Freeform 29"/>
                  <p:cNvSpPr>
                    <a:spLocks/>
                  </p:cNvSpPr>
                  <p:nvPr/>
                </p:nvSpPr>
                <p:spPr bwMode="auto">
                  <a:xfrm>
                    <a:off x="13010969" y="10727770"/>
                    <a:ext cx="3083724" cy="1297543"/>
                  </a:xfrm>
                  <a:custGeom>
                    <a:avLst/>
                    <a:gdLst>
                      <a:gd name="T0" fmla="*/ 18 w 14013"/>
                      <a:gd name="T1" fmla="*/ 1202 h 5897"/>
                      <a:gd name="T2" fmla="*/ 131 w 14013"/>
                      <a:gd name="T3" fmla="*/ 1311 h 5897"/>
                      <a:gd name="T4" fmla="*/ 301 w 14013"/>
                      <a:gd name="T5" fmla="*/ 1392 h 5897"/>
                      <a:gd name="T6" fmla="*/ 608 w 14013"/>
                      <a:gd name="T7" fmla="*/ 1466 h 5897"/>
                      <a:gd name="T8" fmla="*/ 761 w 14013"/>
                      <a:gd name="T9" fmla="*/ 1463 h 5897"/>
                      <a:gd name="T10" fmla="*/ 1064 w 14013"/>
                      <a:gd name="T11" fmla="*/ 1383 h 5897"/>
                      <a:gd name="T12" fmla="*/ 1368 w 14013"/>
                      <a:gd name="T13" fmla="*/ 1218 h 5897"/>
                      <a:gd name="T14" fmla="*/ 1848 w 14013"/>
                      <a:gd name="T15" fmla="*/ 859 h 5897"/>
                      <a:gd name="T16" fmla="*/ 2117 w 14013"/>
                      <a:gd name="T17" fmla="*/ 666 h 5897"/>
                      <a:gd name="T18" fmla="*/ 2409 w 14013"/>
                      <a:gd name="T19" fmla="*/ 500 h 5897"/>
                      <a:gd name="T20" fmla="*/ 2945 w 14013"/>
                      <a:gd name="T21" fmla="*/ 276 h 5897"/>
                      <a:gd name="T22" fmla="*/ 3500 w 14013"/>
                      <a:gd name="T23" fmla="*/ 116 h 5897"/>
                      <a:gd name="T24" fmla="*/ 4184 w 14013"/>
                      <a:gd name="T25" fmla="*/ 12 h 5897"/>
                      <a:gd name="T26" fmla="*/ 4873 w 14013"/>
                      <a:gd name="T27" fmla="*/ 15 h 5897"/>
                      <a:gd name="T28" fmla="*/ 5502 w 14013"/>
                      <a:gd name="T29" fmla="*/ 118 h 5897"/>
                      <a:gd name="T30" fmla="*/ 5832 w 14013"/>
                      <a:gd name="T31" fmla="*/ 213 h 5897"/>
                      <a:gd name="T32" fmla="*/ 6154 w 14013"/>
                      <a:gd name="T33" fmla="*/ 340 h 5897"/>
                      <a:gd name="T34" fmla="*/ 6466 w 14013"/>
                      <a:gd name="T35" fmla="*/ 496 h 5897"/>
                      <a:gd name="T36" fmla="*/ 7554 w 14013"/>
                      <a:gd name="T37" fmla="*/ 1110 h 5897"/>
                      <a:gd name="T38" fmla="*/ 8258 w 14013"/>
                      <a:gd name="T39" fmla="*/ 1466 h 5897"/>
                      <a:gd name="T40" fmla="*/ 8983 w 14013"/>
                      <a:gd name="T41" fmla="*/ 1760 h 5897"/>
                      <a:gd name="T42" fmla="*/ 9578 w 14013"/>
                      <a:gd name="T43" fmla="*/ 1926 h 5897"/>
                      <a:gd name="T44" fmla="*/ 9970 w 14013"/>
                      <a:gd name="T45" fmla="*/ 1994 h 5897"/>
                      <a:gd name="T46" fmla="*/ 10375 w 14013"/>
                      <a:gd name="T47" fmla="*/ 2030 h 5897"/>
                      <a:gd name="T48" fmla="*/ 10795 w 14013"/>
                      <a:gd name="T49" fmla="*/ 2028 h 5897"/>
                      <a:gd name="T50" fmla="*/ 11229 w 14013"/>
                      <a:gd name="T51" fmla="*/ 1984 h 5897"/>
                      <a:gd name="T52" fmla="*/ 11682 w 14013"/>
                      <a:gd name="T53" fmla="*/ 1897 h 5897"/>
                      <a:gd name="T54" fmla="*/ 12153 w 14013"/>
                      <a:gd name="T55" fmla="*/ 1759 h 5897"/>
                      <a:gd name="T56" fmla="*/ 12645 w 14013"/>
                      <a:gd name="T57" fmla="*/ 1569 h 5897"/>
                      <a:gd name="T58" fmla="*/ 13158 w 14013"/>
                      <a:gd name="T59" fmla="*/ 1323 h 5897"/>
                      <a:gd name="T60" fmla="*/ 13695 w 14013"/>
                      <a:gd name="T61" fmla="*/ 1016 h 5897"/>
                      <a:gd name="T62" fmla="*/ 13991 w 14013"/>
                      <a:gd name="T63" fmla="*/ 830 h 5897"/>
                      <a:gd name="T64" fmla="*/ 13883 w 14013"/>
                      <a:gd name="T65" fmla="*/ 977 h 5897"/>
                      <a:gd name="T66" fmla="*/ 13716 w 14013"/>
                      <a:gd name="T67" fmla="*/ 1296 h 5897"/>
                      <a:gd name="T68" fmla="*/ 13398 w 14013"/>
                      <a:gd name="T69" fmla="*/ 1742 h 5897"/>
                      <a:gd name="T70" fmla="*/ 12936 w 14013"/>
                      <a:gd name="T71" fmla="*/ 2302 h 5897"/>
                      <a:gd name="T72" fmla="*/ 12467 w 14013"/>
                      <a:gd name="T73" fmla="*/ 2797 h 5897"/>
                      <a:gd name="T74" fmla="*/ 11768 w 14013"/>
                      <a:gd name="T75" fmla="*/ 3430 h 5897"/>
                      <a:gd name="T76" fmla="*/ 11009 w 14013"/>
                      <a:gd name="T77" fmla="*/ 4009 h 5897"/>
                      <a:gd name="T78" fmla="*/ 10197 w 14013"/>
                      <a:gd name="T79" fmla="*/ 4521 h 5897"/>
                      <a:gd name="T80" fmla="*/ 9343 w 14013"/>
                      <a:gd name="T81" fmla="*/ 4965 h 5897"/>
                      <a:gd name="T82" fmla="*/ 8453 w 14013"/>
                      <a:gd name="T83" fmla="*/ 5330 h 5897"/>
                      <a:gd name="T84" fmla="*/ 7536 w 14013"/>
                      <a:gd name="T85" fmla="*/ 5610 h 5897"/>
                      <a:gd name="T86" fmla="*/ 6601 w 14013"/>
                      <a:gd name="T87" fmla="*/ 5799 h 5897"/>
                      <a:gd name="T88" fmla="*/ 5655 w 14013"/>
                      <a:gd name="T89" fmla="*/ 5890 h 5897"/>
                      <a:gd name="T90" fmla="*/ 4843 w 14013"/>
                      <a:gd name="T91" fmla="*/ 5884 h 5897"/>
                      <a:gd name="T92" fmla="*/ 4371 w 14013"/>
                      <a:gd name="T93" fmla="*/ 5840 h 5897"/>
                      <a:gd name="T94" fmla="*/ 3906 w 14013"/>
                      <a:gd name="T95" fmla="*/ 5759 h 5897"/>
                      <a:gd name="T96" fmla="*/ 3452 w 14013"/>
                      <a:gd name="T97" fmla="*/ 5643 h 5897"/>
                      <a:gd name="T98" fmla="*/ 3011 w 14013"/>
                      <a:gd name="T99" fmla="*/ 5489 h 5897"/>
                      <a:gd name="T100" fmla="*/ 2588 w 14013"/>
                      <a:gd name="T101" fmla="*/ 5298 h 5897"/>
                      <a:gd name="T102" fmla="*/ 2185 w 14013"/>
                      <a:gd name="T103" fmla="*/ 5068 h 5897"/>
                      <a:gd name="T104" fmla="*/ 1804 w 14013"/>
                      <a:gd name="T105" fmla="*/ 4800 h 5897"/>
                      <a:gd name="T106" fmla="*/ 1450 w 14013"/>
                      <a:gd name="T107" fmla="*/ 4491 h 5897"/>
                      <a:gd name="T108" fmla="*/ 1126 w 14013"/>
                      <a:gd name="T109" fmla="*/ 4142 h 5897"/>
                      <a:gd name="T110" fmla="*/ 930 w 14013"/>
                      <a:gd name="T111" fmla="*/ 3888 h 5897"/>
                      <a:gd name="T112" fmla="*/ 645 w 14013"/>
                      <a:gd name="T113" fmla="*/ 3423 h 5897"/>
                      <a:gd name="T114" fmla="*/ 367 w 14013"/>
                      <a:gd name="T115" fmla="*/ 2792 h 5897"/>
                      <a:gd name="T116" fmla="*/ 171 w 14013"/>
                      <a:gd name="T117" fmla="*/ 2128 h 5897"/>
                      <a:gd name="T118" fmla="*/ 40 w 14013"/>
                      <a:gd name="T119" fmla="*/ 1443 h 5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013" h="5897">
                        <a:moveTo>
                          <a:pt x="0" y="1148"/>
                        </a:moveTo>
                        <a:lnTo>
                          <a:pt x="0" y="1148"/>
                        </a:lnTo>
                        <a:lnTo>
                          <a:pt x="2" y="1157"/>
                        </a:lnTo>
                        <a:lnTo>
                          <a:pt x="4" y="1166"/>
                        </a:lnTo>
                        <a:lnTo>
                          <a:pt x="7" y="1175"/>
                        </a:lnTo>
                        <a:lnTo>
                          <a:pt x="10" y="1184"/>
                        </a:lnTo>
                        <a:lnTo>
                          <a:pt x="18" y="1202"/>
                        </a:lnTo>
                        <a:lnTo>
                          <a:pt x="29" y="1219"/>
                        </a:lnTo>
                        <a:lnTo>
                          <a:pt x="41" y="1235"/>
                        </a:lnTo>
                        <a:lnTo>
                          <a:pt x="56" y="1251"/>
                        </a:lnTo>
                        <a:lnTo>
                          <a:pt x="73" y="1267"/>
                        </a:lnTo>
                        <a:lnTo>
                          <a:pt x="91" y="1282"/>
                        </a:lnTo>
                        <a:lnTo>
                          <a:pt x="110" y="1296"/>
                        </a:lnTo>
                        <a:lnTo>
                          <a:pt x="131" y="1311"/>
                        </a:lnTo>
                        <a:lnTo>
                          <a:pt x="152" y="1324"/>
                        </a:lnTo>
                        <a:lnTo>
                          <a:pt x="175" y="1337"/>
                        </a:lnTo>
                        <a:lnTo>
                          <a:pt x="199" y="1349"/>
                        </a:lnTo>
                        <a:lnTo>
                          <a:pt x="223" y="1361"/>
                        </a:lnTo>
                        <a:lnTo>
                          <a:pt x="250" y="1372"/>
                        </a:lnTo>
                        <a:lnTo>
                          <a:pt x="275" y="1382"/>
                        </a:lnTo>
                        <a:lnTo>
                          <a:pt x="301" y="1392"/>
                        </a:lnTo>
                        <a:lnTo>
                          <a:pt x="327" y="1402"/>
                        </a:lnTo>
                        <a:lnTo>
                          <a:pt x="380" y="1419"/>
                        </a:lnTo>
                        <a:lnTo>
                          <a:pt x="432" y="1433"/>
                        </a:lnTo>
                        <a:lnTo>
                          <a:pt x="482" y="1445"/>
                        </a:lnTo>
                        <a:lnTo>
                          <a:pt x="528" y="1455"/>
                        </a:lnTo>
                        <a:lnTo>
                          <a:pt x="571" y="1462"/>
                        </a:lnTo>
                        <a:lnTo>
                          <a:pt x="608" y="1466"/>
                        </a:lnTo>
                        <a:lnTo>
                          <a:pt x="639" y="1468"/>
                        </a:lnTo>
                        <a:lnTo>
                          <a:pt x="639" y="1468"/>
                        </a:lnTo>
                        <a:lnTo>
                          <a:pt x="664" y="1468"/>
                        </a:lnTo>
                        <a:lnTo>
                          <a:pt x="688" y="1468"/>
                        </a:lnTo>
                        <a:lnTo>
                          <a:pt x="713" y="1467"/>
                        </a:lnTo>
                        <a:lnTo>
                          <a:pt x="737" y="1465"/>
                        </a:lnTo>
                        <a:lnTo>
                          <a:pt x="761" y="1463"/>
                        </a:lnTo>
                        <a:lnTo>
                          <a:pt x="786" y="1460"/>
                        </a:lnTo>
                        <a:lnTo>
                          <a:pt x="834" y="1452"/>
                        </a:lnTo>
                        <a:lnTo>
                          <a:pt x="881" y="1442"/>
                        </a:lnTo>
                        <a:lnTo>
                          <a:pt x="927" y="1430"/>
                        </a:lnTo>
                        <a:lnTo>
                          <a:pt x="974" y="1416"/>
                        </a:lnTo>
                        <a:lnTo>
                          <a:pt x="1019" y="1400"/>
                        </a:lnTo>
                        <a:lnTo>
                          <a:pt x="1064" y="1383"/>
                        </a:lnTo>
                        <a:lnTo>
                          <a:pt x="1109" y="1364"/>
                        </a:lnTo>
                        <a:lnTo>
                          <a:pt x="1154" y="1343"/>
                        </a:lnTo>
                        <a:lnTo>
                          <a:pt x="1197" y="1320"/>
                        </a:lnTo>
                        <a:lnTo>
                          <a:pt x="1241" y="1296"/>
                        </a:lnTo>
                        <a:lnTo>
                          <a:pt x="1283" y="1271"/>
                        </a:lnTo>
                        <a:lnTo>
                          <a:pt x="1327" y="1245"/>
                        </a:lnTo>
                        <a:lnTo>
                          <a:pt x="1368" y="1218"/>
                        </a:lnTo>
                        <a:lnTo>
                          <a:pt x="1410" y="1191"/>
                        </a:lnTo>
                        <a:lnTo>
                          <a:pt x="1451" y="1162"/>
                        </a:lnTo>
                        <a:lnTo>
                          <a:pt x="1493" y="1133"/>
                        </a:lnTo>
                        <a:lnTo>
                          <a:pt x="1533" y="1102"/>
                        </a:lnTo>
                        <a:lnTo>
                          <a:pt x="1613" y="1042"/>
                        </a:lnTo>
                        <a:lnTo>
                          <a:pt x="1693" y="981"/>
                        </a:lnTo>
                        <a:lnTo>
                          <a:pt x="1848" y="859"/>
                        </a:lnTo>
                        <a:lnTo>
                          <a:pt x="1924" y="801"/>
                        </a:lnTo>
                        <a:lnTo>
                          <a:pt x="1962" y="773"/>
                        </a:lnTo>
                        <a:lnTo>
                          <a:pt x="2000" y="745"/>
                        </a:lnTo>
                        <a:lnTo>
                          <a:pt x="2000" y="745"/>
                        </a:lnTo>
                        <a:lnTo>
                          <a:pt x="2039" y="718"/>
                        </a:lnTo>
                        <a:lnTo>
                          <a:pt x="2078" y="692"/>
                        </a:lnTo>
                        <a:lnTo>
                          <a:pt x="2117" y="666"/>
                        </a:lnTo>
                        <a:lnTo>
                          <a:pt x="2157" y="641"/>
                        </a:lnTo>
                        <a:lnTo>
                          <a:pt x="2199" y="616"/>
                        </a:lnTo>
                        <a:lnTo>
                          <a:pt x="2240" y="592"/>
                        </a:lnTo>
                        <a:lnTo>
                          <a:pt x="2281" y="567"/>
                        </a:lnTo>
                        <a:lnTo>
                          <a:pt x="2323" y="544"/>
                        </a:lnTo>
                        <a:lnTo>
                          <a:pt x="2367" y="522"/>
                        </a:lnTo>
                        <a:lnTo>
                          <a:pt x="2409" y="500"/>
                        </a:lnTo>
                        <a:lnTo>
                          <a:pt x="2452" y="479"/>
                        </a:lnTo>
                        <a:lnTo>
                          <a:pt x="2495" y="458"/>
                        </a:lnTo>
                        <a:lnTo>
                          <a:pt x="2584" y="418"/>
                        </a:lnTo>
                        <a:lnTo>
                          <a:pt x="2672" y="379"/>
                        </a:lnTo>
                        <a:lnTo>
                          <a:pt x="2763" y="342"/>
                        </a:lnTo>
                        <a:lnTo>
                          <a:pt x="2853" y="308"/>
                        </a:lnTo>
                        <a:lnTo>
                          <a:pt x="2945" y="276"/>
                        </a:lnTo>
                        <a:lnTo>
                          <a:pt x="3036" y="245"/>
                        </a:lnTo>
                        <a:lnTo>
                          <a:pt x="3128" y="215"/>
                        </a:lnTo>
                        <a:lnTo>
                          <a:pt x="3219" y="188"/>
                        </a:lnTo>
                        <a:lnTo>
                          <a:pt x="3312" y="163"/>
                        </a:lnTo>
                        <a:lnTo>
                          <a:pt x="3404" y="139"/>
                        </a:lnTo>
                        <a:lnTo>
                          <a:pt x="3404" y="139"/>
                        </a:lnTo>
                        <a:lnTo>
                          <a:pt x="3500" y="116"/>
                        </a:lnTo>
                        <a:lnTo>
                          <a:pt x="3597" y="95"/>
                        </a:lnTo>
                        <a:lnTo>
                          <a:pt x="3694" y="76"/>
                        </a:lnTo>
                        <a:lnTo>
                          <a:pt x="3792" y="59"/>
                        </a:lnTo>
                        <a:lnTo>
                          <a:pt x="3889" y="43"/>
                        </a:lnTo>
                        <a:lnTo>
                          <a:pt x="3987" y="31"/>
                        </a:lnTo>
                        <a:lnTo>
                          <a:pt x="4085" y="20"/>
                        </a:lnTo>
                        <a:lnTo>
                          <a:pt x="4184" y="12"/>
                        </a:lnTo>
                        <a:lnTo>
                          <a:pt x="4283" y="5"/>
                        </a:lnTo>
                        <a:lnTo>
                          <a:pt x="4381" y="1"/>
                        </a:lnTo>
                        <a:lnTo>
                          <a:pt x="4480" y="0"/>
                        </a:lnTo>
                        <a:lnTo>
                          <a:pt x="4578" y="0"/>
                        </a:lnTo>
                        <a:lnTo>
                          <a:pt x="4677" y="3"/>
                        </a:lnTo>
                        <a:lnTo>
                          <a:pt x="4774" y="7"/>
                        </a:lnTo>
                        <a:lnTo>
                          <a:pt x="4873" y="15"/>
                        </a:lnTo>
                        <a:lnTo>
                          <a:pt x="4970" y="24"/>
                        </a:lnTo>
                        <a:lnTo>
                          <a:pt x="5068" y="36"/>
                        </a:lnTo>
                        <a:lnTo>
                          <a:pt x="5166" y="50"/>
                        </a:lnTo>
                        <a:lnTo>
                          <a:pt x="5262" y="67"/>
                        </a:lnTo>
                        <a:lnTo>
                          <a:pt x="5359" y="85"/>
                        </a:lnTo>
                        <a:lnTo>
                          <a:pt x="5454" y="106"/>
                        </a:lnTo>
                        <a:lnTo>
                          <a:pt x="5502" y="118"/>
                        </a:lnTo>
                        <a:lnTo>
                          <a:pt x="5550" y="129"/>
                        </a:lnTo>
                        <a:lnTo>
                          <a:pt x="5597" y="142"/>
                        </a:lnTo>
                        <a:lnTo>
                          <a:pt x="5644" y="155"/>
                        </a:lnTo>
                        <a:lnTo>
                          <a:pt x="5692" y="169"/>
                        </a:lnTo>
                        <a:lnTo>
                          <a:pt x="5739" y="183"/>
                        </a:lnTo>
                        <a:lnTo>
                          <a:pt x="5786" y="198"/>
                        </a:lnTo>
                        <a:lnTo>
                          <a:pt x="5832" y="213"/>
                        </a:lnTo>
                        <a:lnTo>
                          <a:pt x="5879" y="231"/>
                        </a:lnTo>
                        <a:lnTo>
                          <a:pt x="5926" y="247"/>
                        </a:lnTo>
                        <a:lnTo>
                          <a:pt x="5971" y="265"/>
                        </a:lnTo>
                        <a:lnTo>
                          <a:pt x="6017" y="282"/>
                        </a:lnTo>
                        <a:lnTo>
                          <a:pt x="6064" y="301"/>
                        </a:lnTo>
                        <a:lnTo>
                          <a:pt x="6109" y="320"/>
                        </a:lnTo>
                        <a:lnTo>
                          <a:pt x="6154" y="340"/>
                        </a:lnTo>
                        <a:lnTo>
                          <a:pt x="6199" y="360"/>
                        </a:lnTo>
                        <a:lnTo>
                          <a:pt x="6245" y="381"/>
                        </a:lnTo>
                        <a:lnTo>
                          <a:pt x="6289" y="403"/>
                        </a:lnTo>
                        <a:lnTo>
                          <a:pt x="6333" y="426"/>
                        </a:lnTo>
                        <a:lnTo>
                          <a:pt x="6377" y="449"/>
                        </a:lnTo>
                        <a:lnTo>
                          <a:pt x="6422" y="472"/>
                        </a:lnTo>
                        <a:lnTo>
                          <a:pt x="6466" y="496"/>
                        </a:lnTo>
                        <a:lnTo>
                          <a:pt x="6466" y="496"/>
                        </a:lnTo>
                        <a:lnTo>
                          <a:pt x="6664" y="609"/>
                        </a:lnTo>
                        <a:lnTo>
                          <a:pt x="6861" y="721"/>
                        </a:lnTo>
                        <a:lnTo>
                          <a:pt x="7059" y="834"/>
                        </a:lnTo>
                        <a:lnTo>
                          <a:pt x="7256" y="945"/>
                        </a:lnTo>
                        <a:lnTo>
                          <a:pt x="7455" y="1056"/>
                        </a:lnTo>
                        <a:lnTo>
                          <a:pt x="7554" y="1110"/>
                        </a:lnTo>
                        <a:lnTo>
                          <a:pt x="7654" y="1164"/>
                        </a:lnTo>
                        <a:lnTo>
                          <a:pt x="7753" y="1216"/>
                        </a:lnTo>
                        <a:lnTo>
                          <a:pt x="7854" y="1268"/>
                        </a:lnTo>
                        <a:lnTo>
                          <a:pt x="7954" y="1320"/>
                        </a:lnTo>
                        <a:lnTo>
                          <a:pt x="8055" y="1370"/>
                        </a:lnTo>
                        <a:lnTo>
                          <a:pt x="8157" y="1419"/>
                        </a:lnTo>
                        <a:lnTo>
                          <a:pt x="8258" y="1466"/>
                        </a:lnTo>
                        <a:lnTo>
                          <a:pt x="8360" y="1513"/>
                        </a:lnTo>
                        <a:lnTo>
                          <a:pt x="8462" y="1558"/>
                        </a:lnTo>
                        <a:lnTo>
                          <a:pt x="8565" y="1602"/>
                        </a:lnTo>
                        <a:lnTo>
                          <a:pt x="8668" y="1644"/>
                        </a:lnTo>
                        <a:lnTo>
                          <a:pt x="8773" y="1685"/>
                        </a:lnTo>
                        <a:lnTo>
                          <a:pt x="8878" y="1723"/>
                        </a:lnTo>
                        <a:lnTo>
                          <a:pt x="8983" y="1760"/>
                        </a:lnTo>
                        <a:lnTo>
                          <a:pt x="9090" y="1795"/>
                        </a:lnTo>
                        <a:lnTo>
                          <a:pt x="9196" y="1827"/>
                        </a:lnTo>
                        <a:lnTo>
                          <a:pt x="9305" y="1859"/>
                        </a:lnTo>
                        <a:lnTo>
                          <a:pt x="9414" y="1888"/>
                        </a:lnTo>
                        <a:lnTo>
                          <a:pt x="9468" y="1901"/>
                        </a:lnTo>
                        <a:lnTo>
                          <a:pt x="9523" y="1914"/>
                        </a:lnTo>
                        <a:lnTo>
                          <a:pt x="9578" y="1926"/>
                        </a:lnTo>
                        <a:lnTo>
                          <a:pt x="9633" y="1938"/>
                        </a:lnTo>
                        <a:lnTo>
                          <a:pt x="9689" y="1949"/>
                        </a:lnTo>
                        <a:lnTo>
                          <a:pt x="9745" y="1959"/>
                        </a:lnTo>
                        <a:lnTo>
                          <a:pt x="9801" y="1969"/>
                        </a:lnTo>
                        <a:lnTo>
                          <a:pt x="9857" y="1978"/>
                        </a:lnTo>
                        <a:lnTo>
                          <a:pt x="9914" y="1987"/>
                        </a:lnTo>
                        <a:lnTo>
                          <a:pt x="9970" y="1994"/>
                        </a:lnTo>
                        <a:lnTo>
                          <a:pt x="10027" y="2001"/>
                        </a:lnTo>
                        <a:lnTo>
                          <a:pt x="10084" y="2008"/>
                        </a:lnTo>
                        <a:lnTo>
                          <a:pt x="10142" y="2014"/>
                        </a:lnTo>
                        <a:lnTo>
                          <a:pt x="10200" y="2019"/>
                        </a:lnTo>
                        <a:lnTo>
                          <a:pt x="10258" y="2023"/>
                        </a:lnTo>
                        <a:lnTo>
                          <a:pt x="10317" y="2026"/>
                        </a:lnTo>
                        <a:lnTo>
                          <a:pt x="10375" y="2030"/>
                        </a:lnTo>
                        <a:lnTo>
                          <a:pt x="10434" y="2032"/>
                        </a:lnTo>
                        <a:lnTo>
                          <a:pt x="10494" y="2034"/>
                        </a:lnTo>
                        <a:lnTo>
                          <a:pt x="10553" y="2034"/>
                        </a:lnTo>
                        <a:lnTo>
                          <a:pt x="10612" y="2034"/>
                        </a:lnTo>
                        <a:lnTo>
                          <a:pt x="10673" y="2033"/>
                        </a:lnTo>
                        <a:lnTo>
                          <a:pt x="10733" y="2031"/>
                        </a:lnTo>
                        <a:lnTo>
                          <a:pt x="10795" y="2028"/>
                        </a:lnTo>
                        <a:lnTo>
                          <a:pt x="10856" y="2024"/>
                        </a:lnTo>
                        <a:lnTo>
                          <a:pt x="10917" y="2019"/>
                        </a:lnTo>
                        <a:lnTo>
                          <a:pt x="10979" y="2014"/>
                        </a:lnTo>
                        <a:lnTo>
                          <a:pt x="11041" y="2008"/>
                        </a:lnTo>
                        <a:lnTo>
                          <a:pt x="11103" y="2001"/>
                        </a:lnTo>
                        <a:lnTo>
                          <a:pt x="11167" y="1993"/>
                        </a:lnTo>
                        <a:lnTo>
                          <a:pt x="11229" y="1984"/>
                        </a:lnTo>
                        <a:lnTo>
                          <a:pt x="11293" y="1975"/>
                        </a:lnTo>
                        <a:lnTo>
                          <a:pt x="11357" y="1964"/>
                        </a:lnTo>
                        <a:lnTo>
                          <a:pt x="11421" y="1952"/>
                        </a:lnTo>
                        <a:lnTo>
                          <a:pt x="11485" y="1940"/>
                        </a:lnTo>
                        <a:lnTo>
                          <a:pt x="11551" y="1926"/>
                        </a:lnTo>
                        <a:lnTo>
                          <a:pt x="11616" y="1912"/>
                        </a:lnTo>
                        <a:lnTo>
                          <a:pt x="11682" y="1897"/>
                        </a:lnTo>
                        <a:lnTo>
                          <a:pt x="11748" y="1880"/>
                        </a:lnTo>
                        <a:lnTo>
                          <a:pt x="11814" y="1863"/>
                        </a:lnTo>
                        <a:lnTo>
                          <a:pt x="11882" y="1843"/>
                        </a:lnTo>
                        <a:lnTo>
                          <a:pt x="11948" y="1824"/>
                        </a:lnTo>
                        <a:lnTo>
                          <a:pt x="12016" y="1803"/>
                        </a:lnTo>
                        <a:lnTo>
                          <a:pt x="12085" y="1782"/>
                        </a:lnTo>
                        <a:lnTo>
                          <a:pt x="12153" y="1759"/>
                        </a:lnTo>
                        <a:lnTo>
                          <a:pt x="12222" y="1736"/>
                        </a:lnTo>
                        <a:lnTo>
                          <a:pt x="12291" y="1711"/>
                        </a:lnTo>
                        <a:lnTo>
                          <a:pt x="12361" y="1685"/>
                        </a:lnTo>
                        <a:lnTo>
                          <a:pt x="12431" y="1657"/>
                        </a:lnTo>
                        <a:lnTo>
                          <a:pt x="12502" y="1629"/>
                        </a:lnTo>
                        <a:lnTo>
                          <a:pt x="12573" y="1600"/>
                        </a:lnTo>
                        <a:lnTo>
                          <a:pt x="12645" y="1569"/>
                        </a:lnTo>
                        <a:lnTo>
                          <a:pt x="12716" y="1538"/>
                        </a:lnTo>
                        <a:lnTo>
                          <a:pt x="12789" y="1505"/>
                        </a:lnTo>
                        <a:lnTo>
                          <a:pt x="12862" y="1471"/>
                        </a:lnTo>
                        <a:lnTo>
                          <a:pt x="12936" y="1436"/>
                        </a:lnTo>
                        <a:lnTo>
                          <a:pt x="13009" y="1399"/>
                        </a:lnTo>
                        <a:lnTo>
                          <a:pt x="13084" y="1362"/>
                        </a:lnTo>
                        <a:lnTo>
                          <a:pt x="13158" y="1323"/>
                        </a:lnTo>
                        <a:lnTo>
                          <a:pt x="13233" y="1283"/>
                        </a:lnTo>
                        <a:lnTo>
                          <a:pt x="13309" y="1242"/>
                        </a:lnTo>
                        <a:lnTo>
                          <a:pt x="13385" y="1199"/>
                        </a:lnTo>
                        <a:lnTo>
                          <a:pt x="13462" y="1156"/>
                        </a:lnTo>
                        <a:lnTo>
                          <a:pt x="13539" y="1110"/>
                        </a:lnTo>
                        <a:lnTo>
                          <a:pt x="13617" y="1064"/>
                        </a:lnTo>
                        <a:lnTo>
                          <a:pt x="13695" y="1016"/>
                        </a:lnTo>
                        <a:lnTo>
                          <a:pt x="13774" y="968"/>
                        </a:lnTo>
                        <a:lnTo>
                          <a:pt x="13853" y="917"/>
                        </a:lnTo>
                        <a:lnTo>
                          <a:pt x="13933" y="865"/>
                        </a:lnTo>
                        <a:lnTo>
                          <a:pt x="14013" y="813"/>
                        </a:lnTo>
                        <a:lnTo>
                          <a:pt x="14013" y="813"/>
                        </a:lnTo>
                        <a:lnTo>
                          <a:pt x="14002" y="821"/>
                        </a:lnTo>
                        <a:lnTo>
                          <a:pt x="13991" y="830"/>
                        </a:lnTo>
                        <a:lnTo>
                          <a:pt x="13980" y="841"/>
                        </a:lnTo>
                        <a:lnTo>
                          <a:pt x="13969" y="852"/>
                        </a:lnTo>
                        <a:lnTo>
                          <a:pt x="13959" y="865"/>
                        </a:lnTo>
                        <a:lnTo>
                          <a:pt x="13947" y="878"/>
                        </a:lnTo>
                        <a:lnTo>
                          <a:pt x="13925" y="908"/>
                        </a:lnTo>
                        <a:lnTo>
                          <a:pt x="13904" y="941"/>
                        </a:lnTo>
                        <a:lnTo>
                          <a:pt x="13883" y="977"/>
                        </a:lnTo>
                        <a:lnTo>
                          <a:pt x="13863" y="1014"/>
                        </a:lnTo>
                        <a:lnTo>
                          <a:pt x="13843" y="1052"/>
                        </a:lnTo>
                        <a:lnTo>
                          <a:pt x="13804" y="1129"/>
                        </a:lnTo>
                        <a:lnTo>
                          <a:pt x="13766" y="1202"/>
                        </a:lnTo>
                        <a:lnTo>
                          <a:pt x="13749" y="1236"/>
                        </a:lnTo>
                        <a:lnTo>
                          <a:pt x="13732" y="1268"/>
                        </a:lnTo>
                        <a:lnTo>
                          <a:pt x="13716" y="1296"/>
                        </a:lnTo>
                        <a:lnTo>
                          <a:pt x="13701" y="1321"/>
                        </a:lnTo>
                        <a:lnTo>
                          <a:pt x="13701" y="1321"/>
                        </a:lnTo>
                        <a:lnTo>
                          <a:pt x="13643" y="1406"/>
                        </a:lnTo>
                        <a:lnTo>
                          <a:pt x="13582" y="1492"/>
                        </a:lnTo>
                        <a:lnTo>
                          <a:pt x="13522" y="1575"/>
                        </a:lnTo>
                        <a:lnTo>
                          <a:pt x="13461" y="1658"/>
                        </a:lnTo>
                        <a:lnTo>
                          <a:pt x="13398" y="1742"/>
                        </a:lnTo>
                        <a:lnTo>
                          <a:pt x="13335" y="1823"/>
                        </a:lnTo>
                        <a:lnTo>
                          <a:pt x="13271" y="1905"/>
                        </a:lnTo>
                        <a:lnTo>
                          <a:pt x="13205" y="1985"/>
                        </a:lnTo>
                        <a:lnTo>
                          <a:pt x="13139" y="2066"/>
                        </a:lnTo>
                        <a:lnTo>
                          <a:pt x="13071" y="2145"/>
                        </a:lnTo>
                        <a:lnTo>
                          <a:pt x="13004" y="2224"/>
                        </a:lnTo>
                        <a:lnTo>
                          <a:pt x="12936" y="2302"/>
                        </a:lnTo>
                        <a:lnTo>
                          <a:pt x="12866" y="2378"/>
                        </a:lnTo>
                        <a:lnTo>
                          <a:pt x="12797" y="2455"/>
                        </a:lnTo>
                        <a:lnTo>
                          <a:pt x="12726" y="2531"/>
                        </a:lnTo>
                        <a:lnTo>
                          <a:pt x="12654" y="2607"/>
                        </a:lnTo>
                        <a:lnTo>
                          <a:pt x="12654" y="2607"/>
                        </a:lnTo>
                        <a:lnTo>
                          <a:pt x="12562" y="2702"/>
                        </a:lnTo>
                        <a:lnTo>
                          <a:pt x="12467" y="2797"/>
                        </a:lnTo>
                        <a:lnTo>
                          <a:pt x="12370" y="2890"/>
                        </a:lnTo>
                        <a:lnTo>
                          <a:pt x="12274" y="2984"/>
                        </a:lnTo>
                        <a:lnTo>
                          <a:pt x="12175" y="3075"/>
                        </a:lnTo>
                        <a:lnTo>
                          <a:pt x="12075" y="3166"/>
                        </a:lnTo>
                        <a:lnTo>
                          <a:pt x="11974" y="3255"/>
                        </a:lnTo>
                        <a:lnTo>
                          <a:pt x="11872" y="3344"/>
                        </a:lnTo>
                        <a:lnTo>
                          <a:pt x="11768" y="3430"/>
                        </a:lnTo>
                        <a:lnTo>
                          <a:pt x="11662" y="3517"/>
                        </a:lnTo>
                        <a:lnTo>
                          <a:pt x="11557" y="3602"/>
                        </a:lnTo>
                        <a:lnTo>
                          <a:pt x="11449" y="3686"/>
                        </a:lnTo>
                        <a:lnTo>
                          <a:pt x="11341" y="3768"/>
                        </a:lnTo>
                        <a:lnTo>
                          <a:pt x="11231" y="3850"/>
                        </a:lnTo>
                        <a:lnTo>
                          <a:pt x="11120" y="3929"/>
                        </a:lnTo>
                        <a:lnTo>
                          <a:pt x="11009" y="4009"/>
                        </a:lnTo>
                        <a:lnTo>
                          <a:pt x="10896" y="4086"/>
                        </a:lnTo>
                        <a:lnTo>
                          <a:pt x="10781" y="4161"/>
                        </a:lnTo>
                        <a:lnTo>
                          <a:pt x="10667" y="4237"/>
                        </a:lnTo>
                        <a:lnTo>
                          <a:pt x="10551" y="4310"/>
                        </a:lnTo>
                        <a:lnTo>
                          <a:pt x="10433" y="4382"/>
                        </a:lnTo>
                        <a:lnTo>
                          <a:pt x="10316" y="4452"/>
                        </a:lnTo>
                        <a:lnTo>
                          <a:pt x="10197" y="4521"/>
                        </a:lnTo>
                        <a:lnTo>
                          <a:pt x="10077" y="4590"/>
                        </a:lnTo>
                        <a:lnTo>
                          <a:pt x="9958" y="4656"/>
                        </a:lnTo>
                        <a:lnTo>
                          <a:pt x="9836" y="4720"/>
                        </a:lnTo>
                        <a:lnTo>
                          <a:pt x="9714" y="4784"/>
                        </a:lnTo>
                        <a:lnTo>
                          <a:pt x="9591" y="4845"/>
                        </a:lnTo>
                        <a:lnTo>
                          <a:pt x="9467" y="4905"/>
                        </a:lnTo>
                        <a:lnTo>
                          <a:pt x="9343" y="4965"/>
                        </a:lnTo>
                        <a:lnTo>
                          <a:pt x="9218" y="5022"/>
                        </a:lnTo>
                        <a:lnTo>
                          <a:pt x="9092" y="5077"/>
                        </a:lnTo>
                        <a:lnTo>
                          <a:pt x="8965" y="5131"/>
                        </a:lnTo>
                        <a:lnTo>
                          <a:pt x="8838" y="5183"/>
                        </a:lnTo>
                        <a:lnTo>
                          <a:pt x="8711" y="5234"/>
                        </a:lnTo>
                        <a:lnTo>
                          <a:pt x="8582" y="5283"/>
                        </a:lnTo>
                        <a:lnTo>
                          <a:pt x="8453" y="5330"/>
                        </a:lnTo>
                        <a:lnTo>
                          <a:pt x="8323" y="5375"/>
                        </a:lnTo>
                        <a:lnTo>
                          <a:pt x="8194" y="5419"/>
                        </a:lnTo>
                        <a:lnTo>
                          <a:pt x="8063" y="5461"/>
                        </a:lnTo>
                        <a:lnTo>
                          <a:pt x="7932" y="5501"/>
                        </a:lnTo>
                        <a:lnTo>
                          <a:pt x="7801" y="5539"/>
                        </a:lnTo>
                        <a:lnTo>
                          <a:pt x="7669" y="5576"/>
                        </a:lnTo>
                        <a:lnTo>
                          <a:pt x="7536" y="5610"/>
                        </a:lnTo>
                        <a:lnTo>
                          <a:pt x="7403" y="5644"/>
                        </a:lnTo>
                        <a:lnTo>
                          <a:pt x="7270" y="5674"/>
                        </a:lnTo>
                        <a:lnTo>
                          <a:pt x="7137" y="5703"/>
                        </a:lnTo>
                        <a:lnTo>
                          <a:pt x="7004" y="5730"/>
                        </a:lnTo>
                        <a:lnTo>
                          <a:pt x="6869" y="5755"/>
                        </a:lnTo>
                        <a:lnTo>
                          <a:pt x="6735" y="5778"/>
                        </a:lnTo>
                        <a:lnTo>
                          <a:pt x="6601" y="5799"/>
                        </a:lnTo>
                        <a:lnTo>
                          <a:pt x="6466" y="5819"/>
                        </a:lnTo>
                        <a:lnTo>
                          <a:pt x="6331" y="5836"/>
                        </a:lnTo>
                        <a:lnTo>
                          <a:pt x="6196" y="5851"/>
                        </a:lnTo>
                        <a:lnTo>
                          <a:pt x="6062" y="5864"/>
                        </a:lnTo>
                        <a:lnTo>
                          <a:pt x="5926" y="5875"/>
                        </a:lnTo>
                        <a:lnTo>
                          <a:pt x="5791" y="5884"/>
                        </a:lnTo>
                        <a:lnTo>
                          <a:pt x="5655" y="5890"/>
                        </a:lnTo>
                        <a:lnTo>
                          <a:pt x="5520" y="5895"/>
                        </a:lnTo>
                        <a:lnTo>
                          <a:pt x="5385" y="5897"/>
                        </a:lnTo>
                        <a:lnTo>
                          <a:pt x="5249" y="5897"/>
                        </a:lnTo>
                        <a:lnTo>
                          <a:pt x="5113" y="5895"/>
                        </a:lnTo>
                        <a:lnTo>
                          <a:pt x="4978" y="5891"/>
                        </a:lnTo>
                        <a:lnTo>
                          <a:pt x="4843" y="5884"/>
                        </a:lnTo>
                        <a:lnTo>
                          <a:pt x="4843" y="5884"/>
                        </a:lnTo>
                        <a:lnTo>
                          <a:pt x="4775" y="5880"/>
                        </a:lnTo>
                        <a:lnTo>
                          <a:pt x="4707" y="5875"/>
                        </a:lnTo>
                        <a:lnTo>
                          <a:pt x="4640" y="5869"/>
                        </a:lnTo>
                        <a:lnTo>
                          <a:pt x="4572" y="5863"/>
                        </a:lnTo>
                        <a:lnTo>
                          <a:pt x="4505" y="5856"/>
                        </a:lnTo>
                        <a:lnTo>
                          <a:pt x="4437" y="5848"/>
                        </a:lnTo>
                        <a:lnTo>
                          <a:pt x="4371" y="5840"/>
                        </a:lnTo>
                        <a:lnTo>
                          <a:pt x="4304" y="5830"/>
                        </a:lnTo>
                        <a:lnTo>
                          <a:pt x="4237" y="5820"/>
                        </a:lnTo>
                        <a:lnTo>
                          <a:pt x="4171" y="5810"/>
                        </a:lnTo>
                        <a:lnTo>
                          <a:pt x="4105" y="5797"/>
                        </a:lnTo>
                        <a:lnTo>
                          <a:pt x="4038" y="5785"/>
                        </a:lnTo>
                        <a:lnTo>
                          <a:pt x="3972" y="5772"/>
                        </a:lnTo>
                        <a:lnTo>
                          <a:pt x="3906" y="5759"/>
                        </a:lnTo>
                        <a:lnTo>
                          <a:pt x="3840" y="5744"/>
                        </a:lnTo>
                        <a:lnTo>
                          <a:pt x="3775" y="5729"/>
                        </a:lnTo>
                        <a:lnTo>
                          <a:pt x="3710" y="5714"/>
                        </a:lnTo>
                        <a:lnTo>
                          <a:pt x="3645" y="5697"/>
                        </a:lnTo>
                        <a:lnTo>
                          <a:pt x="3581" y="5680"/>
                        </a:lnTo>
                        <a:lnTo>
                          <a:pt x="3516" y="5662"/>
                        </a:lnTo>
                        <a:lnTo>
                          <a:pt x="3452" y="5643"/>
                        </a:lnTo>
                        <a:lnTo>
                          <a:pt x="3388" y="5622"/>
                        </a:lnTo>
                        <a:lnTo>
                          <a:pt x="3324" y="5602"/>
                        </a:lnTo>
                        <a:lnTo>
                          <a:pt x="3262" y="5581"/>
                        </a:lnTo>
                        <a:lnTo>
                          <a:pt x="3198" y="5559"/>
                        </a:lnTo>
                        <a:lnTo>
                          <a:pt x="3136" y="5537"/>
                        </a:lnTo>
                        <a:lnTo>
                          <a:pt x="3074" y="5513"/>
                        </a:lnTo>
                        <a:lnTo>
                          <a:pt x="3011" y="5489"/>
                        </a:lnTo>
                        <a:lnTo>
                          <a:pt x="2950" y="5465"/>
                        </a:lnTo>
                        <a:lnTo>
                          <a:pt x="2889" y="5438"/>
                        </a:lnTo>
                        <a:lnTo>
                          <a:pt x="2827" y="5412"/>
                        </a:lnTo>
                        <a:lnTo>
                          <a:pt x="2767" y="5384"/>
                        </a:lnTo>
                        <a:lnTo>
                          <a:pt x="2707" y="5356"/>
                        </a:lnTo>
                        <a:lnTo>
                          <a:pt x="2647" y="5328"/>
                        </a:lnTo>
                        <a:lnTo>
                          <a:pt x="2588" y="5298"/>
                        </a:lnTo>
                        <a:lnTo>
                          <a:pt x="2529" y="5268"/>
                        </a:lnTo>
                        <a:lnTo>
                          <a:pt x="2470" y="5236"/>
                        </a:lnTo>
                        <a:lnTo>
                          <a:pt x="2413" y="5204"/>
                        </a:lnTo>
                        <a:lnTo>
                          <a:pt x="2355" y="5172"/>
                        </a:lnTo>
                        <a:lnTo>
                          <a:pt x="2297" y="5138"/>
                        </a:lnTo>
                        <a:lnTo>
                          <a:pt x="2241" y="5104"/>
                        </a:lnTo>
                        <a:lnTo>
                          <a:pt x="2185" y="5068"/>
                        </a:lnTo>
                        <a:lnTo>
                          <a:pt x="2128" y="5032"/>
                        </a:lnTo>
                        <a:lnTo>
                          <a:pt x="2073" y="4996"/>
                        </a:lnTo>
                        <a:lnTo>
                          <a:pt x="2019" y="4958"/>
                        </a:lnTo>
                        <a:lnTo>
                          <a:pt x="1964" y="4920"/>
                        </a:lnTo>
                        <a:lnTo>
                          <a:pt x="1910" y="4880"/>
                        </a:lnTo>
                        <a:lnTo>
                          <a:pt x="1857" y="4840"/>
                        </a:lnTo>
                        <a:lnTo>
                          <a:pt x="1804" y="4800"/>
                        </a:lnTo>
                        <a:lnTo>
                          <a:pt x="1752" y="4758"/>
                        </a:lnTo>
                        <a:lnTo>
                          <a:pt x="1700" y="4715"/>
                        </a:lnTo>
                        <a:lnTo>
                          <a:pt x="1650" y="4672"/>
                        </a:lnTo>
                        <a:lnTo>
                          <a:pt x="1598" y="4628"/>
                        </a:lnTo>
                        <a:lnTo>
                          <a:pt x="1549" y="4584"/>
                        </a:lnTo>
                        <a:lnTo>
                          <a:pt x="1499" y="4537"/>
                        </a:lnTo>
                        <a:lnTo>
                          <a:pt x="1450" y="4491"/>
                        </a:lnTo>
                        <a:lnTo>
                          <a:pt x="1402" y="4444"/>
                        </a:lnTo>
                        <a:lnTo>
                          <a:pt x="1355" y="4396"/>
                        </a:lnTo>
                        <a:lnTo>
                          <a:pt x="1308" y="4346"/>
                        </a:lnTo>
                        <a:lnTo>
                          <a:pt x="1261" y="4296"/>
                        </a:lnTo>
                        <a:lnTo>
                          <a:pt x="1215" y="4246"/>
                        </a:lnTo>
                        <a:lnTo>
                          <a:pt x="1171" y="4195"/>
                        </a:lnTo>
                        <a:lnTo>
                          <a:pt x="1126" y="4142"/>
                        </a:lnTo>
                        <a:lnTo>
                          <a:pt x="1082" y="4089"/>
                        </a:lnTo>
                        <a:lnTo>
                          <a:pt x="1082" y="4089"/>
                        </a:lnTo>
                        <a:lnTo>
                          <a:pt x="1051" y="4049"/>
                        </a:lnTo>
                        <a:lnTo>
                          <a:pt x="1020" y="4010"/>
                        </a:lnTo>
                        <a:lnTo>
                          <a:pt x="990" y="3969"/>
                        </a:lnTo>
                        <a:lnTo>
                          <a:pt x="960" y="3929"/>
                        </a:lnTo>
                        <a:lnTo>
                          <a:pt x="930" y="3888"/>
                        </a:lnTo>
                        <a:lnTo>
                          <a:pt x="902" y="3848"/>
                        </a:lnTo>
                        <a:lnTo>
                          <a:pt x="874" y="3806"/>
                        </a:lnTo>
                        <a:lnTo>
                          <a:pt x="846" y="3764"/>
                        </a:lnTo>
                        <a:lnTo>
                          <a:pt x="793" y="3681"/>
                        </a:lnTo>
                        <a:lnTo>
                          <a:pt x="741" y="3596"/>
                        </a:lnTo>
                        <a:lnTo>
                          <a:pt x="692" y="3510"/>
                        </a:lnTo>
                        <a:lnTo>
                          <a:pt x="645" y="3423"/>
                        </a:lnTo>
                        <a:lnTo>
                          <a:pt x="600" y="3336"/>
                        </a:lnTo>
                        <a:lnTo>
                          <a:pt x="556" y="3247"/>
                        </a:lnTo>
                        <a:lnTo>
                          <a:pt x="515" y="3158"/>
                        </a:lnTo>
                        <a:lnTo>
                          <a:pt x="475" y="3067"/>
                        </a:lnTo>
                        <a:lnTo>
                          <a:pt x="438" y="2976"/>
                        </a:lnTo>
                        <a:lnTo>
                          <a:pt x="401" y="2884"/>
                        </a:lnTo>
                        <a:lnTo>
                          <a:pt x="367" y="2792"/>
                        </a:lnTo>
                        <a:lnTo>
                          <a:pt x="334" y="2699"/>
                        </a:lnTo>
                        <a:lnTo>
                          <a:pt x="304" y="2605"/>
                        </a:lnTo>
                        <a:lnTo>
                          <a:pt x="274" y="2510"/>
                        </a:lnTo>
                        <a:lnTo>
                          <a:pt x="247" y="2416"/>
                        </a:lnTo>
                        <a:lnTo>
                          <a:pt x="219" y="2320"/>
                        </a:lnTo>
                        <a:lnTo>
                          <a:pt x="194" y="2225"/>
                        </a:lnTo>
                        <a:lnTo>
                          <a:pt x="171" y="2128"/>
                        </a:lnTo>
                        <a:lnTo>
                          <a:pt x="149" y="2032"/>
                        </a:lnTo>
                        <a:lnTo>
                          <a:pt x="128" y="1934"/>
                        </a:lnTo>
                        <a:lnTo>
                          <a:pt x="108" y="1836"/>
                        </a:lnTo>
                        <a:lnTo>
                          <a:pt x="90" y="1739"/>
                        </a:lnTo>
                        <a:lnTo>
                          <a:pt x="72" y="1640"/>
                        </a:lnTo>
                        <a:lnTo>
                          <a:pt x="55" y="1542"/>
                        </a:lnTo>
                        <a:lnTo>
                          <a:pt x="40" y="1443"/>
                        </a:lnTo>
                        <a:lnTo>
                          <a:pt x="26" y="1345"/>
                        </a:lnTo>
                        <a:lnTo>
                          <a:pt x="13" y="1246"/>
                        </a:lnTo>
                        <a:lnTo>
                          <a:pt x="0" y="1148"/>
                        </a:lnTo>
                        <a:lnTo>
                          <a:pt x="0" y="1148"/>
                        </a:lnTo>
                        <a:close/>
                      </a:path>
                    </a:pathLst>
                  </a:custGeom>
                  <a:solidFill>
                    <a:schemeClr val="accent4"/>
                  </a:solidFill>
                  <a:ln>
                    <a:noFill/>
                  </a:ln>
                </p:spPr>
                <p:txBody>
                  <a:bodyPr vert="horz" wrap="square" lIns="137160" tIns="68580" rIns="137160" bIns="68580" numCol="1" anchor="t" anchorCtr="0" compatLnSpc="1">
                    <a:prstTxWarp prst="textNoShape">
                      <a:avLst/>
                    </a:prstTxWarp>
                  </a:bodyPr>
                  <a:lstStyle/>
                  <a:p>
                    <a:endParaRPr lang="en-US" sz="5400" dirty="0"/>
                  </a:p>
                </p:txBody>
              </p:sp>
            </p:grpSp>
            <p:grpSp>
              <p:nvGrpSpPr>
                <p:cNvPr id="6" name="Group 5"/>
                <p:cNvGrpSpPr>
                  <a:grpSpLocks/>
                </p:cNvGrpSpPr>
                <p:nvPr/>
              </p:nvGrpSpPr>
              <p:grpSpPr bwMode="auto">
                <a:xfrm>
                  <a:off x="10143953" y="3903343"/>
                  <a:ext cx="392907" cy="1750220"/>
                  <a:chOff x="611197" y="2564392"/>
                  <a:chExt cx="261291" cy="1167018"/>
                </a:xfrm>
              </p:grpSpPr>
              <p:cxnSp>
                <p:nvCxnSpPr>
                  <p:cNvPr id="24" name="Straight Connector 23"/>
                  <p:cNvCxnSpPr/>
                  <p:nvPr/>
                </p:nvCxnSpPr>
                <p:spPr>
                  <a:xfrm flipH="1" flipV="1">
                    <a:off x="611197" y="2564392"/>
                    <a:ext cx="0" cy="1167018"/>
                  </a:xfrm>
                  <a:prstGeom prst="line">
                    <a:avLst/>
                  </a:prstGeom>
                  <a:ln>
                    <a:solidFill>
                      <a:schemeClr val="tx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11198" y="2564392"/>
                    <a:ext cx="261290" cy="0"/>
                  </a:xfrm>
                  <a:prstGeom prst="line">
                    <a:avLst/>
                  </a:prstGeom>
                  <a:ln>
                    <a:solidFill>
                      <a:schemeClr val="tx1">
                        <a:lumMod val="20000"/>
                        <a:lumOff val="8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7" name="Rectangle 6"/>
                <p:cNvSpPr>
                  <a:spLocks noChangeArrowheads="1"/>
                </p:cNvSpPr>
                <p:nvPr/>
              </p:nvSpPr>
              <p:spPr bwMode="auto">
                <a:xfrm>
                  <a:off x="10714939" y="3370332"/>
                  <a:ext cx="35909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CA" b="1" dirty="0">
                      <a:solidFill>
                        <a:srgbClr val="063864"/>
                      </a:solidFill>
                    </a:rPr>
                    <a:t>Planning</a:t>
                  </a:r>
                </a:p>
              </p:txBody>
            </p:sp>
            <p:grpSp>
              <p:nvGrpSpPr>
                <p:cNvPr id="8" name="Group 7"/>
                <p:cNvGrpSpPr>
                  <a:grpSpLocks/>
                </p:cNvGrpSpPr>
                <p:nvPr/>
              </p:nvGrpSpPr>
              <p:grpSpPr bwMode="auto">
                <a:xfrm rot="5400000">
                  <a:off x="13390007" y="8473025"/>
                  <a:ext cx="1034964" cy="2169320"/>
                  <a:chOff x="1942598" y="2048298"/>
                  <a:chExt cx="261290" cy="1447221"/>
                </a:xfrm>
              </p:grpSpPr>
              <p:cxnSp>
                <p:nvCxnSpPr>
                  <p:cNvPr id="22" name="Straight Connector 21"/>
                  <p:cNvCxnSpPr/>
                  <p:nvPr/>
                </p:nvCxnSpPr>
                <p:spPr>
                  <a:xfrm flipV="1">
                    <a:off x="1942599" y="2048298"/>
                    <a:ext cx="0" cy="1447221"/>
                  </a:xfrm>
                  <a:prstGeom prst="line">
                    <a:avLst/>
                  </a:prstGeom>
                  <a:ln>
                    <a:solidFill>
                      <a:schemeClr val="tx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42598" y="2064795"/>
                    <a:ext cx="261290" cy="0"/>
                  </a:xfrm>
                  <a:prstGeom prst="line">
                    <a:avLst/>
                  </a:prstGeom>
                  <a:ln>
                    <a:solidFill>
                      <a:schemeClr val="tx1">
                        <a:lumMod val="20000"/>
                        <a:lumOff val="8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9" name="Group 8"/>
                <p:cNvGrpSpPr>
                  <a:grpSpLocks/>
                </p:cNvGrpSpPr>
                <p:nvPr/>
              </p:nvGrpSpPr>
              <p:grpSpPr bwMode="auto">
                <a:xfrm rot="16200000">
                  <a:off x="3561010" y="4863993"/>
                  <a:ext cx="1034964" cy="2169320"/>
                  <a:chOff x="1263024" y="1560904"/>
                  <a:chExt cx="261290" cy="1447221"/>
                </a:xfrm>
              </p:grpSpPr>
              <p:cxnSp>
                <p:nvCxnSpPr>
                  <p:cNvPr id="20" name="Straight Connector 19"/>
                  <p:cNvCxnSpPr/>
                  <p:nvPr/>
                </p:nvCxnSpPr>
                <p:spPr>
                  <a:xfrm flipV="1">
                    <a:off x="1263024" y="1560904"/>
                    <a:ext cx="0" cy="1447221"/>
                  </a:xfrm>
                  <a:prstGeom prst="line">
                    <a:avLst/>
                  </a:prstGeom>
                  <a:ln>
                    <a:solidFill>
                      <a:schemeClr val="tx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263024" y="1560904"/>
                    <a:ext cx="261290" cy="0"/>
                  </a:xfrm>
                  <a:prstGeom prst="line">
                    <a:avLst/>
                  </a:prstGeom>
                  <a:ln>
                    <a:solidFill>
                      <a:schemeClr val="tx1">
                        <a:lumMod val="20000"/>
                        <a:lumOff val="8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10" name="Rectangle 9"/>
                <p:cNvSpPr>
                  <a:spLocks noChangeArrowheads="1"/>
                </p:cNvSpPr>
                <p:nvPr/>
              </p:nvSpPr>
              <p:spPr bwMode="auto">
                <a:xfrm>
                  <a:off x="1116447" y="4857208"/>
                  <a:ext cx="436290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b="1" dirty="0">
                      <a:solidFill>
                        <a:srgbClr val="063864"/>
                      </a:solidFill>
                    </a:rPr>
                    <a:t>Re-use</a:t>
                  </a:r>
                </a:p>
              </p:txBody>
            </p:sp>
            <p:sp>
              <p:nvSpPr>
                <p:cNvPr id="11" name="Rectangle 10"/>
                <p:cNvSpPr>
                  <a:spLocks noChangeArrowheads="1"/>
                </p:cNvSpPr>
                <p:nvPr/>
              </p:nvSpPr>
              <p:spPr bwMode="auto">
                <a:xfrm>
                  <a:off x="14579532" y="10098892"/>
                  <a:ext cx="4063388" cy="964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a:lnSpc>
                      <a:spcPct val="130000"/>
                    </a:lnSpc>
                  </a:pPr>
                  <a:r>
                    <a:rPr lang="en-US" b="1" dirty="0">
                      <a:solidFill>
                        <a:srgbClr val="063864"/>
                      </a:solidFill>
                      <a:latin typeface="Calibri" panose="020F0502020204030204"/>
                    </a:rPr>
                    <a:t>Implementation</a:t>
                  </a:r>
                </a:p>
              </p:txBody>
            </p:sp>
            <p:grpSp>
              <p:nvGrpSpPr>
                <p:cNvPr id="12" name="Group 11"/>
                <p:cNvGrpSpPr>
                  <a:grpSpLocks/>
                </p:cNvGrpSpPr>
                <p:nvPr/>
              </p:nvGrpSpPr>
              <p:grpSpPr bwMode="auto">
                <a:xfrm rot="10800000">
                  <a:off x="1460619" y="9629116"/>
                  <a:ext cx="3865346" cy="3576067"/>
                  <a:chOff x="1416179" y="542603"/>
                  <a:chExt cx="824511" cy="2075805"/>
                </a:xfrm>
              </p:grpSpPr>
              <p:cxnSp>
                <p:nvCxnSpPr>
                  <p:cNvPr id="18" name="Straight Connector 17"/>
                  <p:cNvCxnSpPr/>
                  <p:nvPr/>
                </p:nvCxnSpPr>
                <p:spPr>
                  <a:xfrm rot="10800000" flipV="1">
                    <a:off x="1780285" y="2618407"/>
                    <a:ext cx="460405" cy="1"/>
                  </a:xfrm>
                  <a:prstGeom prst="line">
                    <a:avLst/>
                  </a:prstGeom>
                  <a:ln>
                    <a:solidFill>
                      <a:schemeClr val="tx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416179" y="542603"/>
                    <a:ext cx="261289" cy="0"/>
                  </a:xfrm>
                  <a:prstGeom prst="line">
                    <a:avLst/>
                  </a:prstGeom>
                  <a:ln>
                    <a:solidFill>
                      <a:schemeClr val="tx1">
                        <a:lumMod val="20000"/>
                        <a:lumOff val="8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13" name="Rectangle 12"/>
                <p:cNvSpPr>
                  <a:spLocks noChangeArrowheads="1"/>
                </p:cNvSpPr>
                <p:nvPr/>
              </p:nvSpPr>
              <p:spPr bwMode="auto">
                <a:xfrm>
                  <a:off x="-609466" y="12694945"/>
                  <a:ext cx="5452967" cy="76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b="1" dirty="0">
                      <a:solidFill>
                        <a:srgbClr val="063864"/>
                      </a:solidFill>
                    </a:rPr>
                    <a:t>Discovery &amp; Impact</a:t>
                  </a:r>
                </a:p>
              </p:txBody>
            </p:sp>
            <p:grpSp>
              <p:nvGrpSpPr>
                <p:cNvPr id="14" name="Group 13"/>
                <p:cNvGrpSpPr>
                  <a:grpSpLocks/>
                </p:cNvGrpSpPr>
                <p:nvPr/>
              </p:nvGrpSpPr>
              <p:grpSpPr bwMode="auto">
                <a:xfrm flipV="1">
                  <a:off x="11535981" y="13205182"/>
                  <a:ext cx="1162065" cy="1075319"/>
                  <a:chOff x="3293266" y="-2245555"/>
                  <a:chExt cx="132371" cy="2182701"/>
                </a:xfrm>
              </p:grpSpPr>
              <p:cxnSp>
                <p:nvCxnSpPr>
                  <p:cNvPr id="16" name="Straight Connector 15"/>
                  <p:cNvCxnSpPr/>
                  <p:nvPr/>
                </p:nvCxnSpPr>
                <p:spPr>
                  <a:xfrm flipV="1">
                    <a:off x="3293266" y="-2245553"/>
                    <a:ext cx="0" cy="2182699"/>
                  </a:xfrm>
                  <a:prstGeom prst="line">
                    <a:avLst/>
                  </a:prstGeom>
                  <a:ln>
                    <a:solidFill>
                      <a:schemeClr val="tx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293266" y="-2245555"/>
                    <a:ext cx="132371" cy="0"/>
                  </a:xfrm>
                  <a:prstGeom prst="line">
                    <a:avLst/>
                  </a:prstGeom>
                  <a:ln>
                    <a:solidFill>
                      <a:schemeClr val="tx1">
                        <a:lumMod val="20000"/>
                        <a:lumOff val="8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15" name="Rectangle 14"/>
                <p:cNvSpPr>
                  <a:spLocks noChangeArrowheads="1"/>
                </p:cNvSpPr>
                <p:nvPr/>
              </p:nvSpPr>
              <p:spPr bwMode="auto">
                <a:xfrm>
                  <a:off x="12949460" y="13616211"/>
                  <a:ext cx="3240881" cy="75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30000"/>
                    </a:lnSpc>
                  </a:pPr>
                  <a:r>
                    <a:rPr lang="en-US" b="1" dirty="0">
                      <a:solidFill>
                        <a:srgbClr val="063864"/>
                      </a:solidFill>
                    </a:rPr>
                    <a:t>Publishing</a:t>
                  </a:r>
                </a:p>
              </p:txBody>
            </p:sp>
          </p:grpSp>
          <p:sp>
            <p:nvSpPr>
              <p:cNvPr id="34" name="Freeform 33"/>
              <p:cNvSpPr>
                <a:spLocks/>
              </p:cNvSpPr>
              <p:nvPr/>
            </p:nvSpPr>
            <p:spPr bwMode="auto">
              <a:xfrm rot="5929461">
                <a:off x="8987074" y="3795734"/>
                <a:ext cx="2853589" cy="2717293"/>
              </a:xfrm>
              <a:custGeom>
                <a:avLst/>
                <a:gdLst>
                  <a:gd name="T0" fmla="*/ 10987 w 11035"/>
                  <a:gd name="T1" fmla="*/ 1789 h 10555"/>
                  <a:gd name="T2" fmla="*/ 10833 w 11035"/>
                  <a:gd name="T3" fmla="*/ 1770 h 10555"/>
                  <a:gd name="T4" fmla="*/ 10647 w 11035"/>
                  <a:gd name="T5" fmla="*/ 1808 h 10555"/>
                  <a:gd name="T6" fmla="*/ 10357 w 11035"/>
                  <a:gd name="T7" fmla="*/ 1934 h 10555"/>
                  <a:gd name="T8" fmla="*/ 10237 w 11035"/>
                  <a:gd name="T9" fmla="*/ 2030 h 10555"/>
                  <a:gd name="T10" fmla="*/ 10044 w 11035"/>
                  <a:gd name="T11" fmla="*/ 2277 h 10555"/>
                  <a:gd name="T12" fmla="*/ 9901 w 11035"/>
                  <a:gd name="T13" fmla="*/ 2592 h 10555"/>
                  <a:gd name="T14" fmla="*/ 9736 w 11035"/>
                  <a:gd name="T15" fmla="*/ 3168 h 10555"/>
                  <a:gd name="T16" fmla="*/ 9639 w 11035"/>
                  <a:gd name="T17" fmla="*/ 3485 h 10555"/>
                  <a:gd name="T18" fmla="*/ 9506 w 11035"/>
                  <a:gd name="T19" fmla="*/ 3792 h 10555"/>
                  <a:gd name="T20" fmla="*/ 9215 w 11035"/>
                  <a:gd name="T21" fmla="*/ 4295 h 10555"/>
                  <a:gd name="T22" fmla="*/ 8869 w 11035"/>
                  <a:gd name="T23" fmla="*/ 4758 h 10555"/>
                  <a:gd name="T24" fmla="*/ 8388 w 11035"/>
                  <a:gd name="T25" fmla="*/ 5254 h 10555"/>
                  <a:gd name="T26" fmla="*/ 7837 w 11035"/>
                  <a:gd name="T27" fmla="*/ 5668 h 10555"/>
                  <a:gd name="T28" fmla="*/ 7273 w 11035"/>
                  <a:gd name="T29" fmla="*/ 5967 h 10555"/>
                  <a:gd name="T30" fmla="*/ 6952 w 11035"/>
                  <a:gd name="T31" fmla="*/ 6089 h 10555"/>
                  <a:gd name="T32" fmla="*/ 6619 w 11035"/>
                  <a:gd name="T33" fmla="*/ 6183 h 10555"/>
                  <a:gd name="T34" fmla="*/ 6277 w 11035"/>
                  <a:gd name="T35" fmla="*/ 6247 h 10555"/>
                  <a:gd name="T36" fmla="*/ 5038 w 11035"/>
                  <a:gd name="T37" fmla="*/ 6416 h 10555"/>
                  <a:gd name="T38" fmla="*/ 4262 w 11035"/>
                  <a:gd name="T39" fmla="*/ 6557 h 10555"/>
                  <a:gd name="T40" fmla="*/ 3507 w 11035"/>
                  <a:gd name="T41" fmla="*/ 6761 h 10555"/>
                  <a:gd name="T42" fmla="*/ 2933 w 11035"/>
                  <a:gd name="T43" fmla="*/ 6988 h 10555"/>
                  <a:gd name="T44" fmla="*/ 2579 w 11035"/>
                  <a:gd name="T45" fmla="*/ 7170 h 10555"/>
                  <a:gd name="T46" fmla="*/ 2235 w 11035"/>
                  <a:gd name="T47" fmla="*/ 7386 h 10555"/>
                  <a:gd name="T48" fmla="*/ 1902 w 11035"/>
                  <a:gd name="T49" fmla="*/ 7642 h 10555"/>
                  <a:gd name="T50" fmla="*/ 1581 w 11035"/>
                  <a:gd name="T51" fmla="*/ 7939 h 10555"/>
                  <a:gd name="T52" fmla="*/ 1274 w 11035"/>
                  <a:gd name="T53" fmla="*/ 8282 h 10555"/>
                  <a:gd name="T54" fmla="*/ 982 w 11035"/>
                  <a:gd name="T55" fmla="*/ 8677 h 10555"/>
                  <a:gd name="T56" fmla="*/ 705 w 11035"/>
                  <a:gd name="T57" fmla="*/ 9125 h 10555"/>
                  <a:gd name="T58" fmla="*/ 445 w 11035"/>
                  <a:gd name="T59" fmla="*/ 9632 h 10555"/>
                  <a:gd name="T60" fmla="*/ 202 w 11035"/>
                  <a:gd name="T61" fmla="*/ 10200 h 10555"/>
                  <a:gd name="T62" fmla="*/ 78 w 11035"/>
                  <a:gd name="T63" fmla="*/ 10528 h 10555"/>
                  <a:gd name="T64" fmla="*/ 75 w 11035"/>
                  <a:gd name="T65" fmla="*/ 10346 h 10555"/>
                  <a:gd name="T66" fmla="*/ 16 w 11035"/>
                  <a:gd name="T67" fmla="*/ 9990 h 10555"/>
                  <a:gd name="T68" fmla="*/ 0 w 11035"/>
                  <a:gd name="T69" fmla="*/ 9443 h 10555"/>
                  <a:gd name="T70" fmla="*/ 30 w 11035"/>
                  <a:gd name="T71" fmla="*/ 8718 h 10555"/>
                  <a:gd name="T72" fmla="*/ 105 w 11035"/>
                  <a:gd name="T73" fmla="*/ 8039 h 10555"/>
                  <a:gd name="T74" fmla="*/ 279 w 11035"/>
                  <a:gd name="T75" fmla="*/ 7112 h 10555"/>
                  <a:gd name="T76" fmla="*/ 534 w 11035"/>
                  <a:gd name="T77" fmla="*/ 6194 h 10555"/>
                  <a:gd name="T78" fmla="*/ 870 w 11035"/>
                  <a:gd name="T79" fmla="*/ 5294 h 10555"/>
                  <a:gd name="T80" fmla="*/ 1283 w 11035"/>
                  <a:gd name="T81" fmla="*/ 4425 h 10555"/>
                  <a:gd name="T82" fmla="*/ 1772 w 11035"/>
                  <a:gd name="T83" fmla="*/ 3596 h 10555"/>
                  <a:gd name="T84" fmla="*/ 2332 w 11035"/>
                  <a:gd name="T85" fmla="*/ 2819 h 10555"/>
                  <a:gd name="T86" fmla="*/ 2964 w 11035"/>
                  <a:gd name="T87" fmla="*/ 2103 h 10555"/>
                  <a:gd name="T88" fmla="*/ 3663 w 11035"/>
                  <a:gd name="T89" fmla="*/ 1459 h 10555"/>
                  <a:gd name="T90" fmla="*/ 4314 w 11035"/>
                  <a:gd name="T91" fmla="*/ 974 h 10555"/>
                  <a:gd name="T92" fmla="*/ 4717 w 11035"/>
                  <a:gd name="T93" fmla="*/ 723 h 10555"/>
                  <a:gd name="T94" fmla="*/ 5135 w 11035"/>
                  <a:gd name="T95" fmla="*/ 507 h 10555"/>
                  <a:gd name="T96" fmla="*/ 5568 w 11035"/>
                  <a:gd name="T97" fmla="*/ 325 h 10555"/>
                  <a:gd name="T98" fmla="*/ 6011 w 11035"/>
                  <a:gd name="T99" fmla="*/ 181 h 10555"/>
                  <a:gd name="T100" fmla="*/ 6465 w 11035"/>
                  <a:gd name="T101" fmla="*/ 78 h 10555"/>
                  <a:gd name="T102" fmla="*/ 6924 w 11035"/>
                  <a:gd name="T103" fmla="*/ 17 h 10555"/>
                  <a:gd name="T104" fmla="*/ 7390 w 11035"/>
                  <a:gd name="T105" fmla="*/ 1 h 10555"/>
                  <a:gd name="T106" fmla="*/ 7859 w 11035"/>
                  <a:gd name="T107" fmla="*/ 34 h 10555"/>
                  <a:gd name="T108" fmla="*/ 8328 w 11035"/>
                  <a:gd name="T109" fmla="*/ 116 h 10555"/>
                  <a:gd name="T110" fmla="*/ 8637 w 11035"/>
                  <a:gd name="T111" fmla="*/ 199 h 10555"/>
                  <a:gd name="T112" fmla="*/ 9146 w 11035"/>
                  <a:gd name="T113" fmla="*/ 398 h 10555"/>
                  <a:gd name="T114" fmla="*/ 9748 w 11035"/>
                  <a:gd name="T115" fmla="*/ 733 h 10555"/>
                  <a:gd name="T116" fmla="*/ 10306 w 11035"/>
                  <a:gd name="T117" fmla="*/ 1144 h 10555"/>
                  <a:gd name="T118" fmla="*/ 10824 w 11035"/>
                  <a:gd name="T119" fmla="*/ 1610 h 10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035" h="10555">
                    <a:moveTo>
                      <a:pt x="11035" y="1823"/>
                    </a:moveTo>
                    <a:lnTo>
                      <a:pt x="11035" y="1823"/>
                    </a:lnTo>
                    <a:lnTo>
                      <a:pt x="11028" y="1815"/>
                    </a:lnTo>
                    <a:lnTo>
                      <a:pt x="11021" y="1809"/>
                    </a:lnTo>
                    <a:lnTo>
                      <a:pt x="11013" y="1803"/>
                    </a:lnTo>
                    <a:lnTo>
                      <a:pt x="11005" y="1798"/>
                    </a:lnTo>
                    <a:lnTo>
                      <a:pt x="10987" y="1789"/>
                    </a:lnTo>
                    <a:lnTo>
                      <a:pt x="10968" y="1782"/>
                    </a:lnTo>
                    <a:lnTo>
                      <a:pt x="10948" y="1776"/>
                    </a:lnTo>
                    <a:lnTo>
                      <a:pt x="10927" y="1772"/>
                    </a:lnTo>
                    <a:lnTo>
                      <a:pt x="10905" y="1770"/>
                    </a:lnTo>
                    <a:lnTo>
                      <a:pt x="10882" y="1769"/>
                    </a:lnTo>
                    <a:lnTo>
                      <a:pt x="10858" y="1769"/>
                    </a:lnTo>
                    <a:lnTo>
                      <a:pt x="10833" y="1770"/>
                    </a:lnTo>
                    <a:lnTo>
                      <a:pt x="10806" y="1773"/>
                    </a:lnTo>
                    <a:lnTo>
                      <a:pt x="10780" y="1777"/>
                    </a:lnTo>
                    <a:lnTo>
                      <a:pt x="10754" y="1781"/>
                    </a:lnTo>
                    <a:lnTo>
                      <a:pt x="10728" y="1787"/>
                    </a:lnTo>
                    <a:lnTo>
                      <a:pt x="10701" y="1793"/>
                    </a:lnTo>
                    <a:lnTo>
                      <a:pt x="10674" y="1800"/>
                    </a:lnTo>
                    <a:lnTo>
                      <a:pt x="10647" y="1808"/>
                    </a:lnTo>
                    <a:lnTo>
                      <a:pt x="10620" y="1816"/>
                    </a:lnTo>
                    <a:lnTo>
                      <a:pt x="10568" y="1836"/>
                    </a:lnTo>
                    <a:lnTo>
                      <a:pt x="10518" y="1855"/>
                    </a:lnTo>
                    <a:lnTo>
                      <a:pt x="10471" y="1875"/>
                    </a:lnTo>
                    <a:lnTo>
                      <a:pt x="10427" y="1896"/>
                    </a:lnTo>
                    <a:lnTo>
                      <a:pt x="10389" y="1916"/>
                    </a:lnTo>
                    <a:lnTo>
                      <a:pt x="10357" y="1934"/>
                    </a:lnTo>
                    <a:lnTo>
                      <a:pt x="10332" y="1951"/>
                    </a:lnTo>
                    <a:lnTo>
                      <a:pt x="10332" y="1951"/>
                    </a:lnTo>
                    <a:lnTo>
                      <a:pt x="10312" y="1966"/>
                    </a:lnTo>
                    <a:lnTo>
                      <a:pt x="10293" y="1981"/>
                    </a:lnTo>
                    <a:lnTo>
                      <a:pt x="10273" y="1997"/>
                    </a:lnTo>
                    <a:lnTo>
                      <a:pt x="10255" y="2014"/>
                    </a:lnTo>
                    <a:lnTo>
                      <a:pt x="10237" y="2030"/>
                    </a:lnTo>
                    <a:lnTo>
                      <a:pt x="10220" y="2047"/>
                    </a:lnTo>
                    <a:lnTo>
                      <a:pt x="10186" y="2082"/>
                    </a:lnTo>
                    <a:lnTo>
                      <a:pt x="10155" y="2118"/>
                    </a:lnTo>
                    <a:lnTo>
                      <a:pt x="10125" y="2156"/>
                    </a:lnTo>
                    <a:lnTo>
                      <a:pt x="10096" y="2196"/>
                    </a:lnTo>
                    <a:lnTo>
                      <a:pt x="10069" y="2236"/>
                    </a:lnTo>
                    <a:lnTo>
                      <a:pt x="10044" y="2277"/>
                    </a:lnTo>
                    <a:lnTo>
                      <a:pt x="10020" y="2319"/>
                    </a:lnTo>
                    <a:lnTo>
                      <a:pt x="9998" y="2364"/>
                    </a:lnTo>
                    <a:lnTo>
                      <a:pt x="9977" y="2408"/>
                    </a:lnTo>
                    <a:lnTo>
                      <a:pt x="9957" y="2453"/>
                    </a:lnTo>
                    <a:lnTo>
                      <a:pt x="9936" y="2498"/>
                    </a:lnTo>
                    <a:lnTo>
                      <a:pt x="9918" y="2545"/>
                    </a:lnTo>
                    <a:lnTo>
                      <a:pt x="9901" y="2592"/>
                    </a:lnTo>
                    <a:lnTo>
                      <a:pt x="9885" y="2639"/>
                    </a:lnTo>
                    <a:lnTo>
                      <a:pt x="9869" y="2687"/>
                    </a:lnTo>
                    <a:lnTo>
                      <a:pt x="9854" y="2736"/>
                    </a:lnTo>
                    <a:lnTo>
                      <a:pt x="9840" y="2784"/>
                    </a:lnTo>
                    <a:lnTo>
                      <a:pt x="9813" y="2880"/>
                    </a:lnTo>
                    <a:lnTo>
                      <a:pt x="9787" y="2977"/>
                    </a:lnTo>
                    <a:lnTo>
                      <a:pt x="9736" y="3168"/>
                    </a:lnTo>
                    <a:lnTo>
                      <a:pt x="9711" y="3261"/>
                    </a:lnTo>
                    <a:lnTo>
                      <a:pt x="9698" y="3306"/>
                    </a:lnTo>
                    <a:lnTo>
                      <a:pt x="9684" y="3350"/>
                    </a:lnTo>
                    <a:lnTo>
                      <a:pt x="9684" y="3350"/>
                    </a:lnTo>
                    <a:lnTo>
                      <a:pt x="9670" y="3395"/>
                    </a:lnTo>
                    <a:lnTo>
                      <a:pt x="9655" y="3439"/>
                    </a:lnTo>
                    <a:lnTo>
                      <a:pt x="9639" y="3485"/>
                    </a:lnTo>
                    <a:lnTo>
                      <a:pt x="9622" y="3529"/>
                    </a:lnTo>
                    <a:lnTo>
                      <a:pt x="9605" y="3573"/>
                    </a:lnTo>
                    <a:lnTo>
                      <a:pt x="9585" y="3617"/>
                    </a:lnTo>
                    <a:lnTo>
                      <a:pt x="9567" y="3662"/>
                    </a:lnTo>
                    <a:lnTo>
                      <a:pt x="9547" y="3706"/>
                    </a:lnTo>
                    <a:lnTo>
                      <a:pt x="9527" y="3749"/>
                    </a:lnTo>
                    <a:lnTo>
                      <a:pt x="9506" y="3792"/>
                    </a:lnTo>
                    <a:lnTo>
                      <a:pt x="9485" y="3836"/>
                    </a:lnTo>
                    <a:lnTo>
                      <a:pt x="9463" y="3879"/>
                    </a:lnTo>
                    <a:lnTo>
                      <a:pt x="9418" y="3964"/>
                    </a:lnTo>
                    <a:lnTo>
                      <a:pt x="9369" y="4049"/>
                    </a:lnTo>
                    <a:lnTo>
                      <a:pt x="9320" y="4132"/>
                    </a:lnTo>
                    <a:lnTo>
                      <a:pt x="9269" y="4214"/>
                    </a:lnTo>
                    <a:lnTo>
                      <a:pt x="9215" y="4295"/>
                    </a:lnTo>
                    <a:lnTo>
                      <a:pt x="9161" y="4375"/>
                    </a:lnTo>
                    <a:lnTo>
                      <a:pt x="9106" y="4454"/>
                    </a:lnTo>
                    <a:lnTo>
                      <a:pt x="9048" y="4531"/>
                    </a:lnTo>
                    <a:lnTo>
                      <a:pt x="8991" y="4607"/>
                    </a:lnTo>
                    <a:lnTo>
                      <a:pt x="8933" y="4681"/>
                    </a:lnTo>
                    <a:lnTo>
                      <a:pt x="8933" y="4681"/>
                    </a:lnTo>
                    <a:lnTo>
                      <a:pt x="8869" y="4758"/>
                    </a:lnTo>
                    <a:lnTo>
                      <a:pt x="8805" y="4833"/>
                    </a:lnTo>
                    <a:lnTo>
                      <a:pt x="8740" y="4908"/>
                    </a:lnTo>
                    <a:lnTo>
                      <a:pt x="8672" y="4980"/>
                    </a:lnTo>
                    <a:lnTo>
                      <a:pt x="8603" y="5050"/>
                    </a:lnTo>
                    <a:lnTo>
                      <a:pt x="8533" y="5120"/>
                    </a:lnTo>
                    <a:lnTo>
                      <a:pt x="8460" y="5188"/>
                    </a:lnTo>
                    <a:lnTo>
                      <a:pt x="8388" y="5254"/>
                    </a:lnTo>
                    <a:lnTo>
                      <a:pt x="8312" y="5319"/>
                    </a:lnTo>
                    <a:lnTo>
                      <a:pt x="8237" y="5381"/>
                    </a:lnTo>
                    <a:lnTo>
                      <a:pt x="8159" y="5443"/>
                    </a:lnTo>
                    <a:lnTo>
                      <a:pt x="8080" y="5502"/>
                    </a:lnTo>
                    <a:lnTo>
                      <a:pt x="8000" y="5559"/>
                    </a:lnTo>
                    <a:lnTo>
                      <a:pt x="7919" y="5615"/>
                    </a:lnTo>
                    <a:lnTo>
                      <a:pt x="7837" y="5668"/>
                    </a:lnTo>
                    <a:lnTo>
                      <a:pt x="7753" y="5719"/>
                    </a:lnTo>
                    <a:lnTo>
                      <a:pt x="7669" y="5769"/>
                    </a:lnTo>
                    <a:lnTo>
                      <a:pt x="7582" y="5817"/>
                    </a:lnTo>
                    <a:lnTo>
                      <a:pt x="7496" y="5862"/>
                    </a:lnTo>
                    <a:lnTo>
                      <a:pt x="7407" y="5905"/>
                    </a:lnTo>
                    <a:lnTo>
                      <a:pt x="7319" y="5946"/>
                    </a:lnTo>
                    <a:lnTo>
                      <a:pt x="7273" y="5967"/>
                    </a:lnTo>
                    <a:lnTo>
                      <a:pt x="7228" y="5986"/>
                    </a:lnTo>
                    <a:lnTo>
                      <a:pt x="7183" y="6005"/>
                    </a:lnTo>
                    <a:lnTo>
                      <a:pt x="7137" y="6023"/>
                    </a:lnTo>
                    <a:lnTo>
                      <a:pt x="7091" y="6040"/>
                    </a:lnTo>
                    <a:lnTo>
                      <a:pt x="7045" y="6057"/>
                    </a:lnTo>
                    <a:lnTo>
                      <a:pt x="6998" y="6073"/>
                    </a:lnTo>
                    <a:lnTo>
                      <a:pt x="6952" y="6089"/>
                    </a:lnTo>
                    <a:lnTo>
                      <a:pt x="6904" y="6104"/>
                    </a:lnTo>
                    <a:lnTo>
                      <a:pt x="6858" y="6119"/>
                    </a:lnTo>
                    <a:lnTo>
                      <a:pt x="6811" y="6133"/>
                    </a:lnTo>
                    <a:lnTo>
                      <a:pt x="6762" y="6147"/>
                    </a:lnTo>
                    <a:lnTo>
                      <a:pt x="6715" y="6160"/>
                    </a:lnTo>
                    <a:lnTo>
                      <a:pt x="6667" y="6172"/>
                    </a:lnTo>
                    <a:lnTo>
                      <a:pt x="6619" y="6183"/>
                    </a:lnTo>
                    <a:lnTo>
                      <a:pt x="6570" y="6194"/>
                    </a:lnTo>
                    <a:lnTo>
                      <a:pt x="6522" y="6205"/>
                    </a:lnTo>
                    <a:lnTo>
                      <a:pt x="6474" y="6214"/>
                    </a:lnTo>
                    <a:lnTo>
                      <a:pt x="6425" y="6223"/>
                    </a:lnTo>
                    <a:lnTo>
                      <a:pt x="6375" y="6232"/>
                    </a:lnTo>
                    <a:lnTo>
                      <a:pt x="6326" y="6240"/>
                    </a:lnTo>
                    <a:lnTo>
                      <a:pt x="6277" y="6247"/>
                    </a:lnTo>
                    <a:lnTo>
                      <a:pt x="6277" y="6247"/>
                    </a:lnTo>
                    <a:lnTo>
                      <a:pt x="6050" y="6277"/>
                    </a:lnTo>
                    <a:lnTo>
                      <a:pt x="5825" y="6306"/>
                    </a:lnTo>
                    <a:lnTo>
                      <a:pt x="5600" y="6337"/>
                    </a:lnTo>
                    <a:lnTo>
                      <a:pt x="5375" y="6367"/>
                    </a:lnTo>
                    <a:lnTo>
                      <a:pt x="5150" y="6399"/>
                    </a:lnTo>
                    <a:lnTo>
                      <a:pt x="5038" y="6416"/>
                    </a:lnTo>
                    <a:lnTo>
                      <a:pt x="4926" y="6433"/>
                    </a:lnTo>
                    <a:lnTo>
                      <a:pt x="4815" y="6451"/>
                    </a:lnTo>
                    <a:lnTo>
                      <a:pt x="4704" y="6470"/>
                    </a:lnTo>
                    <a:lnTo>
                      <a:pt x="4593" y="6490"/>
                    </a:lnTo>
                    <a:lnTo>
                      <a:pt x="4482" y="6511"/>
                    </a:lnTo>
                    <a:lnTo>
                      <a:pt x="4372" y="6533"/>
                    </a:lnTo>
                    <a:lnTo>
                      <a:pt x="4262" y="6557"/>
                    </a:lnTo>
                    <a:lnTo>
                      <a:pt x="4153" y="6581"/>
                    </a:lnTo>
                    <a:lnTo>
                      <a:pt x="4044" y="6607"/>
                    </a:lnTo>
                    <a:lnTo>
                      <a:pt x="3935" y="6634"/>
                    </a:lnTo>
                    <a:lnTo>
                      <a:pt x="3828" y="6663"/>
                    </a:lnTo>
                    <a:lnTo>
                      <a:pt x="3720" y="6695"/>
                    </a:lnTo>
                    <a:lnTo>
                      <a:pt x="3613" y="6727"/>
                    </a:lnTo>
                    <a:lnTo>
                      <a:pt x="3507" y="6761"/>
                    </a:lnTo>
                    <a:lnTo>
                      <a:pt x="3400" y="6797"/>
                    </a:lnTo>
                    <a:lnTo>
                      <a:pt x="3296" y="6836"/>
                    </a:lnTo>
                    <a:lnTo>
                      <a:pt x="3191" y="6877"/>
                    </a:lnTo>
                    <a:lnTo>
                      <a:pt x="3088" y="6919"/>
                    </a:lnTo>
                    <a:lnTo>
                      <a:pt x="3035" y="6942"/>
                    </a:lnTo>
                    <a:lnTo>
                      <a:pt x="2984" y="6964"/>
                    </a:lnTo>
                    <a:lnTo>
                      <a:pt x="2933" y="6988"/>
                    </a:lnTo>
                    <a:lnTo>
                      <a:pt x="2881" y="7012"/>
                    </a:lnTo>
                    <a:lnTo>
                      <a:pt x="2830" y="7036"/>
                    </a:lnTo>
                    <a:lnTo>
                      <a:pt x="2780" y="7062"/>
                    </a:lnTo>
                    <a:lnTo>
                      <a:pt x="2730" y="7088"/>
                    </a:lnTo>
                    <a:lnTo>
                      <a:pt x="2679" y="7115"/>
                    </a:lnTo>
                    <a:lnTo>
                      <a:pt x="2629" y="7142"/>
                    </a:lnTo>
                    <a:lnTo>
                      <a:pt x="2579" y="7170"/>
                    </a:lnTo>
                    <a:lnTo>
                      <a:pt x="2528" y="7199"/>
                    </a:lnTo>
                    <a:lnTo>
                      <a:pt x="2479" y="7229"/>
                    </a:lnTo>
                    <a:lnTo>
                      <a:pt x="2430" y="7259"/>
                    </a:lnTo>
                    <a:lnTo>
                      <a:pt x="2381" y="7290"/>
                    </a:lnTo>
                    <a:lnTo>
                      <a:pt x="2332" y="7321"/>
                    </a:lnTo>
                    <a:lnTo>
                      <a:pt x="2283" y="7353"/>
                    </a:lnTo>
                    <a:lnTo>
                      <a:pt x="2235" y="7386"/>
                    </a:lnTo>
                    <a:lnTo>
                      <a:pt x="2186" y="7421"/>
                    </a:lnTo>
                    <a:lnTo>
                      <a:pt x="2138" y="7456"/>
                    </a:lnTo>
                    <a:lnTo>
                      <a:pt x="2091" y="7491"/>
                    </a:lnTo>
                    <a:lnTo>
                      <a:pt x="2043" y="7527"/>
                    </a:lnTo>
                    <a:lnTo>
                      <a:pt x="1995" y="7564"/>
                    </a:lnTo>
                    <a:lnTo>
                      <a:pt x="1949" y="7603"/>
                    </a:lnTo>
                    <a:lnTo>
                      <a:pt x="1902" y="7642"/>
                    </a:lnTo>
                    <a:lnTo>
                      <a:pt x="1856" y="7682"/>
                    </a:lnTo>
                    <a:lnTo>
                      <a:pt x="1809" y="7722"/>
                    </a:lnTo>
                    <a:lnTo>
                      <a:pt x="1763" y="7764"/>
                    </a:lnTo>
                    <a:lnTo>
                      <a:pt x="1717" y="7806"/>
                    </a:lnTo>
                    <a:lnTo>
                      <a:pt x="1672" y="7850"/>
                    </a:lnTo>
                    <a:lnTo>
                      <a:pt x="1626" y="7894"/>
                    </a:lnTo>
                    <a:lnTo>
                      <a:pt x="1581" y="7939"/>
                    </a:lnTo>
                    <a:lnTo>
                      <a:pt x="1537" y="7985"/>
                    </a:lnTo>
                    <a:lnTo>
                      <a:pt x="1492" y="8032"/>
                    </a:lnTo>
                    <a:lnTo>
                      <a:pt x="1448" y="8080"/>
                    </a:lnTo>
                    <a:lnTo>
                      <a:pt x="1404" y="8130"/>
                    </a:lnTo>
                    <a:lnTo>
                      <a:pt x="1361" y="8180"/>
                    </a:lnTo>
                    <a:lnTo>
                      <a:pt x="1317" y="8230"/>
                    </a:lnTo>
                    <a:lnTo>
                      <a:pt x="1274" y="8282"/>
                    </a:lnTo>
                    <a:lnTo>
                      <a:pt x="1232" y="8336"/>
                    </a:lnTo>
                    <a:lnTo>
                      <a:pt x="1189" y="8390"/>
                    </a:lnTo>
                    <a:lnTo>
                      <a:pt x="1148" y="8445"/>
                    </a:lnTo>
                    <a:lnTo>
                      <a:pt x="1105" y="8502"/>
                    </a:lnTo>
                    <a:lnTo>
                      <a:pt x="1064" y="8559"/>
                    </a:lnTo>
                    <a:lnTo>
                      <a:pt x="1023" y="8617"/>
                    </a:lnTo>
                    <a:lnTo>
                      <a:pt x="982" y="8677"/>
                    </a:lnTo>
                    <a:lnTo>
                      <a:pt x="941" y="8737"/>
                    </a:lnTo>
                    <a:lnTo>
                      <a:pt x="901" y="8799"/>
                    </a:lnTo>
                    <a:lnTo>
                      <a:pt x="861" y="8862"/>
                    </a:lnTo>
                    <a:lnTo>
                      <a:pt x="822" y="8926"/>
                    </a:lnTo>
                    <a:lnTo>
                      <a:pt x="782" y="8991"/>
                    </a:lnTo>
                    <a:lnTo>
                      <a:pt x="743" y="9058"/>
                    </a:lnTo>
                    <a:lnTo>
                      <a:pt x="705" y="9125"/>
                    </a:lnTo>
                    <a:lnTo>
                      <a:pt x="667" y="9193"/>
                    </a:lnTo>
                    <a:lnTo>
                      <a:pt x="629" y="9264"/>
                    </a:lnTo>
                    <a:lnTo>
                      <a:pt x="591" y="9334"/>
                    </a:lnTo>
                    <a:lnTo>
                      <a:pt x="554" y="9407"/>
                    </a:lnTo>
                    <a:lnTo>
                      <a:pt x="517" y="9480"/>
                    </a:lnTo>
                    <a:lnTo>
                      <a:pt x="481" y="9555"/>
                    </a:lnTo>
                    <a:lnTo>
                      <a:pt x="445" y="9632"/>
                    </a:lnTo>
                    <a:lnTo>
                      <a:pt x="408" y="9708"/>
                    </a:lnTo>
                    <a:lnTo>
                      <a:pt x="373" y="9788"/>
                    </a:lnTo>
                    <a:lnTo>
                      <a:pt x="338" y="9867"/>
                    </a:lnTo>
                    <a:lnTo>
                      <a:pt x="304" y="9949"/>
                    </a:lnTo>
                    <a:lnTo>
                      <a:pt x="270" y="10031"/>
                    </a:lnTo>
                    <a:lnTo>
                      <a:pt x="235" y="10116"/>
                    </a:lnTo>
                    <a:lnTo>
                      <a:pt x="202" y="10200"/>
                    </a:lnTo>
                    <a:lnTo>
                      <a:pt x="169" y="10287"/>
                    </a:lnTo>
                    <a:lnTo>
                      <a:pt x="136" y="10375"/>
                    </a:lnTo>
                    <a:lnTo>
                      <a:pt x="104" y="10465"/>
                    </a:lnTo>
                    <a:lnTo>
                      <a:pt x="71" y="10555"/>
                    </a:lnTo>
                    <a:lnTo>
                      <a:pt x="71" y="10555"/>
                    </a:lnTo>
                    <a:lnTo>
                      <a:pt x="75" y="10542"/>
                    </a:lnTo>
                    <a:lnTo>
                      <a:pt x="78" y="10528"/>
                    </a:lnTo>
                    <a:lnTo>
                      <a:pt x="81" y="10513"/>
                    </a:lnTo>
                    <a:lnTo>
                      <a:pt x="82" y="10497"/>
                    </a:lnTo>
                    <a:lnTo>
                      <a:pt x="83" y="10480"/>
                    </a:lnTo>
                    <a:lnTo>
                      <a:pt x="84" y="10463"/>
                    </a:lnTo>
                    <a:lnTo>
                      <a:pt x="83" y="10425"/>
                    </a:lnTo>
                    <a:lnTo>
                      <a:pt x="80" y="10386"/>
                    </a:lnTo>
                    <a:lnTo>
                      <a:pt x="75" y="10346"/>
                    </a:lnTo>
                    <a:lnTo>
                      <a:pt x="69" y="10304"/>
                    </a:lnTo>
                    <a:lnTo>
                      <a:pt x="63" y="10261"/>
                    </a:lnTo>
                    <a:lnTo>
                      <a:pt x="47" y="10176"/>
                    </a:lnTo>
                    <a:lnTo>
                      <a:pt x="32" y="10095"/>
                    </a:lnTo>
                    <a:lnTo>
                      <a:pt x="25" y="10057"/>
                    </a:lnTo>
                    <a:lnTo>
                      <a:pt x="20" y="10022"/>
                    </a:lnTo>
                    <a:lnTo>
                      <a:pt x="16" y="9990"/>
                    </a:lnTo>
                    <a:lnTo>
                      <a:pt x="13" y="9961"/>
                    </a:lnTo>
                    <a:lnTo>
                      <a:pt x="13" y="9961"/>
                    </a:lnTo>
                    <a:lnTo>
                      <a:pt x="8" y="9857"/>
                    </a:lnTo>
                    <a:lnTo>
                      <a:pt x="4" y="9754"/>
                    </a:lnTo>
                    <a:lnTo>
                      <a:pt x="2" y="9650"/>
                    </a:lnTo>
                    <a:lnTo>
                      <a:pt x="1" y="9546"/>
                    </a:lnTo>
                    <a:lnTo>
                      <a:pt x="0" y="9443"/>
                    </a:lnTo>
                    <a:lnTo>
                      <a:pt x="1" y="9339"/>
                    </a:lnTo>
                    <a:lnTo>
                      <a:pt x="3" y="9236"/>
                    </a:lnTo>
                    <a:lnTo>
                      <a:pt x="7" y="9132"/>
                    </a:lnTo>
                    <a:lnTo>
                      <a:pt x="11" y="9028"/>
                    </a:lnTo>
                    <a:lnTo>
                      <a:pt x="16" y="8924"/>
                    </a:lnTo>
                    <a:lnTo>
                      <a:pt x="23" y="8820"/>
                    </a:lnTo>
                    <a:lnTo>
                      <a:pt x="30" y="8718"/>
                    </a:lnTo>
                    <a:lnTo>
                      <a:pt x="38" y="8614"/>
                    </a:lnTo>
                    <a:lnTo>
                      <a:pt x="48" y="8511"/>
                    </a:lnTo>
                    <a:lnTo>
                      <a:pt x="58" y="8407"/>
                    </a:lnTo>
                    <a:lnTo>
                      <a:pt x="70" y="8305"/>
                    </a:lnTo>
                    <a:lnTo>
                      <a:pt x="70" y="8305"/>
                    </a:lnTo>
                    <a:lnTo>
                      <a:pt x="86" y="8172"/>
                    </a:lnTo>
                    <a:lnTo>
                      <a:pt x="105" y="8039"/>
                    </a:lnTo>
                    <a:lnTo>
                      <a:pt x="124" y="7906"/>
                    </a:lnTo>
                    <a:lnTo>
                      <a:pt x="146" y="7775"/>
                    </a:lnTo>
                    <a:lnTo>
                      <a:pt x="169" y="7642"/>
                    </a:lnTo>
                    <a:lnTo>
                      <a:pt x="194" y="7509"/>
                    </a:lnTo>
                    <a:lnTo>
                      <a:pt x="220" y="7376"/>
                    </a:lnTo>
                    <a:lnTo>
                      <a:pt x="248" y="7245"/>
                    </a:lnTo>
                    <a:lnTo>
                      <a:pt x="279" y="7112"/>
                    </a:lnTo>
                    <a:lnTo>
                      <a:pt x="310" y="6980"/>
                    </a:lnTo>
                    <a:lnTo>
                      <a:pt x="343" y="6848"/>
                    </a:lnTo>
                    <a:lnTo>
                      <a:pt x="378" y="6717"/>
                    </a:lnTo>
                    <a:lnTo>
                      <a:pt x="414" y="6585"/>
                    </a:lnTo>
                    <a:lnTo>
                      <a:pt x="454" y="6454"/>
                    </a:lnTo>
                    <a:lnTo>
                      <a:pt x="493" y="6324"/>
                    </a:lnTo>
                    <a:lnTo>
                      <a:pt x="534" y="6194"/>
                    </a:lnTo>
                    <a:lnTo>
                      <a:pt x="577" y="6063"/>
                    </a:lnTo>
                    <a:lnTo>
                      <a:pt x="623" y="5934"/>
                    </a:lnTo>
                    <a:lnTo>
                      <a:pt x="669" y="5805"/>
                    </a:lnTo>
                    <a:lnTo>
                      <a:pt x="717" y="5676"/>
                    </a:lnTo>
                    <a:lnTo>
                      <a:pt x="766" y="5548"/>
                    </a:lnTo>
                    <a:lnTo>
                      <a:pt x="818" y="5421"/>
                    </a:lnTo>
                    <a:lnTo>
                      <a:pt x="870" y="5294"/>
                    </a:lnTo>
                    <a:lnTo>
                      <a:pt x="924" y="5168"/>
                    </a:lnTo>
                    <a:lnTo>
                      <a:pt x="981" y="5042"/>
                    </a:lnTo>
                    <a:lnTo>
                      <a:pt x="1038" y="4918"/>
                    </a:lnTo>
                    <a:lnTo>
                      <a:pt x="1097" y="4793"/>
                    </a:lnTo>
                    <a:lnTo>
                      <a:pt x="1158" y="4669"/>
                    </a:lnTo>
                    <a:lnTo>
                      <a:pt x="1220" y="4547"/>
                    </a:lnTo>
                    <a:lnTo>
                      <a:pt x="1283" y="4425"/>
                    </a:lnTo>
                    <a:lnTo>
                      <a:pt x="1349" y="4303"/>
                    </a:lnTo>
                    <a:lnTo>
                      <a:pt x="1416" y="4184"/>
                    </a:lnTo>
                    <a:lnTo>
                      <a:pt x="1483" y="4064"/>
                    </a:lnTo>
                    <a:lnTo>
                      <a:pt x="1554" y="3945"/>
                    </a:lnTo>
                    <a:lnTo>
                      <a:pt x="1625" y="3828"/>
                    </a:lnTo>
                    <a:lnTo>
                      <a:pt x="1698" y="3712"/>
                    </a:lnTo>
                    <a:lnTo>
                      <a:pt x="1772" y="3596"/>
                    </a:lnTo>
                    <a:lnTo>
                      <a:pt x="1848" y="3482"/>
                    </a:lnTo>
                    <a:lnTo>
                      <a:pt x="1925" y="3368"/>
                    </a:lnTo>
                    <a:lnTo>
                      <a:pt x="2003" y="3256"/>
                    </a:lnTo>
                    <a:lnTo>
                      <a:pt x="2084" y="3145"/>
                    </a:lnTo>
                    <a:lnTo>
                      <a:pt x="2165" y="3035"/>
                    </a:lnTo>
                    <a:lnTo>
                      <a:pt x="2248" y="2926"/>
                    </a:lnTo>
                    <a:lnTo>
                      <a:pt x="2332" y="2819"/>
                    </a:lnTo>
                    <a:lnTo>
                      <a:pt x="2419" y="2712"/>
                    </a:lnTo>
                    <a:lnTo>
                      <a:pt x="2506" y="2607"/>
                    </a:lnTo>
                    <a:lnTo>
                      <a:pt x="2595" y="2503"/>
                    </a:lnTo>
                    <a:lnTo>
                      <a:pt x="2685" y="2402"/>
                    </a:lnTo>
                    <a:lnTo>
                      <a:pt x="2777" y="2300"/>
                    </a:lnTo>
                    <a:lnTo>
                      <a:pt x="2869" y="2201"/>
                    </a:lnTo>
                    <a:lnTo>
                      <a:pt x="2964" y="2103"/>
                    </a:lnTo>
                    <a:lnTo>
                      <a:pt x="3059" y="2007"/>
                    </a:lnTo>
                    <a:lnTo>
                      <a:pt x="3157" y="1911"/>
                    </a:lnTo>
                    <a:lnTo>
                      <a:pt x="3254" y="1817"/>
                    </a:lnTo>
                    <a:lnTo>
                      <a:pt x="3355" y="1726"/>
                    </a:lnTo>
                    <a:lnTo>
                      <a:pt x="3456" y="1635"/>
                    </a:lnTo>
                    <a:lnTo>
                      <a:pt x="3558" y="1546"/>
                    </a:lnTo>
                    <a:lnTo>
                      <a:pt x="3663" y="1459"/>
                    </a:lnTo>
                    <a:lnTo>
                      <a:pt x="3767" y="1374"/>
                    </a:lnTo>
                    <a:lnTo>
                      <a:pt x="3874" y="1291"/>
                    </a:lnTo>
                    <a:lnTo>
                      <a:pt x="3982" y="1208"/>
                    </a:lnTo>
                    <a:lnTo>
                      <a:pt x="4091" y="1129"/>
                    </a:lnTo>
                    <a:lnTo>
                      <a:pt x="4202" y="1050"/>
                    </a:lnTo>
                    <a:lnTo>
                      <a:pt x="4314" y="974"/>
                    </a:lnTo>
                    <a:lnTo>
                      <a:pt x="4314" y="974"/>
                    </a:lnTo>
                    <a:lnTo>
                      <a:pt x="4370" y="936"/>
                    </a:lnTo>
                    <a:lnTo>
                      <a:pt x="4427" y="899"/>
                    </a:lnTo>
                    <a:lnTo>
                      <a:pt x="4484" y="862"/>
                    </a:lnTo>
                    <a:lnTo>
                      <a:pt x="4542" y="827"/>
                    </a:lnTo>
                    <a:lnTo>
                      <a:pt x="4600" y="792"/>
                    </a:lnTo>
                    <a:lnTo>
                      <a:pt x="4658" y="758"/>
                    </a:lnTo>
                    <a:lnTo>
                      <a:pt x="4717" y="723"/>
                    </a:lnTo>
                    <a:lnTo>
                      <a:pt x="4775" y="691"/>
                    </a:lnTo>
                    <a:lnTo>
                      <a:pt x="4834" y="658"/>
                    </a:lnTo>
                    <a:lnTo>
                      <a:pt x="4895" y="627"/>
                    </a:lnTo>
                    <a:lnTo>
                      <a:pt x="4954" y="596"/>
                    </a:lnTo>
                    <a:lnTo>
                      <a:pt x="5015" y="566"/>
                    </a:lnTo>
                    <a:lnTo>
                      <a:pt x="5075" y="536"/>
                    </a:lnTo>
                    <a:lnTo>
                      <a:pt x="5135" y="507"/>
                    </a:lnTo>
                    <a:lnTo>
                      <a:pt x="5197" y="479"/>
                    </a:lnTo>
                    <a:lnTo>
                      <a:pt x="5258" y="452"/>
                    </a:lnTo>
                    <a:lnTo>
                      <a:pt x="5319" y="425"/>
                    </a:lnTo>
                    <a:lnTo>
                      <a:pt x="5381" y="399"/>
                    </a:lnTo>
                    <a:lnTo>
                      <a:pt x="5443" y="373"/>
                    </a:lnTo>
                    <a:lnTo>
                      <a:pt x="5505" y="349"/>
                    </a:lnTo>
                    <a:lnTo>
                      <a:pt x="5568" y="325"/>
                    </a:lnTo>
                    <a:lnTo>
                      <a:pt x="5630" y="302"/>
                    </a:lnTo>
                    <a:lnTo>
                      <a:pt x="5693" y="280"/>
                    </a:lnTo>
                    <a:lnTo>
                      <a:pt x="5757" y="259"/>
                    </a:lnTo>
                    <a:lnTo>
                      <a:pt x="5820" y="239"/>
                    </a:lnTo>
                    <a:lnTo>
                      <a:pt x="5883" y="219"/>
                    </a:lnTo>
                    <a:lnTo>
                      <a:pt x="5948" y="199"/>
                    </a:lnTo>
                    <a:lnTo>
                      <a:pt x="6011" y="181"/>
                    </a:lnTo>
                    <a:lnTo>
                      <a:pt x="6076" y="164"/>
                    </a:lnTo>
                    <a:lnTo>
                      <a:pt x="6140" y="148"/>
                    </a:lnTo>
                    <a:lnTo>
                      <a:pt x="6204" y="132"/>
                    </a:lnTo>
                    <a:lnTo>
                      <a:pt x="6270" y="117"/>
                    </a:lnTo>
                    <a:lnTo>
                      <a:pt x="6334" y="103"/>
                    </a:lnTo>
                    <a:lnTo>
                      <a:pt x="6399" y="90"/>
                    </a:lnTo>
                    <a:lnTo>
                      <a:pt x="6465" y="78"/>
                    </a:lnTo>
                    <a:lnTo>
                      <a:pt x="6530" y="67"/>
                    </a:lnTo>
                    <a:lnTo>
                      <a:pt x="6595" y="56"/>
                    </a:lnTo>
                    <a:lnTo>
                      <a:pt x="6661" y="47"/>
                    </a:lnTo>
                    <a:lnTo>
                      <a:pt x="6726" y="38"/>
                    </a:lnTo>
                    <a:lnTo>
                      <a:pt x="6793" y="30"/>
                    </a:lnTo>
                    <a:lnTo>
                      <a:pt x="6858" y="24"/>
                    </a:lnTo>
                    <a:lnTo>
                      <a:pt x="6924" y="17"/>
                    </a:lnTo>
                    <a:lnTo>
                      <a:pt x="6991" y="12"/>
                    </a:lnTo>
                    <a:lnTo>
                      <a:pt x="7057" y="8"/>
                    </a:lnTo>
                    <a:lnTo>
                      <a:pt x="7123" y="4"/>
                    </a:lnTo>
                    <a:lnTo>
                      <a:pt x="7190" y="2"/>
                    </a:lnTo>
                    <a:lnTo>
                      <a:pt x="7256" y="1"/>
                    </a:lnTo>
                    <a:lnTo>
                      <a:pt x="7324" y="0"/>
                    </a:lnTo>
                    <a:lnTo>
                      <a:pt x="7390" y="1"/>
                    </a:lnTo>
                    <a:lnTo>
                      <a:pt x="7456" y="3"/>
                    </a:lnTo>
                    <a:lnTo>
                      <a:pt x="7524" y="5"/>
                    </a:lnTo>
                    <a:lnTo>
                      <a:pt x="7590" y="9"/>
                    </a:lnTo>
                    <a:lnTo>
                      <a:pt x="7658" y="13"/>
                    </a:lnTo>
                    <a:lnTo>
                      <a:pt x="7724" y="19"/>
                    </a:lnTo>
                    <a:lnTo>
                      <a:pt x="7791" y="26"/>
                    </a:lnTo>
                    <a:lnTo>
                      <a:pt x="7859" y="34"/>
                    </a:lnTo>
                    <a:lnTo>
                      <a:pt x="7925" y="43"/>
                    </a:lnTo>
                    <a:lnTo>
                      <a:pt x="7992" y="52"/>
                    </a:lnTo>
                    <a:lnTo>
                      <a:pt x="8060" y="63"/>
                    </a:lnTo>
                    <a:lnTo>
                      <a:pt x="8127" y="75"/>
                    </a:lnTo>
                    <a:lnTo>
                      <a:pt x="8194" y="87"/>
                    </a:lnTo>
                    <a:lnTo>
                      <a:pt x="8261" y="101"/>
                    </a:lnTo>
                    <a:lnTo>
                      <a:pt x="8328" y="116"/>
                    </a:lnTo>
                    <a:lnTo>
                      <a:pt x="8395" y="132"/>
                    </a:lnTo>
                    <a:lnTo>
                      <a:pt x="8395" y="132"/>
                    </a:lnTo>
                    <a:lnTo>
                      <a:pt x="8444" y="144"/>
                    </a:lnTo>
                    <a:lnTo>
                      <a:pt x="8492" y="157"/>
                    </a:lnTo>
                    <a:lnTo>
                      <a:pt x="8541" y="171"/>
                    </a:lnTo>
                    <a:lnTo>
                      <a:pt x="8589" y="185"/>
                    </a:lnTo>
                    <a:lnTo>
                      <a:pt x="8637" y="199"/>
                    </a:lnTo>
                    <a:lnTo>
                      <a:pt x="8684" y="216"/>
                    </a:lnTo>
                    <a:lnTo>
                      <a:pt x="8732" y="231"/>
                    </a:lnTo>
                    <a:lnTo>
                      <a:pt x="8779" y="248"/>
                    </a:lnTo>
                    <a:lnTo>
                      <a:pt x="8872" y="282"/>
                    </a:lnTo>
                    <a:lnTo>
                      <a:pt x="8964" y="318"/>
                    </a:lnTo>
                    <a:lnTo>
                      <a:pt x="9055" y="357"/>
                    </a:lnTo>
                    <a:lnTo>
                      <a:pt x="9146" y="398"/>
                    </a:lnTo>
                    <a:lnTo>
                      <a:pt x="9234" y="440"/>
                    </a:lnTo>
                    <a:lnTo>
                      <a:pt x="9323" y="485"/>
                    </a:lnTo>
                    <a:lnTo>
                      <a:pt x="9409" y="531"/>
                    </a:lnTo>
                    <a:lnTo>
                      <a:pt x="9496" y="579"/>
                    </a:lnTo>
                    <a:lnTo>
                      <a:pt x="9580" y="629"/>
                    </a:lnTo>
                    <a:lnTo>
                      <a:pt x="9665" y="680"/>
                    </a:lnTo>
                    <a:lnTo>
                      <a:pt x="9748" y="733"/>
                    </a:lnTo>
                    <a:lnTo>
                      <a:pt x="9831" y="788"/>
                    </a:lnTo>
                    <a:lnTo>
                      <a:pt x="9912" y="843"/>
                    </a:lnTo>
                    <a:lnTo>
                      <a:pt x="9993" y="901"/>
                    </a:lnTo>
                    <a:lnTo>
                      <a:pt x="10072" y="960"/>
                    </a:lnTo>
                    <a:lnTo>
                      <a:pt x="10151" y="1020"/>
                    </a:lnTo>
                    <a:lnTo>
                      <a:pt x="10229" y="1081"/>
                    </a:lnTo>
                    <a:lnTo>
                      <a:pt x="10306" y="1144"/>
                    </a:lnTo>
                    <a:lnTo>
                      <a:pt x="10382" y="1207"/>
                    </a:lnTo>
                    <a:lnTo>
                      <a:pt x="10457" y="1272"/>
                    </a:lnTo>
                    <a:lnTo>
                      <a:pt x="10532" y="1338"/>
                    </a:lnTo>
                    <a:lnTo>
                      <a:pt x="10606" y="1404"/>
                    </a:lnTo>
                    <a:lnTo>
                      <a:pt x="10680" y="1473"/>
                    </a:lnTo>
                    <a:lnTo>
                      <a:pt x="10752" y="1541"/>
                    </a:lnTo>
                    <a:lnTo>
                      <a:pt x="10824" y="1610"/>
                    </a:lnTo>
                    <a:lnTo>
                      <a:pt x="10895" y="1680"/>
                    </a:lnTo>
                    <a:lnTo>
                      <a:pt x="10964" y="1751"/>
                    </a:lnTo>
                    <a:lnTo>
                      <a:pt x="11035" y="1823"/>
                    </a:lnTo>
                    <a:lnTo>
                      <a:pt x="11035" y="1823"/>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5400" dirty="0"/>
              </a:p>
            </p:txBody>
          </p:sp>
        </p:grpSp>
        <p:sp>
          <p:nvSpPr>
            <p:cNvPr id="36" name="Rectangle 35"/>
            <p:cNvSpPr>
              <a:spLocks noChangeArrowheads="1"/>
            </p:cNvSpPr>
            <p:nvPr/>
          </p:nvSpPr>
          <p:spPr bwMode="auto">
            <a:xfrm>
              <a:off x="1243911" y="5377692"/>
              <a:ext cx="265602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b="1" dirty="0">
                  <a:solidFill>
                    <a:srgbClr val="063864"/>
                  </a:solidFill>
                </a:rPr>
                <a:t>Preservation</a:t>
              </a:r>
            </a:p>
          </p:txBody>
        </p:sp>
        <p:cxnSp>
          <p:nvCxnSpPr>
            <p:cNvPr id="38" name="Straight Connector 37"/>
            <p:cNvCxnSpPr/>
            <p:nvPr/>
          </p:nvCxnSpPr>
          <p:spPr bwMode="auto">
            <a:xfrm flipH="1" flipV="1">
              <a:off x="2987839" y="6191663"/>
              <a:ext cx="1" cy="846849"/>
            </a:xfrm>
            <a:prstGeom prst="line">
              <a:avLst/>
            </a:prstGeom>
            <a:ln>
              <a:solidFill>
                <a:schemeClr val="tx1">
                  <a:lumMod val="20000"/>
                  <a:lumOff val="8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02746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 Placeholder 1"/>
          <p:cNvSpPr txBox="1">
            <a:spLocks/>
          </p:cNvSpPr>
          <p:nvPr/>
        </p:nvSpPr>
        <p:spPr>
          <a:xfrm>
            <a:off x="1158249" y="793140"/>
            <a:ext cx="13815051" cy="972710"/>
          </a:xfrm>
          <a:prstGeom prst="rect">
            <a:avLst/>
          </a:prstGeom>
        </p:spPr>
        <p:txBody>
          <a:bodyPr vert="horz" lIns="91440" tIns="45720" rIns="91440" bIns="45720" rtlCol="0">
            <a:noAutofit/>
          </a:bodyPr>
          <a:lstStyle>
            <a:lvl1pPr marL="0" indent="0" algn="l" defTabSz="1371600" rtl="0" eaLnBrk="1" latinLnBrk="0" hangingPunct="1">
              <a:lnSpc>
                <a:spcPct val="90000"/>
              </a:lnSpc>
              <a:spcBef>
                <a:spcPts val="1500"/>
              </a:spcBef>
              <a:buFont typeface="Arial" panose="020B0604020202020204" pitchFamily="34" charset="0"/>
              <a:buNone/>
              <a:defRPr sz="4800" kern="120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marL="1028700" indent="-342900" algn="l" defTabSz="1371600" rtl="0" eaLnBrk="1" latinLnBrk="0" hangingPunct="1">
              <a:lnSpc>
                <a:spcPct val="90000"/>
              </a:lnSpc>
              <a:spcBef>
                <a:spcPts val="750"/>
              </a:spcBef>
              <a:buFont typeface="Arial" panose="020B0604020202020204" pitchFamily="34" charset="0"/>
              <a:buChar char="•"/>
              <a:defRPr sz="48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2pPr>
            <a:lvl3pPr marL="1714500" indent="-342900" algn="l" defTabSz="1371600" rtl="0" eaLnBrk="1" latinLnBrk="0" hangingPunct="1">
              <a:lnSpc>
                <a:spcPct val="90000"/>
              </a:lnSpc>
              <a:spcBef>
                <a:spcPts val="750"/>
              </a:spcBef>
              <a:buFont typeface="Arial" panose="020B0604020202020204" pitchFamily="34" charset="0"/>
              <a:buChar char="•"/>
              <a:defRPr sz="48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3pPr>
            <a:lvl4pPr marL="2400300" indent="-342900" algn="l" defTabSz="1371600" rtl="0" eaLnBrk="1" latinLnBrk="0" hangingPunct="1">
              <a:lnSpc>
                <a:spcPct val="90000"/>
              </a:lnSpc>
              <a:spcBef>
                <a:spcPts val="750"/>
              </a:spcBef>
              <a:buFont typeface="Arial" panose="020B0604020202020204" pitchFamily="34" charset="0"/>
              <a:buChar char="•"/>
              <a:defRPr sz="48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4pPr>
            <a:lvl5pPr marL="3086100" indent="-342900" algn="l" defTabSz="1371600" rtl="0" eaLnBrk="1" latinLnBrk="0" hangingPunct="1">
              <a:lnSpc>
                <a:spcPct val="90000"/>
              </a:lnSpc>
              <a:spcBef>
                <a:spcPts val="750"/>
              </a:spcBef>
              <a:buFont typeface="Arial" panose="020B0604020202020204" pitchFamily="34" charset="0"/>
              <a:buChar char="•"/>
              <a:defRPr sz="480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US" b="1" u="sng" dirty="0">
                <a:solidFill>
                  <a:srgbClr val="E4A726"/>
                </a:solidFill>
                <a:latin typeface="Calibri" panose="020F0502020204030204" pitchFamily="34" charset="0"/>
                <a:cs typeface="Calibri" panose="020F0502020204030204" pitchFamily="34" charset="0"/>
              </a:rPr>
              <a:t>EXPLORING RESEARCH VISION/MISSION</a:t>
            </a:r>
          </a:p>
          <a:p>
            <a:endParaRPr lang="en-US" altLang="en-US" sz="3200" dirty="0">
              <a:solidFill>
                <a:srgbClr val="063864"/>
              </a:solidFill>
              <a:latin typeface="Calibri" panose="020F0502020204030204" pitchFamily="34" charset="0"/>
              <a:cs typeface="Calibri" panose="020F0502020204030204" pitchFamily="34" charset="0"/>
            </a:endParaRPr>
          </a:p>
          <a:p>
            <a:endParaRPr lang="en-US" altLang="en-US" sz="3200" dirty="0">
              <a:solidFill>
                <a:srgbClr val="063864"/>
              </a:solidFill>
              <a:latin typeface="Calibri" panose="020F0502020204030204" pitchFamily="34" charset="0"/>
              <a:cs typeface="Calibri" panose="020F0502020204030204" pitchFamily="34" charset="0"/>
            </a:endParaRPr>
          </a:p>
          <a:p>
            <a:endParaRPr lang="en-US" altLang="en-US" sz="3200" dirty="0">
              <a:solidFill>
                <a:srgbClr val="063864"/>
              </a:solidFill>
              <a:latin typeface="Calibri" panose="020F0502020204030204" pitchFamily="34" charset="0"/>
              <a:cs typeface="Calibri" panose="020F0502020204030204" pitchFamily="34" charset="0"/>
            </a:endParaRPr>
          </a:p>
          <a:p>
            <a:endParaRPr lang="en-US" altLang="en-US" sz="3200" dirty="0">
              <a:solidFill>
                <a:srgbClr val="063864"/>
              </a:solidFill>
              <a:latin typeface="Calibri" panose="020F0502020204030204" pitchFamily="34" charset="0"/>
              <a:cs typeface="Calibri" panose="020F0502020204030204" pitchFamily="34" charset="0"/>
            </a:endParaRPr>
          </a:p>
          <a:p>
            <a:endParaRPr lang="en-US" altLang="en-US" sz="3200" dirty="0">
              <a:solidFill>
                <a:srgbClr val="063864"/>
              </a:solidFill>
              <a:latin typeface="Calibri" panose="020F0502020204030204" pitchFamily="34" charset="0"/>
              <a:cs typeface="Calibri" panose="020F0502020204030204" pitchFamily="34" charset="0"/>
            </a:endParaRPr>
          </a:p>
          <a:p>
            <a:endParaRPr lang="en-US" altLang="en-US" sz="3200" dirty="0">
              <a:solidFill>
                <a:srgbClr val="063864"/>
              </a:solidFill>
              <a:latin typeface="Calibri" panose="020F0502020204030204" pitchFamily="34" charset="0"/>
              <a:cs typeface="Calibri" panose="020F0502020204030204" pitchFamily="34" charset="0"/>
            </a:endParaRPr>
          </a:p>
          <a:p>
            <a:endParaRPr lang="en-US" altLang="en-US" sz="3200" dirty="0">
              <a:solidFill>
                <a:srgbClr val="063864"/>
              </a:solidFill>
              <a:latin typeface="Calibri" panose="020F0502020204030204" pitchFamily="34" charset="0"/>
              <a:cs typeface="Calibri" panose="020F0502020204030204" pitchFamily="34" charset="0"/>
            </a:endParaRPr>
          </a:p>
          <a:p>
            <a:endParaRPr lang="en-US" altLang="en-US" sz="3200" dirty="0">
              <a:solidFill>
                <a:srgbClr val="063864"/>
              </a:solidFill>
              <a:latin typeface="Calibri" panose="020F0502020204030204" pitchFamily="34" charset="0"/>
              <a:cs typeface="Calibri" panose="020F0502020204030204" pitchFamily="34" charset="0"/>
            </a:endParaRPr>
          </a:p>
          <a:p>
            <a:endParaRPr lang="en-US" altLang="en-US" sz="3200" dirty="0">
              <a:solidFill>
                <a:srgbClr val="063864"/>
              </a:solidFill>
              <a:latin typeface="Calibri" panose="020F0502020204030204" pitchFamily="34" charset="0"/>
              <a:cs typeface="Calibri" panose="020F0502020204030204" pitchFamily="34" charset="0"/>
            </a:endParaRPr>
          </a:p>
          <a:p>
            <a:endParaRPr lang="en-US" altLang="en-US" sz="3200" dirty="0">
              <a:solidFill>
                <a:srgbClr val="063864"/>
              </a:solidFill>
              <a:latin typeface="Calibri" panose="020F0502020204030204" pitchFamily="34" charset="0"/>
              <a:cs typeface="Calibri" panose="020F0502020204030204" pitchFamily="34" charset="0"/>
            </a:endParaRPr>
          </a:p>
          <a:p>
            <a:endParaRPr lang="en-US" altLang="en-US" sz="3200" dirty="0">
              <a:solidFill>
                <a:srgbClr val="063864"/>
              </a:solidFill>
              <a:latin typeface="Calibri" panose="020F0502020204030204" pitchFamily="34" charset="0"/>
              <a:cs typeface="Calibri" panose="020F0502020204030204" pitchFamily="34" charset="0"/>
            </a:endParaRPr>
          </a:p>
          <a:p>
            <a:endParaRPr lang="en-US" altLang="en-US" sz="3200" dirty="0">
              <a:solidFill>
                <a:srgbClr val="063864"/>
              </a:solidFill>
              <a:latin typeface="Calibri" panose="020F0502020204030204" pitchFamily="34" charset="0"/>
              <a:cs typeface="Calibri" panose="020F0502020204030204" pitchFamily="34" charset="0"/>
            </a:endParaRPr>
          </a:p>
          <a:p>
            <a:endParaRPr lang="en-US" altLang="en-US" sz="3200" dirty="0">
              <a:solidFill>
                <a:srgbClr val="063864"/>
              </a:solidFill>
              <a:latin typeface="Calibri" panose="020F0502020204030204" pitchFamily="34" charset="0"/>
              <a:cs typeface="Calibri" panose="020F0502020204030204" pitchFamily="34" charset="0"/>
            </a:endParaRPr>
          </a:p>
          <a:p>
            <a:endParaRPr lang="en-US" altLang="en-US" sz="3200" dirty="0">
              <a:solidFill>
                <a:srgbClr val="063864"/>
              </a:solidFill>
              <a:latin typeface="Calibri" panose="020F0502020204030204" pitchFamily="34" charset="0"/>
              <a:cs typeface="Calibri" panose="020F0502020204030204" pitchFamily="34" charset="0"/>
            </a:endParaRPr>
          </a:p>
          <a:p>
            <a:endParaRPr lang="en-US" altLang="en-US" sz="3200" dirty="0">
              <a:solidFill>
                <a:srgbClr val="063864"/>
              </a:solidFill>
              <a:latin typeface="Calibri" panose="020F0502020204030204" pitchFamily="34" charset="0"/>
              <a:cs typeface="Calibri" panose="020F0502020204030204" pitchFamily="34" charset="0"/>
            </a:endParaRPr>
          </a:p>
          <a:p>
            <a:endParaRPr lang="en-US" altLang="en-US" sz="3200" dirty="0">
              <a:solidFill>
                <a:srgbClr val="063864"/>
              </a:solidFill>
              <a:latin typeface="Calibri" panose="020F0502020204030204" pitchFamily="34" charset="0"/>
              <a:cs typeface="Calibri" panose="020F0502020204030204" pitchFamily="34" charset="0"/>
            </a:endParaRPr>
          </a:p>
          <a:p>
            <a:endParaRPr lang="en-US" altLang="en-US" sz="2000" dirty="0">
              <a:solidFill>
                <a:srgbClr val="063864"/>
              </a:solidFill>
              <a:latin typeface="Calibri" panose="020F0502020204030204" pitchFamily="34" charset="0"/>
              <a:cs typeface="Calibri" panose="020F0502020204030204" pitchFamily="34" charset="0"/>
            </a:endParaRPr>
          </a:p>
          <a:p>
            <a:endParaRPr lang="en-US" altLang="en-US" sz="2000" dirty="0">
              <a:solidFill>
                <a:srgbClr val="063864"/>
              </a:solidFill>
              <a:latin typeface="Calibri" panose="020F0502020204030204" pitchFamily="34" charset="0"/>
              <a:cs typeface="Calibri" panose="020F0502020204030204" pitchFamily="34" charset="0"/>
            </a:endParaRPr>
          </a:p>
          <a:p>
            <a:endParaRPr lang="en-US" altLang="en-US" sz="2000" dirty="0">
              <a:solidFill>
                <a:srgbClr val="063864"/>
              </a:solidFill>
              <a:latin typeface="Calibri" panose="020F0502020204030204" pitchFamily="34" charset="0"/>
              <a:cs typeface="Calibri" panose="020F0502020204030204" pitchFamily="34" charset="0"/>
            </a:endParaRPr>
          </a:p>
          <a:p>
            <a:endParaRPr lang="en-US" altLang="en-US" sz="3200" dirty="0">
              <a:solidFill>
                <a:srgbClr val="063864"/>
              </a:solidFill>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fld id="{48F63A3B-78C7-47BE-AE5E-E10140E04643}" type="slidenum">
              <a:rPr lang="en-US" smtClean="0"/>
              <a:pPr/>
              <a:t>6</a:t>
            </a:fld>
            <a:endParaRPr lang="en-US" dirty="0"/>
          </a:p>
        </p:txBody>
      </p:sp>
      <p:grpSp>
        <p:nvGrpSpPr>
          <p:cNvPr id="43" name="Group 42"/>
          <p:cNvGrpSpPr/>
          <p:nvPr/>
        </p:nvGrpSpPr>
        <p:grpSpPr>
          <a:xfrm>
            <a:off x="1082675" y="2171024"/>
            <a:ext cx="16220598" cy="10106060"/>
            <a:chOff x="1242323" y="1765850"/>
            <a:chExt cx="16220598" cy="10106060"/>
          </a:xfrm>
        </p:grpSpPr>
        <p:grpSp>
          <p:nvGrpSpPr>
            <p:cNvPr id="35" name="Group 34"/>
            <p:cNvGrpSpPr/>
            <p:nvPr/>
          </p:nvGrpSpPr>
          <p:grpSpPr>
            <a:xfrm>
              <a:off x="1242323" y="1765850"/>
              <a:ext cx="16220598" cy="10106060"/>
              <a:chOff x="998997" y="1482743"/>
              <a:chExt cx="16220598" cy="10106060"/>
            </a:xfrm>
          </p:grpSpPr>
          <p:grpSp>
            <p:nvGrpSpPr>
              <p:cNvPr id="4" name="Group 3"/>
              <p:cNvGrpSpPr/>
              <p:nvPr/>
            </p:nvGrpSpPr>
            <p:grpSpPr>
              <a:xfrm>
                <a:off x="998997" y="1482743"/>
                <a:ext cx="16220598" cy="10106060"/>
                <a:chOff x="-611351" y="3370332"/>
                <a:chExt cx="19254271" cy="11996156"/>
              </a:xfrm>
            </p:grpSpPr>
            <p:grpSp>
              <p:nvGrpSpPr>
                <p:cNvPr id="5" name="Group 4"/>
                <p:cNvGrpSpPr/>
                <p:nvPr/>
              </p:nvGrpSpPr>
              <p:grpSpPr>
                <a:xfrm>
                  <a:off x="3847150" y="5660185"/>
                  <a:ext cx="8654545" cy="8287440"/>
                  <a:chOff x="10581304" y="6056073"/>
                  <a:chExt cx="6205870" cy="5969240"/>
                </a:xfrm>
              </p:grpSpPr>
              <p:sp>
                <p:nvSpPr>
                  <p:cNvPr id="26" name="Freeform 25"/>
                  <p:cNvSpPr>
                    <a:spLocks/>
                  </p:cNvSpPr>
                  <p:nvPr/>
                </p:nvSpPr>
                <p:spPr bwMode="auto">
                  <a:xfrm rot="21068554">
                    <a:off x="10581304" y="7286198"/>
                    <a:ext cx="2428902" cy="2323247"/>
                  </a:xfrm>
                  <a:custGeom>
                    <a:avLst/>
                    <a:gdLst>
                      <a:gd name="T0" fmla="*/ 10987 w 11035"/>
                      <a:gd name="T1" fmla="*/ 1789 h 10555"/>
                      <a:gd name="T2" fmla="*/ 10833 w 11035"/>
                      <a:gd name="T3" fmla="*/ 1770 h 10555"/>
                      <a:gd name="T4" fmla="*/ 10647 w 11035"/>
                      <a:gd name="T5" fmla="*/ 1808 h 10555"/>
                      <a:gd name="T6" fmla="*/ 10357 w 11035"/>
                      <a:gd name="T7" fmla="*/ 1934 h 10555"/>
                      <a:gd name="T8" fmla="*/ 10237 w 11035"/>
                      <a:gd name="T9" fmla="*/ 2030 h 10555"/>
                      <a:gd name="T10" fmla="*/ 10044 w 11035"/>
                      <a:gd name="T11" fmla="*/ 2277 h 10555"/>
                      <a:gd name="T12" fmla="*/ 9901 w 11035"/>
                      <a:gd name="T13" fmla="*/ 2592 h 10555"/>
                      <a:gd name="T14" fmla="*/ 9736 w 11035"/>
                      <a:gd name="T15" fmla="*/ 3168 h 10555"/>
                      <a:gd name="T16" fmla="*/ 9639 w 11035"/>
                      <a:gd name="T17" fmla="*/ 3485 h 10555"/>
                      <a:gd name="T18" fmla="*/ 9506 w 11035"/>
                      <a:gd name="T19" fmla="*/ 3792 h 10555"/>
                      <a:gd name="T20" fmla="*/ 9215 w 11035"/>
                      <a:gd name="T21" fmla="*/ 4295 h 10555"/>
                      <a:gd name="T22" fmla="*/ 8869 w 11035"/>
                      <a:gd name="T23" fmla="*/ 4758 h 10555"/>
                      <a:gd name="T24" fmla="*/ 8388 w 11035"/>
                      <a:gd name="T25" fmla="*/ 5254 h 10555"/>
                      <a:gd name="T26" fmla="*/ 7837 w 11035"/>
                      <a:gd name="T27" fmla="*/ 5668 h 10555"/>
                      <a:gd name="T28" fmla="*/ 7273 w 11035"/>
                      <a:gd name="T29" fmla="*/ 5967 h 10555"/>
                      <a:gd name="T30" fmla="*/ 6952 w 11035"/>
                      <a:gd name="T31" fmla="*/ 6089 h 10555"/>
                      <a:gd name="T32" fmla="*/ 6619 w 11035"/>
                      <a:gd name="T33" fmla="*/ 6183 h 10555"/>
                      <a:gd name="T34" fmla="*/ 6277 w 11035"/>
                      <a:gd name="T35" fmla="*/ 6247 h 10555"/>
                      <a:gd name="T36" fmla="*/ 5038 w 11035"/>
                      <a:gd name="T37" fmla="*/ 6416 h 10555"/>
                      <a:gd name="T38" fmla="*/ 4262 w 11035"/>
                      <a:gd name="T39" fmla="*/ 6557 h 10555"/>
                      <a:gd name="T40" fmla="*/ 3507 w 11035"/>
                      <a:gd name="T41" fmla="*/ 6761 h 10555"/>
                      <a:gd name="T42" fmla="*/ 2933 w 11035"/>
                      <a:gd name="T43" fmla="*/ 6988 h 10555"/>
                      <a:gd name="T44" fmla="*/ 2579 w 11035"/>
                      <a:gd name="T45" fmla="*/ 7170 h 10555"/>
                      <a:gd name="T46" fmla="*/ 2235 w 11035"/>
                      <a:gd name="T47" fmla="*/ 7386 h 10555"/>
                      <a:gd name="T48" fmla="*/ 1902 w 11035"/>
                      <a:gd name="T49" fmla="*/ 7642 h 10555"/>
                      <a:gd name="T50" fmla="*/ 1581 w 11035"/>
                      <a:gd name="T51" fmla="*/ 7939 h 10555"/>
                      <a:gd name="T52" fmla="*/ 1274 w 11035"/>
                      <a:gd name="T53" fmla="*/ 8282 h 10555"/>
                      <a:gd name="T54" fmla="*/ 982 w 11035"/>
                      <a:gd name="T55" fmla="*/ 8677 h 10555"/>
                      <a:gd name="T56" fmla="*/ 705 w 11035"/>
                      <a:gd name="T57" fmla="*/ 9125 h 10555"/>
                      <a:gd name="T58" fmla="*/ 445 w 11035"/>
                      <a:gd name="T59" fmla="*/ 9632 h 10555"/>
                      <a:gd name="T60" fmla="*/ 202 w 11035"/>
                      <a:gd name="T61" fmla="*/ 10200 h 10555"/>
                      <a:gd name="T62" fmla="*/ 78 w 11035"/>
                      <a:gd name="T63" fmla="*/ 10528 h 10555"/>
                      <a:gd name="T64" fmla="*/ 75 w 11035"/>
                      <a:gd name="T65" fmla="*/ 10346 h 10555"/>
                      <a:gd name="T66" fmla="*/ 16 w 11035"/>
                      <a:gd name="T67" fmla="*/ 9990 h 10555"/>
                      <a:gd name="T68" fmla="*/ 0 w 11035"/>
                      <a:gd name="T69" fmla="*/ 9443 h 10555"/>
                      <a:gd name="T70" fmla="*/ 30 w 11035"/>
                      <a:gd name="T71" fmla="*/ 8718 h 10555"/>
                      <a:gd name="T72" fmla="*/ 105 w 11035"/>
                      <a:gd name="T73" fmla="*/ 8039 h 10555"/>
                      <a:gd name="T74" fmla="*/ 279 w 11035"/>
                      <a:gd name="T75" fmla="*/ 7112 h 10555"/>
                      <a:gd name="T76" fmla="*/ 534 w 11035"/>
                      <a:gd name="T77" fmla="*/ 6194 h 10555"/>
                      <a:gd name="T78" fmla="*/ 870 w 11035"/>
                      <a:gd name="T79" fmla="*/ 5294 h 10555"/>
                      <a:gd name="T80" fmla="*/ 1283 w 11035"/>
                      <a:gd name="T81" fmla="*/ 4425 h 10555"/>
                      <a:gd name="T82" fmla="*/ 1772 w 11035"/>
                      <a:gd name="T83" fmla="*/ 3596 h 10555"/>
                      <a:gd name="T84" fmla="*/ 2332 w 11035"/>
                      <a:gd name="T85" fmla="*/ 2819 h 10555"/>
                      <a:gd name="T86" fmla="*/ 2964 w 11035"/>
                      <a:gd name="T87" fmla="*/ 2103 h 10555"/>
                      <a:gd name="T88" fmla="*/ 3663 w 11035"/>
                      <a:gd name="T89" fmla="*/ 1459 h 10555"/>
                      <a:gd name="T90" fmla="*/ 4314 w 11035"/>
                      <a:gd name="T91" fmla="*/ 974 h 10555"/>
                      <a:gd name="T92" fmla="*/ 4717 w 11035"/>
                      <a:gd name="T93" fmla="*/ 723 h 10555"/>
                      <a:gd name="T94" fmla="*/ 5135 w 11035"/>
                      <a:gd name="T95" fmla="*/ 507 h 10555"/>
                      <a:gd name="T96" fmla="*/ 5568 w 11035"/>
                      <a:gd name="T97" fmla="*/ 325 h 10555"/>
                      <a:gd name="T98" fmla="*/ 6011 w 11035"/>
                      <a:gd name="T99" fmla="*/ 181 h 10555"/>
                      <a:gd name="T100" fmla="*/ 6465 w 11035"/>
                      <a:gd name="T101" fmla="*/ 78 h 10555"/>
                      <a:gd name="T102" fmla="*/ 6924 w 11035"/>
                      <a:gd name="T103" fmla="*/ 17 h 10555"/>
                      <a:gd name="T104" fmla="*/ 7390 w 11035"/>
                      <a:gd name="T105" fmla="*/ 1 h 10555"/>
                      <a:gd name="T106" fmla="*/ 7859 w 11035"/>
                      <a:gd name="T107" fmla="*/ 34 h 10555"/>
                      <a:gd name="T108" fmla="*/ 8328 w 11035"/>
                      <a:gd name="T109" fmla="*/ 116 h 10555"/>
                      <a:gd name="T110" fmla="*/ 8637 w 11035"/>
                      <a:gd name="T111" fmla="*/ 199 h 10555"/>
                      <a:gd name="T112" fmla="*/ 9146 w 11035"/>
                      <a:gd name="T113" fmla="*/ 398 h 10555"/>
                      <a:gd name="T114" fmla="*/ 9748 w 11035"/>
                      <a:gd name="T115" fmla="*/ 733 h 10555"/>
                      <a:gd name="T116" fmla="*/ 10306 w 11035"/>
                      <a:gd name="T117" fmla="*/ 1144 h 10555"/>
                      <a:gd name="T118" fmla="*/ 10824 w 11035"/>
                      <a:gd name="T119" fmla="*/ 1610 h 10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035" h="10555">
                        <a:moveTo>
                          <a:pt x="11035" y="1823"/>
                        </a:moveTo>
                        <a:lnTo>
                          <a:pt x="11035" y="1823"/>
                        </a:lnTo>
                        <a:lnTo>
                          <a:pt x="11028" y="1815"/>
                        </a:lnTo>
                        <a:lnTo>
                          <a:pt x="11021" y="1809"/>
                        </a:lnTo>
                        <a:lnTo>
                          <a:pt x="11013" y="1803"/>
                        </a:lnTo>
                        <a:lnTo>
                          <a:pt x="11005" y="1798"/>
                        </a:lnTo>
                        <a:lnTo>
                          <a:pt x="10987" y="1789"/>
                        </a:lnTo>
                        <a:lnTo>
                          <a:pt x="10968" y="1782"/>
                        </a:lnTo>
                        <a:lnTo>
                          <a:pt x="10948" y="1776"/>
                        </a:lnTo>
                        <a:lnTo>
                          <a:pt x="10927" y="1772"/>
                        </a:lnTo>
                        <a:lnTo>
                          <a:pt x="10905" y="1770"/>
                        </a:lnTo>
                        <a:lnTo>
                          <a:pt x="10882" y="1769"/>
                        </a:lnTo>
                        <a:lnTo>
                          <a:pt x="10858" y="1769"/>
                        </a:lnTo>
                        <a:lnTo>
                          <a:pt x="10833" y="1770"/>
                        </a:lnTo>
                        <a:lnTo>
                          <a:pt x="10806" y="1773"/>
                        </a:lnTo>
                        <a:lnTo>
                          <a:pt x="10780" y="1777"/>
                        </a:lnTo>
                        <a:lnTo>
                          <a:pt x="10754" y="1781"/>
                        </a:lnTo>
                        <a:lnTo>
                          <a:pt x="10728" y="1787"/>
                        </a:lnTo>
                        <a:lnTo>
                          <a:pt x="10701" y="1793"/>
                        </a:lnTo>
                        <a:lnTo>
                          <a:pt x="10674" y="1800"/>
                        </a:lnTo>
                        <a:lnTo>
                          <a:pt x="10647" y="1808"/>
                        </a:lnTo>
                        <a:lnTo>
                          <a:pt x="10620" y="1816"/>
                        </a:lnTo>
                        <a:lnTo>
                          <a:pt x="10568" y="1836"/>
                        </a:lnTo>
                        <a:lnTo>
                          <a:pt x="10518" y="1855"/>
                        </a:lnTo>
                        <a:lnTo>
                          <a:pt x="10471" y="1875"/>
                        </a:lnTo>
                        <a:lnTo>
                          <a:pt x="10427" y="1896"/>
                        </a:lnTo>
                        <a:lnTo>
                          <a:pt x="10389" y="1916"/>
                        </a:lnTo>
                        <a:lnTo>
                          <a:pt x="10357" y="1934"/>
                        </a:lnTo>
                        <a:lnTo>
                          <a:pt x="10332" y="1951"/>
                        </a:lnTo>
                        <a:lnTo>
                          <a:pt x="10332" y="1951"/>
                        </a:lnTo>
                        <a:lnTo>
                          <a:pt x="10312" y="1966"/>
                        </a:lnTo>
                        <a:lnTo>
                          <a:pt x="10293" y="1981"/>
                        </a:lnTo>
                        <a:lnTo>
                          <a:pt x="10273" y="1997"/>
                        </a:lnTo>
                        <a:lnTo>
                          <a:pt x="10255" y="2014"/>
                        </a:lnTo>
                        <a:lnTo>
                          <a:pt x="10237" y="2030"/>
                        </a:lnTo>
                        <a:lnTo>
                          <a:pt x="10220" y="2047"/>
                        </a:lnTo>
                        <a:lnTo>
                          <a:pt x="10186" y="2082"/>
                        </a:lnTo>
                        <a:lnTo>
                          <a:pt x="10155" y="2118"/>
                        </a:lnTo>
                        <a:lnTo>
                          <a:pt x="10125" y="2156"/>
                        </a:lnTo>
                        <a:lnTo>
                          <a:pt x="10096" y="2196"/>
                        </a:lnTo>
                        <a:lnTo>
                          <a:pt x="10069" y="2236"/>
                        </a:lnTo>
                        <a:lnTo>
                          <a:pt x="10044" y="2277"/>
                        </a:lnTo>
                        <a:lnTo>
                          <a:pt x="10020" y="2319"/>
                        </a:lnTo>
                        <a:lnTo>
                          <a:pt x="9998" y="2364"/>
                        </a:lnTo>
                        <a:lnTo>
                          <a:pt x="9977" y="2408"/>
                        </a:lnTo>
                        <a:lnTo>
                          <a:pt x="9957" y="2453"/>
                        </a:lnTo>
                        <a:lnTo>
                          <a:pt x="9936" y="2498"/>
                        </a:lnTo>
                        <a:lnTo>
                          <a:pt x="9918" y="2545"/>
                        </a:lnTo>
                        <a:lnTo>
                          <a:pt x="9901" y="2592"/>
                        </a:lnTo>
                        <a:lnTo>
                          <a:pt x="9885" y="2639"/>
                        </a:lnTo>
                        <a:lnTo>
                          <a:pt x="9869" y="2687"/>
                        </a:lnTo>
                        <a:lnTo>
                          <a:pt x="9854" y="2736"/>
                        </a:lnTo>
                        <a:lnTo>
                          <a:pt x="9840" y="2784"/>
                        </a:lnTo>
                        <a:lnTo>
                          <a:pt x="9813" y="2880"/>
                        </a:lnTo>
                        <a:lnTo>
                          <a:pt x="9787" y="2977"/>
                        </a:lnTo>
                        <a:lnTo>
                          <a:pt x="9736" y="3168"/>
                        </a:lnTo>
                        <a:lnTo>
                          <a:pt x="9711" y="3261"/>
                        </a:lnTo>
                        <a:lnTo>
                          <a:pt x="9698" y="3306"/>
                        </a:lnTo>
                        <a:lnTo>
                          <a:pt x="9684" y="3350"/>
                        </a:lnTo>
                        <a:lnTo>
                          <a:pt x="9684" y="3350"/>
                        </a:lnTo>
                        <a:lnTo>
                          <a:pt x="9670" y="3395"/>
                        </a:lnTo>
                        <a:lnTo>
                          <a:pt x="9655" y="3439"/>
                        </a:lnTo>
                        <a:lnTo>
                          <a:pt x="9639" y="3485"/>
                        </a:lnTo>
                        <a:lnTo>
                          <a:pt x="9622" y="3529"/>
                        </a:lnTo>
                        <a:lnTo>
                          <a:pt x="9605" y="3573"/>
                        </a:lnTo>
                        <a:lnTo>
                          <a:pt x="9585" y="3617"/>
                        </a:lnTo>
                        <a:lnTo>
                          <a:pt x="9567" y="3662"/>
                        </a:lnTo>
                        <a:lnTo>
                          <a:pt x="9547" y="3706"/>
                        </a:lnTo>
                        <a:lnTo>
                          <a:pt x="9527" y="3749"/>
                        </a:lnTo>
                        <a:lnTo>
                          <a:pt x="9506" y="3792"/>
                        </a:lnTo>
                        <a:lnTo>
                          <a:pt x="9485" y="3836"/>
                        </a:lnTo>
                        <a:lnTo>
                          <a:pt x="9463" y="3879"/>
                        </a:lnTo>
                        <a:lnTo>
                          <a:pt x="9418" y="3964"/>
                        </a:lnTo>
                        <a:lnTo>
                          <a:pt x="9369" y="4049"/>
                        </a:lnTo>
                        <a:lnTo>
                          <a:pt x="9320" y="4132"/>
                        </a:lnTo>
                        <a:lnTo>
                          <a:pt x="9269" y="4214"/>
                        </a:lnTo>
                        <a:lnTo>
                          <a:pt x="9215" y="4295"/>
                        </a:lnTo>
                        <a:lnTo>
                          <a:pt x="9161" y="4375"/>
                        </a:lnTo>
                        <a:lnTo>
                          <a:pt x="9106" y="4454"/>
                        </a:lnTo>
                        <a:lnTo>
                          <a:pt x="9048" y="4531"/>
                        </a:lnTo>
                        <a:lnTo>
                          <a:pt x="8991" y="4607"/>
                        </a:lnTo>
                        <a:lnTo>
                          <a:pt x="8933" y="4681"/>
                        </a:lnTo>
                        <a:lnTo>
                          <a:pt x="8933" y="4681"/>
                        </a:lnTo>
                        <a:lnTo>
                          <a:pt x="8869" y="4758"/>
                        </a:lnTo>
                        <a:lnTo>
                          <a:pt x="8805" y="4833"/>
                        </a:lnTo>
                        <a:lnTo>
                          <a:pt x="8740" y="4908"/>
                        </a:lnTo>
                        <a:lnTo>
                          <a:pt x="8672" y="4980"/>
                        </a:lnTo>
                        <a:lnTo>
                          <a:pt x="8603" y="5050"/>
                        </a:lnTo>
                        <a:lnTo>
                          <a:pt x="8533" y="5120"/>
                        </a:lnTo>
                        <a:lnTo>
                          <a:pt x="8460" y="5188"/>
                        </a:lnTo>
                        <a:lnTo>
                          <a:pt x="8388" y="5254"/>
                        </a:lnTo>
                        <a:lnTo>
                          <a:pt x="8312" y="5319"/>
                        </a:lnTo>
                        <a:lnTo>
                          <a:pt x="8237" y="5381"/>
                        </a:lnTo>
                        <a:lnTo>
                          <a:pt x="8159" y="5443"/>
                        </a:lnTo>
                        <a:lnTo>
                          <a:pt x="8080" y="5502"/>
                        </a:lnTo>
                        <a:lnTo>
                          <a:pt x="8000" y="5559"/>
                        </a:lnTo>
                        <a:lnTo>
                          <a:pt x="7919" y="5615"/>
                        </a:lnTo>
                        <a:lnTo>
                          <a:pt x="7837" y="5668"/>
                        </a:lnTo>
                        <a:lnTo>
                          <a:pt x="7753" y="5719"/>
                        </a:lnTo>
                        <a:lnTo>
                          <a:pt x="7669" y="5769"/>
                        </a:lnTo>
                        <a:lnTo>
                          <a:pt x="7582" y="5817"/>
                        </a:lnTo>
                        <a:lnTo>
                          <a:pt x="7496" y="5862"/>
                        </a:lnTo>
                        <a:lnTo>
                          <a:pt x="7407" y="5905"/>
                        </a:lnTo>
                        <a:lnTo>
                          <a:pt x="7319" y="5946"/>
                        </a:lnTo>
                        <a:lnTo>
                          <a:pt x="7273" y="5967"/>
                        </a:lnTo>
                        <a:lnTo>
                          <a:pt x="7228" y="5986"/>
                        </a:lnTo>
                        <a:lnTo>
                          <a:pt x="7183" y="6005"/>
                        </a:lnTo>
                        <a:lnTo>
                          <a:pt x="7137" y="6023"/>
                        </a:lnTo>
                        <a:lnTo>
                          <a:pt x="7091" y="6040"/>
                        </a:lnTo>
                        <a:lnTo>
                          <a:pt x="7045" y="6057"/>
                        </a:lnTo>
                        <a:lnTo>
                          <a:pt x="6998" y="6073"/>
                        </a:lnTo>
                        <a:lnTo>
                          <a:pt x="6952" y="6089"/>
                        </a:lnTo>
                        <a:lnTo>
                          <a:pt x="6904" y="6104"/>
                        </a:lnTo>
                        <a:lnTo>
                          <a:pt x="6858" y="6119"/>
                        </a:lnTo>
                        <a:lnTo>
                          <a:pt x="6811" y="6133"/>
                        </a:lnTo>
                        <a:lnTo>
                          <a:pt x="6762" y="6147"/>
                        </a:lnTo>
                        <a:lnTo>
                          <a:pt x="6715" y="6160"/>
                        </a:lnTo>
                        <a:lnTo>
                          <a:pt x="6667" y="6172"/>
                        </a:lnTo>
                        <a:lnTo>
                          <a:pt x="6619" y="6183"/>
                        </a:lnTo>
                        <a:lnTo>
                          <a:pt x="6570" y="6194"/>
                        </a:lnTo>
                        <a:lnTo>
                          <a:pt x="6522" y="6205"/>
                        </a:lnTo>
                        <a:lnTo>
                          <a:pt x="6474" y="6214"/>
                        </a:lnTo>
                        <a:lnTo>
                          <a:pt x="6425" y="6223"/>
                        </a:lnTo>
                        <a:lnTo>
                          <a:pt x="6375" y="6232"/>
                        </a:lnTo>
                        <a:lnTo>
                          <a:pt x="6326" y="6240"/>
                        </a:lnTo>
                        <a:lnTo>
                          <a:pt x="6277" y="6247"/>
                        </a:lnTo>
                        <a:lnTo>
                          <a:pt x="6277" y="6247"/>
                        </a:lnTo>
                        <a:lnTo>
                          <a:pt x="6050" y="6277"/>
                        </a:lnTo>
                        <a:lnTo>
                          <a:pt x="5825" y="6306"/>
                        </a:lnTo>
                        <a:lnTo>
                          <a:pt x="5600" y="6337"/>
                        </a:lnTo>
                        <a:lnTo>
                          <a:pt x="5375" y="6367"/>
                        </a:lnTo>
                        <a:lnTo>
                          <a:pt x="5150" y="6399"/>
                        </a:lnTo>
                        <a:lnTo>
                          <a:pt x="5038" y="6416"/>
                        </a:lnTo>
                        <a:lnTo>
                          <a:pt x="4926" y="6433"/>
                        </a:lnTo>
                        <a:lnTo>
                          <a:pt x="4815" y="6451"/>
                        </a:lnTo>
                        <a:lnTo>
                          <a:pt x="4704" y="6470"/>
                        </a:lnTo>
                        <a:lnTo>
                          <a:pt x="4593" y="6490"/>
                        </a:lnTo>
                        <a:lnTo>
                          <a:pt x="4482" y="6511"/>
                        </a:lnTo>
                        <a:lnTo>
                          <a:pt x="4372" y="6533"/>
                        </a:lnTo>
                        <a:lnTo>
                          <a:pt x="4262" y="6557"/>
                        </a:lnTo>
                        <a:lnTo>
                          <a:pt x="4153" y="6581"/>
                        </a:lnTo>
                        <a:lnTo>
                          <a:pt x="4044" y="6607"/>
                        </a:lnTo>
                        <a:lnTo>
                          <a:pt x="3935" y="6634"/>
                        </a:lnTo>
                        <a:lnTo>
                          <a:pt x="3828" y="6663"/>
                        </a:lnTo>
                        <a:lnTo>
                          <a:pt x="3720" y="6695"/>
                        </a:lnTo>
                        <a:lnTo>
                          <a:pt x="3613" y="6727"/>
                        </a:lnTo>
                        <a:lnTo>
                          <a:pt x="3507" y="6761"/>
                        </a:lnTo>
                        <a:lnTo>
                          <a:pt x="3400" y="6797"/>
                        </a:lnTo>
                        <a:lnTo>
                          <a:pt x="3296" y="6836"/>
                        </a:lnTo>
                        <a:lnTo>
                          <a:pt x="3191" y="6877"/>
                        </a:lnTo>
                        <a:lnTo>
                          <a:pt x="3088" y="6919"/>
                        </a:lnTo>
                        <a:lnTo>
                          <a:pt x="3035" y="6942"/>
                        </a:lnTo>
                        <a:lnTo>
                          <a:pt x="2984" y="6964"/>
                        </a:lnTo>
                        <a:lnTo>
                          <a:pt x="2933" y="6988"/>
                        </a:lnTo>
                        <a:lnTo>
                          <a:pt x="2881" y="7012"/>
                        </a:lnTo>
                        <a:lnTo>
                          <a:pt x="2830" y="7036"/>
                        </a:lnTo>
                        <a:lnTo>
                          <a:pt x="2780" y="7062"/>
                        </a:lnTo>
                        <a:lnTo>
                          <a:pt x="2730" y="7088"/>
                        </a:lnTo>
                        <a:lnTo>
                          <a:pt x="2679" y="7115"/>
                        </a:lnTo>
                        <a:lnTo>
                          <a:pt x="2629" y="7142"/>
                        </a:lnTo>
                        <a:lnTo>
                          <a:pt x="2579" y="7170"/>
                        </a:lnTo>
                        <a:lnTo>
                          <a:pt x="2528" y="7199"/>
                        </a:lnTo>
                        <a:lnTo>
                          <a:pt x="2479" y="7229"/>
                        </a:lnTo>
                        <a:lnTo>
                          <a:pt x="2430" y="7259"/>
                        </a:lnTo>
                        <a:lnTo>
                          <a:pt x="2381" y="7290"/>
                        </a:lnTo>
                        <a:lnTo>
                          <a:pt x="2332" y="7321"/>
                        </a:lnTo>
                        <a:lnTo>
                          <a:pt x="2283" y="7353"/>
                        </a:lnTo>
                        <a:lnTo>
                          <a:pt x="2235" y="7386"/>
                        </a:lnTo>
                        <a:lnTo>
                          <a:pt x="2186" y="7421"/>
                        </a:lnTo>
                        <a:lnTo>
                          <a:pt x="2138" y="7456"/>
                        </a:lnTo>
                        <a:lnTo>
                          <a:pt x="2091" y="7491"/>
                        </a:lnTo>
                        <a:lnTo>
                          <a:pt x="2043" y="7527"/>
                        </a:lnTo>
                        <a:lnTo>
                          <a:pt x="1995" y="7564"/>
                        </a:lnTo>
                        <a:lnTo>
                          <a:pt x="1949" y="7603"/>
                        </a:lnTo>
                        <a:lnTo>
                          <a:pt x="1902" y="7642"/>
                        </a:lnTo>
                        <a:lnTo>
                          <a:pt x="1856" y="7682"/>
                        </a:lnTo>
                        <a:lnTo>
                          <a:pt x="1809" y="7722"/>
                        </a:lnTo>
                        <a:lnTo>
                          <a:pt x="1763" y="7764"/>
                        </a:lnTo>
                        <a:lnTo>
                          <a:pt x="1717" y="7806"/>
                        </a:lnTo>
                        <a:lnTo>
                          <a:pt x="1672" y="7850"/>
                        </a:lnTo>
                        <a:lnTo>
                          <a:pt x="1626" y="7894"/>
                        </a:lnTo>
                        <a:lnTo>
                          <a:pt x="1581" y="7939"/>
                        </a:lnTo>
                        <a:lnTo>
                          <a:pt x="1537" y="7985"/>
                        </a:lnTo>
                        <a:lnTo>
                          <a:pt x="1492" y="8032"/>
                        </a:lnTo>
                        <a:lnTo>
                          <a:pt x="1448" y="8080"/>
                        </a:lnTo>
                        <a:lnTo>
                          <a:pt x="1404" y="8130"/>
                        </a:lnTo>
                        <a:lnTo>
                          <a:pt x="1361" y="8180"/>
                        </a:lnTo>
                        <a:lnTo>
                          <a:pt x="1317" y="8230"/>
                        </a:lnTo>
                        <a:lnTo>
                          <a:pt x="1274" y="8282"/>
                        </a:lnTo>
                        <a:lnTo>
                          <a:pt x="1232" y="8336"/>
                        </a:lnTo>
                        <a:lnTo>
                          <a:pt x="1189" y="8390"/>
                        </a:lnTo>
                        <a:lnTo>
                          <a:pt x="1148" y="8445"/>
                        </a:lnTo>
                        <a:lnTo>
                          <a:pt x="1105" y="8502"/>
                        </a:lnTo>
                        <a:lnTo>
                          <a:pt x="1064" y="8559"/>
                        </a:lnTo>
                        <a:lnTo>
                          <a:pt x="1023" y="8617"/>
                        </a:lnTo>
                        <a:lnTo>
                          <a:pt x="982" y="8677"/>
                        </a:lnTo>
                        <a:lnTo>
                          <a:pt x="941" y="8737"/>
                        </a:lnTo>
                        <a:lnTo>
                          <a:pt x="901" y="8799"/>
                        </a:lnTo>
                        <a:lnTo>
                          <a:pt x="861" y="8862"/>
                        </a:lnTo>
                        <a:lnTo>
                          <a:pt x="822" y="8926"/>
                        </a:lnTo>
                        <a:lnTo>
                          <a:pt x="782" y="8991"/>
                        </a:lnTo>
                        <a:lnTo>
                          <a:pt x="743" y="9058"/>
                        </a:lnTo>
                        <a:lnTo>
                          <a:pt x="705" y="9125"/>
                        </a:lnTo>
                        <a:lnTo>
                          <a:pt x="667" y="9193"/>
                        </a:lnTo>
                        <a:lnTo>
                          <a:pt x="629" y="9264"/>
                        </a:lnTo>
                        <a:lnTo>
                          <a:pt x="591" y="9334"/>
                        </a:lnTo>
                        <a:lnTo>
                          <a:pt x="554" y="9407"/>
                        </a:lnTo>
                        <a:lnTo>
                          <a:pt x="517" y="9480"/>
                        </a:lnTo>
                        <a:lnTo>
                          <a:pt x="481" y="9555"/>
                        </a:lnTo>
                        <a:lnTo>
                          <a:pt x="445" y="9632"/>
                        </a:lnTo>
                        <a:lnTo>
                          <a:pt x="408" y="9708"/>
                        </a:lnTo>
                        <a:lnTo>
                          <a:pt x="373" y="9788"/>
                        </a:lnTo>
                        <a:lnTo>
                          <a:pt x="338" y="9867"/>
                        </a:lnTo>
                        <a:lnTo>
                          <a:pt x="304" y="9949"/>
                        </a:lnTo>
                        <a:lnTo>
                          <a:pt x="270" y="10031"/>
                        </a:lnTo>
                        <a:lnTo>
                          <a:pt x="235" y="10116"/>
                        </a:lnTo>
                        <a:lnTo>
                          <a:pt x="202" y="10200"/>
                        </a:lnTo>
                        <a:lnTo>
                          <a:pt x="169" y="10287"/>
                        </a:lnTo>
                        <a:lnTo>
                          <a:pt x="136" y="10375"/>
                        </a:lnTo>
                        <a:lnTo>
                          <a:pt x="104" y="10465"/>
                        </a:lnTo>
                        <a:lnTo>
                          <a:pt x="71" y="10555"/>
                        </a:lnTo>
                        <a:lnTo>
                          <a:pt x="71" y="10555"/>
                        </a:lnTo>
                        <a:lnTo>
                          <a:pt x="75" y="10542"/>
                        </a:lnTo>
                        <a:lnTo>
                          <a:pt x="78" y="10528"/>
                        </a:lnTo>
                        <a:lnTo>
                          <a:pt x="81" y="10513"/>
                        </a:lnTo>
                        <a:lnTo>
                          <a:pt x="82" y="10497"/>
                        </a:lnTo>
                        <a:lnTo>
                          <a:pt x="83" y="10480"/>
                        </a:lnTo>
                        <a:lnTo>
                          <a:pt x="84" y="10463"/>
                        </a:lnTo>
                        <a:lnTo>
                          <a:pt x="83" y="10425"/>
                        </a:lnTo>
                        <a:lnTo>
                          <a:pt x="80" y="10386"/>
                        </a:lnTo>
                        <a:lnTo>
                          <a:pt x="75" y="10346"/>
                        </a:lnTo>
                        <a:lnTo>
                          <a:pt x="69" y="10304"/>
                        </a:lnTo>
                        <a:lnTo>
                          <a:pt x="63" y="10261"/>
                        </a:lnTo>
                        <a:lnTo>
                          <a:pt x="47" y="10176"/>
                        </a:lnTo>
                        <a:lnTo>
                          <a:pt x="32" y="10095"/>
                        </a:lnTo>
                        <a:lnTo>
                          <a:pt x="25" y="10057"/>
                        </a:lnTo>
                        <a:lnTo>
                          <a:pt x="20" y="10022"/>
                        </a:lnTo>
                        <a:lnTo>
                          <a:pt x="16" y="9990"/>
                        </a:lnTo>
                        <a:lnTo>
                          <a:pt x="13" y="9961"/>
                        </a:lnTo>
                        <a:lnTo>
                          <a:pt x="13" y="9961"/>
                        </a:lnTo>
                        <a:lnTo>
                          <a:pt x="8" y="9857"/>
                        </a:lnTo>
                        <a:lnTo>
                          <a:pt x="4" y="9754"/>
                        </a:lnTo>
                        <a:lnTo>
                          <a:pt x="2" y="9650"/>
                        </a:lnTo>
                        <a:lnTo>
                          <a:pt x="1" y="9546"/>
                        </a:lnTo>
                        <a:lnTo>
                          <a:pt x="0" y="9443"/>
                        </a:lnTo>
                        <a:lnTo>
                          <a:pt x="1" y="9339"/>
                        </a:lnTo>
                        <a:lnTo>
                          <a:pt x="3" y="9236"/>
                        </a:lnTo>
                        <a:lnTo>
                          <a:pt x="7" y="9132"/>
                        </a:lnTo>
                        <a:lnTo>
                          <a:pt x="11" y="9028"/>
                        </a:lnTo>
                        <a:lnTo>
                          <a:pt x="16" y="8924"/>
                        </a:lnTo>
                        <a:lnTo>
                          <a:pt x="23" y="8820"/>
                        </a:lnTo>
                        <a:lnTo>
                          <a:pt x="30" y="8718"/>
                        </a:lnTo>
                        <a:lnTo>
                          <a:pt x="38" y="8614"/>
                        </a:lnTo>
                        <a:lnTo>
                          <a:pt x="48" y="8511"/>
                        </a:lnTo>
                        <a:lnTo>
                          <a:pt x="58" y="8407"/>
                        </a:lnTo>
                        <a:lnTo>
                          <a:pt x="70" y="8305"/>
                        </a:lnTo>
                        <a:lnTo>
                          <a:pt x="70" y="8305"/>
                        </a:lnTo>
                        <a:lnTo>
                          <a:pt x="86" y="8172"/>
                        </a:lnTo>
                        <a:lnTo>
                          <a:pt x="105" y="8039"/>
                        </a:lnTo>
                        <a:lnTo>
                          <a:pt x="124" y="7906"/>
                        </a:lnTo>
                        <a:lnTo>
                          <a:pt x="146" y="7775"/>
                        </a:lnTo>
                        <a:lnTo>
                          <a:pt x="169" y="7642"/>
                        </a:lnTo>
                        <a:lnTo>
                          <a:pt x="194" y="7509"/>
                        </a:lnTo>
                        <a:lnTo>
                          <a:pt x="220" y="7376"/>
                        </a:lnTo>
                        <a:lnTo>
                          <a:pt x="248" y="7245"/>
                        </a:lnTo>
                        <a:lnTo>
                          <a:pt x="279" y="7112"/>
                        </a:lnTo>
                        <a:lnTo>
                          <a:pt x="310" y="6980"/>
                        </a:lnTo>
                        <a:lnTo>
                          <a:pt x="343" y="6848"/>
                        </a:lnTo>
                        <a:lnTo>
                          <a:pt x="378" y="6717"/>
                        </a:lnTo>
                        <a:lnTo>
                          <a:pt x="414" y="6585"/>
                        </a:lnTo>
                        <a:lnTo>
                          <a:pt x="454" y="6454"/>
                        </a:lnTo>
                        <a:lnTo>
                          <a:pt x="493" y="6324"/>
                        </a:lnTo>
                        <a:lnTo>
                          <a:pt x="534" y="6194"/>
                        </a:lnTo>
                        <a:lnTo>
                          <a:pt x="577" y="6063"/>
                        </a:lnTo>
                        <a:lnTo>
                          <a:pt x="623" y="5934"/>
                        </a:lnTo>
                        <a:lnTo>
                          <a:pt x="669" y="5805"/>
                        </a:lnTo>
                        <a:lnTo>
                          <a:pt x="717" y="5676"/>
                        </a:lnTo>
                        <a:lnTo>
                          <a:pt x="766" y="5548"/>
                        </a:lnTo>
                        <a:lnTo>
                          <a:pt x="818" y="5421"/>
                        </a:lnTo>
                        <a:lnTo>
                          <a:pt x="870" y="5294"/>
                        </a:lnTo>
                        <a:lnTo>
                          <a:pt x="924" y="5168"/>
                        </a:lnTo>
                        <a:lnTo>
                          <a:pt x="981" y="5042"/>
                        </a:lnTo>
                        <a:lnTo>
                          <a:pt x="1038" y="4918"/>
                        </a:lnTo>
                        <a:lnTo>
                          <a:pt x="1097" y="4793"/>
                        </a:lnTo>
                        <a:lnTo>
                          <a:pt x="1158" y="4669"/>
                        </a:lnTo>
                        <a:lnTo>
                          <a:pt x="1220" y="4547"/>
                        </a:lnTo>
                        <a:lnTo>
                          <a:pt x="1283" y="4425"/>
                        </a:lnTo>
                        <a:lnTo>
                          <a:pt x="1349" y="4303"/>
                        </a:lnTo>
                        <a:lnTo>
                          <a:pt x="1416" y="4184"/>
                        </a:lnTo>
                        <a:lnTo>
                          <a:pt x="1483" y="4064"/>
                        </a:lnTo>
                        <a:lnTo>
                          <a:pt x="1554" y="3945"/>
                        </a:lnTo>
                        <a:lnTo>
                          <a:pt x="1625" y="3828"/>
                        </a:lnTo>
                        <a:lnTo>
                          <a:pt x="1698" y="3712"/>
                        </a:lnTo>
                        <a:lnTo>
                          <a:pt x="1772" y="3596"/>
                        </a:lnTo>
                        <a:lnTo>
                          <a:pt x="1848" y="3482"/>
                        </a:lnTo>
                        <a:lnTo>
                          <a:pt x="1925" y="3368"/>
                        </a:lnTo>
                        <a:lnTo>
                          <a:pt x="2003" y="3256"/>
                        </a:lnTo>
                        <a:lnTo>
                          <a:pt x="2084" y="3145"/>
                        </a:lnTo>
                        <a:lnTo>
                          <a:pt x="2165" y="3035"/>
                        </a:lnTo>
                        <a:lnTo>
                          <a:pt x="2248" y="2926"/>
                        </a:lnTo>
                        <a:lnTo>
                          <a:pt x="2332" y="2819"/>
                        </a:lnTo>
                        <a:lnTo>
                          <a:pt x="2419" y="2712"/>
                        </a:lnTo>
                        <a:lnTo>
                          <a:pt x="2506" y="2607"/>
                        </a:lnTo>
                        <a:lnTo>
                          <a:pt x="2595" y="2503"/>
                        </a:lnTo>
                        <a:lnTo>
                          <a:pt x="2685" y="2402"/>
                        </a:lnTo>
                        <a:lnTo>
                          <a:pt x="2777" y="2300"/>
                        </a:lnTo>
                        <a:lnTo>
                          <a:pt x="2869" y="2201"/>
                        </a:lnTo>
                        <a:lnTo>
                          <a:pt x="2964" y="2103"/>
                        </a:lnTo>
                        <a:lnTo>
                          <a:pt x="3059" y="2007"/>
                        </a:lnTo>
                        <a:lnTo>
                          <a:pt x="3157" y="1911"/>
                        </a:lnTo>
                        <a:lnTo>
                          <a:pt x="3254" y="1817"/>
                        </a:lnTo>
                        <a:lnTo>
                          <a:pt x="3355" y="1726"/>
                        </a:lnTo>
                        <a:lnTo>
                          <a:pt x="3456" y="1635"/>
                        </a:lnTo>
                        <a:lnTo>
                          <a:pt x="3558" y="1546"/>
                        </a:lnTo>
                        <a:lnTo>
                          <a:pt x="3663" y="1459"/>
                        </a:lnTo>
                        <a:lnTo>
                          <a:pt x="3767" y="1374"/>
                        </a:lnTo>
                        <a:lnTo>
                          <a:pt x="3874" y="1291"/>
                        </a:lnTo>
                        <a:lnTo>
                          <a:pt x="3982" y="1208"/>
                        </a:lnTo>
                        <a:lnTo>
                          <a:pt x="4091" y="1129"/>
                        </a:lnTo>
                        <a:lnTo>
                          <a:pt x="4202" y="1050"/>
                        </a:lnTo>
                        <a:lnTo>
                          <a:pt x="4314" y="974"/>
                        </a:lnTo>
                        <a:lnTo>
                          <a:pt x="4314" y="974"/>
                        </a:lnTo>
                        <a:lnTo>
                          <a:pt x="4370" y="936"/>
                        </a:lnTo>
                        <a:lnTo>
                          <a:pt x="4427" y="899"/>
                        </a:lnTo>
                        <a:lnTo>
                          <a:pt x="4484" y="862"/>
                        </a:lnTo>
                        <a:lnTo>
                          <a:pt x="4542" y="827"/>
                        </a:lnTo>
                        <a:lnTo>
                          <a:pt x="4600" y="792"/>
                        </a:lnTo>
                        <a:lnTo>
                          <a:pt x="4658" y="758"/>
                        </a:lnTo>
                        <a:lnTo>
                          <a:pt x="4717" y="723"/>
                        </a:lnTo>
                        <a:lnTo>
                          <a:pt x="4775" y="691"/>
                        </a:lnTo>
                        <a:lnTo>
                          <a:pt x="4834" y="658"/>
                        </a:lnTo>
                        <a:lnTo>
                          <a:pt x="4895" y="627"/>
                        </a:lnTo>
                        <a:lnTo>
                          <a:pt x="4954" y="596"/>
                        </a:lnTo>
                        <a:lnTo>
                          <a:pt x="5015" y="566"/>
                        </a:lnTo>
                        <a:lnTo>
                          <a:pt x="5075" y="536"/>
                        </a:lnTo>
                        <a:lnTo>
                          <a:pt x="5135" y="507"/>
                        </a:lnTo>
                        <a:lnTo>
                          <a:pt x="5197" y="479"/>
                        </a:lnTo>
                        <a:lnTo>
                          <a:pt x="5258" y="452"/>
                        </a:lnTo>
                        <a:lnTo>
                          <a:pt x="5319" y="425"/>
                        </a:lnTo>
                        <a:lnTo>
                          <a:pt x="5381" y="399"/>
                        </a:lnTo>
                        <a:lnTo>
                          <a:pt x="5443" y="373"/>
                        </a:lnTo>
                        <a:lnTo>
                          <a:pt x="5505" y="349"/>
                        </a:lnTo>
                        <a:lnTo>
                          <a:pt x="5568" y="325"/>
                        </a:lnTo>
                        <a:lnTo>
                          <a:pt x="5630" y="302"/>
                        </a:lnTo>
                        <a:lnTo>
                          <a:pt x="5693" y="280"/>
                        </a:lnTo>
                        <a:lnTo>
                          <a:pt x="5757" y="259"/>
                        </a:lnTo>
                        <a:lnTo>
                          <a:pt x="5820" y="239"/>
                        </a:lnTo>
                        <a:lnTo>
                          <a:pt x="5883" y="219"/>
                        </a:lnTo>
                        <a:lnTo>
                          <a:pt x="5948" y="199"/>
                        </a:lnTo>
                        <a:lnTo>
                          <a:pt x="6011" y="181"/>
                        </a:lnTo>
                        <a:lnTo>
                          <a:pt x="6076" y="164"/>
                        </a:lnTo>
                        <a:lnTo>
                          <a:pt x="6140" y="148"/>
                        </a:lnTo>
                        <a:lnTo>
                          <a:pt x="6204" y="132"/>
                        </a:lnTo>
                        <a:lnTo>
                          <a:pt x="6270" y="117"/>
                        </a:lnTo>
                        <a:lnTo>
                          <a:pt x="6334" y="103"/>
                        </a:lnTo>
                        <a:lnTo>
                          <a:pt x="6399" y="90"/>
                        </a:lnTo>
                        <a:lnTo>
                          <a:pt x="6465" y="78"/>
                        </a:lnTo>
                        <a:lnTo>
                          <a:pt x="6530" y="67"/>
                        </a:lnTo>
                        <a:lnTo>
                          <a:pt x="6595" y="56"/>
                        </a:lnTo>
                        <a:lnTo>
                          <a:pt x="6661" y="47"/>
                        </a:lnTo>
                        <a:lnTo>
                          <a:pt x="6726" y="38"/>
                        </a:lnTo>
                        <a:lnTo>
                          <a:pt x="6793" y="30"/>
                        </a:lnTo>
                        <a:lnTo>
                          <a:pt x="6858" y="24"/>
                        </a:lnTo>
                        <a:lnTo>
                          <a:pt x="6924" y="17"/>
                        </a:lnTo>
                        <a:lnTo>
                          <a:pt x="6991" y="12"/>
                        </a:lnTo>
                        <a:lnTo>
                          <a:pt x="7057" y="8"/>
                        </a:lnTo>
                        <a:lnTo>
                          <a:pt x="7123" y="4"/>
                        </a:lnTo>
                        <a:lnTo>
                          <a:pt x="7190" y="2"/>
                        </a:lnTo>
                        <a:lnTo>
                          <a:pt x="7256" y="1"/>
                        </a:lnTo>
                        <a:lnTo>
                          <a:pt x="7324" y="0"/>
                        </a:lnTo>
                        <a:lnTo>
                          <a:pt x="7390" y="1"/>
                        </a:lnTo>
                        <a:lnTo>
                          <a:pt x="7456" y="3"/>
                        </a:lnTo>
                        <a:lnTo>
                          <a:pt x="7524" y="5"/>
                        </a:lnTo>
                        <a:lnTo>
                          <a:pt x="7590" y="9"/>
                        </a:lnTo>
                        <a:lnTo>
                          <a:pt x="7658" y="13"/>
                        </a:lnTo>
                        <a:lnTo>
                          <a:pt x="7724" y="19"/>
                        </a:lnTo>
                        <a:lnTo>
                          <a:pt x="7791" y="26"/>
                        </a:lnTo>
                        <a:lnTo>
                          <a:pt x="7859" y="34"/>
                        </a:lnTo>
                        <a:lnTo>
                          <a:pt x="7925" y="43"/>
                        </a:lnTo>
                        <a:lnTo>
                          <a:pt x="7992" y="52"/>
                        </a:lnTo>
                        <a:lnTo>
                          <a:pt x="8060" y="63"/>
                        </a:lnTo>
                        <a:lnTo>
                          <a:pt x="8127" y="75"/>
                        </a:lnTo>
                        <a:lnTo>
                          <a:pt x="8194" y="87"/>
                        </a:lnTo>
                        <a:lnTo>
                          <a:pt x="8261" y="101"/>
                        </a:lnTo>
                        <a:lnTo>
                          <a:pt x="8328" y="116"/>
                        </a:lnTo>
                        <a:lnTo>
                          <a:pt x="8395" y="132"/>
                        </a:lnTo>
                        <a:lnTo>
                          <a:pt x="8395" y="132"/>
                        </a:lnTo>
                        <a:lnTo>
                          <a:pt x="8444" y="144"/>
                        </a:lnTo>
                        <a:lnTo>
                          <a:pt x="8492" y="157"/>
                        </a:lnTo>
                        <a:lnTo>
                          <a:pt x="8541" y="171"/>
                        </a:lnTo>
                        <a:lnTo>
                          <a:pt x="8589" y="185"/>
                        </a:lnTo>
                        <a:lnTo>
                          <a:pt x="8637" y="199"/>
                        </a:lnTo>
                        <a:lnTo>
                          <a:pt x="8684" y="216"/>
                        </a:lnTo>
                        <a:lnTo>
                          <a:pt x="8732" y="231"/>
                        </a:lnTo>
                        <a:lnTo>
                          <a:pt x="8779" y="248"/>
                        </a:lnTo>
                        <a:lnTo>
                          <a:pt x="8872" y="282"/>
                        </a:lnTo>
                        <a:lnTo>
                          <a:pt x="8964" y="318"/>
                        </a:lnTo>
                        <a:lnTo>
                          <a:pt x="9055" y="357"/>
                        </a:lnTo>
                        <a:lnTo>
                          <a:pt x="9146" y="398"/>
                        </a:lnTo>
                        <a:lnTo>
                          <a:pt x="9234" y="440"/>
                        </a:lnTo>
                        <a:lnTo>
                          <a:pt x="9323" y="485"/>
                        </a:lnTo>
                        <a:lnTo>
                          <a:pt x="9409" y="531"/>
                        </a:lnTo>
                        <a:lnTo>
                          <a:pt x="9496" y="579"/>
                        </a:lnTo>
                        <a:lnTo>
                          <a:pt x="9580" y="629"/>
                        </a:lnTo>
                        <a:lnTo>
                          <a:pt x="9665" y="680"/>
                        </a:lnTo>
                        <a:lnTo>
                          <a:pt x="9748" y="733"/>
                        </a:lnTo>
                        <a:lnTo>
                          <a:pt x="9831" y="788"/>
                        </a:lnTo>
                        <a:lnTo>
                          <a:pt x="9912" y="843"/>
                        </a:lnTo>
                        <a:lnTo>
                          <a:pt x="9993" y="901"/>
                        </a:lnTo>
                        <a:lnTo>
                          <a:pt x="10072" y="960"/>
                        </a:lnTo>
                        <a:lnTo>
                          <a:pt x="10151" y="1020"/>
                        </a:lnTo>
                        <a:lnTo>
                          <a:pt x="10229" y="1081"/>
                        </a:lnTo>
                        <a:lnTo>
                          <a:pt x="10306" y="1144"/>
                        </a:lnTo>
                        <a:lnTo>
                          <a:pt x="10382" y="1207"/>
                        </a:lnTo>
                        <a:lnTo>
                          <a:pt x="10457" y="1272"/>
                        </a:lnTo>
                        <a:lnTo>
                          <a:pt x="10532" y="1338"/>
                        </a:lnTo>
                        <a:lnTo>
                          <a:pt x="10606" y="1404"/>
                        </a:lnTo>
                        <a:lnTo>
                          <a:pt x="10680" y="1473"/>
                        </a:lnTo>
                        <a:lnTo>
                          <a:pt x="10752" y="1541"/>
                        </a:lnTo>
                        <a:lnTo>
                          <a:pt x="10824" y="1610"/>
                        </a:lnTo>
                        <a:lnTo>
                          <a:pt x="10895" y="1680"/>
                        </a:lnTo>
                        <a:lnTo>
                          <a:pt x="10964" y="1751"/>
                        </a:lnTo>
                        <a:lnTo>
                          <a:pt x="11035" y="1823"/>
                        </a:lnTo>
                        <a:lnTo>
                          <a:pt x="11035" y="1823"/>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5400" dirty="0"/>
                  </a:p>
                </p:txBody>
              </p:sp>
              <p:sp>
                <p:nvSpPr>
                  <p:cNvPr id="27" name="Freeform 26"/>
                  <p:cNvSpPr>
                    <a:spLocks/>
                  </p:cNvSpPr>
                  <p:nvPr/>
                </p:nvSpPr>
                <p:spPr bwMode="auto">
                  <a:xfrm rot="19827358">
                    <a:off x="11778974" y="6056073"/>
                    <a:ext cx="2771168" cy="1869825"/>
                  </a:xfrm>
                  <a:custGeom>
                    <a:avLst/>
                    <a:gdLst>
                      <a:gd name="T0" fmla="*/ 11854 w 12590"/>
                      <a:gd name="T1" fmla="*/ 8438 h 8493"/>
                      <a:gd name="T2" fmla="*/ 11822 w 12590"/>
                      <a:gd name="T3" fmla="*/ 8286 h 8493"/>
                      <a:gd name="T4" fmla="*/ 11726 w 12590"/>
                      <a:gd name="T5" fmla="*/ 8123 h 8493"/>
                      <a:gd name="T6" fmla="*/ 11511 w 12590"/>
                      <a:gd name="T7" fmla="*/ 7890 h 8493"/>
                      <a:gd name="T8" fmla="*/ 11382 w 12590"/>
                      <a:gd name="T9" fmla="*/ 7808 h 8493"/>
                      <a:gd name="T10" fmla="*/ 11085 w 12590"/>
                      <a:gd name="T11" fmla="*/ 7707 h 8493"/>
                      <a:gd name="T12" fmla="*/ 10741 w 12590"/>
                      <a:gd name="T13" fmla="*/ 7675 h 8493"/>
                      <a:gd name="T14" fmla="*/ 10143 w 12590"/>
                      <a:gd name="T15" fmla="*/ 7707 h 8493"/>
                      <a:gd name="T16" fmla="*/ 9812 w 12590"/>
                      <a:gd name="T17" fmla="*/ 7718 h 8493"/>
                      <a:gd name="T18" fmla="*/ 9477 w 12590"/>
                      <a:gd name="T19" fmla="*/ 7694 h 8493"/>
                      <a:gd name="T20" fmla="*/ 8907 w 12590"/>
                      <a:gd name="T21" fmla="*/ 7583 h 8493"/>
                      <a:gd name="T22" fmla="*/ 8357 w 12590"/>
                      <a:gd name="T23" fmla="*/ 7408 h 8493"/>
                      <a:gd name="T24" fmla="*/ 7730 w 12590"/>
                      <a:gd name="T25" fmla="*/ 7115 h 8493"/>
                      <a:gd name="T26" fmla="*/ 7159 w 12590"/>
                      <a:gd name="T27" fmla="*/ 6729 h 8493"/>
                      <a:gd name="T28" fmla="*/ 6692 w 12590"/>
                      <a:gd name="T29" fmla="*/ 6295 h 8493"/>
                      <a:gd name="T30" fmla="*/ 6471 w 12590"/>
                      <a:gd name="T31" fmla="*/ 6032 h 8493"/>
                      <a:gd name="T32" fmla="*/ 6274 w 12590"/>
                      <a:gd name="T33" fmla="*/ 5748 h 8493"/>
                      <a:gd name="T34" fmla="*/ 6102 w 12590"/>
                      <a:gd name="T35" fmla="*/ 5445 h 8493"/>
                      <a:gd name="T36" fmla="*/ 5537 w 12590"/>
                      <a:gd name="T37" fmla="*/ 4330 h 8493"/>
                      <a:gd name="T38" fmla="*/ 5150 w 12590"/>
                      <a:gd name="T39" fmla="*/ 3643 h 8493"/>
                      <a:gd name="T40" fmla="*/ 4709 w 12590"/>
                      <a:gd name="T41" fmla="*/ 2996 h 8493"/>
                      <a:gd name="T42" fmla="*/ 4308 w 12590"/>
                      <a:gd name="T43" fmla="*/ 2528 h 8493"/>
                      <a:gd name="T44" fmla="*/ 4019 w 12590"/>
                      <a:gd name="T45" fmla="*/ 2253 h 8493"/>
                      <a:gd name="T46" fmla="*/ 3702 w 12590"/>
                      <a:gd name="T47" fmla="*/ 1999 h 8493"/>
                      <a:gd name="T48" fmla="*/ 3352 w 12590"/>
                      <a:gd name="T49" fmla="*/ 1768 h 8493"/>
                      <a:gd name="T50" fmla="*/ 2966 w 12590"/>
                      <a:gd name="T51" fmla="*/ 1562 h 8493"/>
                      <a:gd name="T52" fmla="*/ 2541 w 12590"/>
                      <a:gd name="T53" fmla="*/ 1385 h 8493"/>
                      <a:gd name="T54" fmla="*/ 2073 w 12590"/>
                      <a:gd name="T55" fmla="*/ 1237 h 8493"/>
                      <a:gd name="T56" fmla="*/ 1559 w 12590"/>
                      <a:gd name="T57" fmla="*/ 1121 h 8493"/>
                      <a:gd name="T58" fmla="*/ 995 w 12590"/>
                      <a:gd name="T59" fmla="*/ 1041 h 8493"/>
                      <a:gd name="T60" fmla="*/ 378 w 12590"/>
                      <a:gd name="T61" fmla="*/ 998 h 8493"/>
                      <a:gd name="T62" fmla="*/ 28 w 12590"/>
                      <a:gd name="T63" fmla="*/ 988 h 8493"/>
                      <a:gd name="T64" fmla="*/ 199 w 12590"/>
                      <a:gd name="T65" fmla="*/ 926 h 8493"/>
                      <a:gd name="T66" fmla="*/ 516 w 12590"/>
                      <a:gd name="T67" fmla="*/ 753 h 8493"/>
                      <a:gd name="T68" fmla="*/ 1028 w 12590"/>
                      <a:gd name="T69" fmla="*/ 560 h 8493"/>
                      <a:gd name="T70" fmla="*/ 1724 w 12590"/>
                      <a:gd name="T71" fmla="*/ 351 h 8493"/>
                      <a:gd name="T72" fmla="*/ 2389 w 12590"/>
                      <a:gd name="T73" fmla="*/ 199 h 8493"/>
                      <a:gd name="T74" fmla="*/ 3322 w 12590"/>
                      <a:gd name="T75" fmla="*/ 60 h 8493"/>
                      <a:gd name="T76" fmla="*/ 4274 w 12590"/>
                      <a:gd name="T77" fmla="*/ 2 h 8493"/>
                      <a:gd name="T78" fmla="*/ 5234 w 12590"/>
                      <a:gd name="T79" fmla="*/ 25 h 8493"/>
                      <a:gd name="T80" fmla="*/ 6190 w 12590"/>
                      <a:gd name="T81" fmla="*/ 132 h 8493"/>
                      <a:gd name="T82" fmla="*/ 7134 w 12590"/>
                      <a:gd name="T83" fmla="*/ 322 h 8493"/>
                      <a:gd name="T84" fmla="*/ 8052 w 12590"/>
                      <a:gd name="T85" fmla="*/ 597 h 8493"/>
                      <a:gd name="T86" fmla="*/ 8935 w 12590"/>
                      <a:gd name="T87" fmla="*/ 959 h 8493"/>
                      <a:gd name="T88" fmla="*/ 9771 w 12590"/>
                      <a:gd name="T89" fmla="*/ 1409 h 8493"/>
                      <a:gd name="T90" fmla="*/ 10443 w 12590"/>
                      <a:gd name="T91" fmla="*/ 1865 h 8493"/>
                      <a:gd name="T92" fmla="*/ 10811 w 12590"/>
                      <a:gd name="T93" fmla="*/ 2165 h 8493"/>
                      <a:gd name="T94" fmla="*/ 11152 w 12590"/>
                      <a:gd name="T95" fmla="*/ 2490 h 8493"/>
                      <a:gd name="T96" fmla="*/ 11466 w 12590"/>
                      <a:gd name="T97" fmla="*/ 2839 h 8493"/>
                      <a:gd name="T98" fmla="*/ 11747 w 12590"/>
                      <a:gd name="T99" fmla="*/ 3211 h 8493"/>
                      <a:gd name="T100" fmla="*/ 11993 w 12590"/>
                      <a:gd name="T101" fmla="*/ 3605 h 8493"/>
                      <a:gd name="T102" fmla="*/ 12201 w 12590"/>
                      <a:gd name="T103" fmla="*/ 4019 h 8493"/>
                      <a:gd name="T104" fmla="*/ 12368 w 12590"/>
                      <a:gd name="T105" fmla="*/ 4455 h 8493"/>
                      <a:gd name="T106" fmla="*/ 12491 w 12590"/>
                      <a:gd name="T107" fmla="*/ 4907 h 8493"/>
                      <a:gd name="T108" fmla="*/ 12566 w 12590"/>
                      <a:gd name="T109" fmla="*/ 5378 h 8493"/>
                      <a:gd name="T110" fmla="*/ 12589 w 12590"/>
                      <a:gd name="T111" fmla="*/ 5698 h 8493"/>
                      <a:gd name="T112" fmla="*/ 12567 w 12590"/>
                      <a:gd name="T113" fmla="*/ 6243 h 8493"/>
                      <a:gd name="T114" fmla="*/ 12448 w 12590"/>
                      <a:gd name="T115" fmla="*/ 6922 h 8493"/>
                      <a:gd name="T116" fmla="*/ 12243 w 12590"/>
                      <a:gd name="T117" fmla="*/ 7583 h 8493"/>
                      <a:gd name="T118" fmla="*/ 11971 w 12590"/>
                      <a:gd name="T119" fmla="*/ 8225 h 8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590" h="8493">
                        <a:moveTo>
                          <a:pt x="11839" y="8493"/>
                        </a:moveTo>
                        <a:lnTo>
                          <a:pt x="11839" y="8493"/>
                        </a:lnTo>
                        <a:lnTo>
                          <a:pt x="11843" y="8485"/>
                        </a:lnTo>
                        <a:lnTo>
                          <a:pt x="11846" y="8476"/>
                        </a:lnTo>
                        <a:lnTo>
                          <a:pt x="11849" y="8467"/>
                        </a:lnTo>
                        <a:lnTo>
                          <a:pt x="11851" y="8458"/>
                        </a:lnTo>
                        <a:lnTo>
                          <a:pt x="11854" y="8438"/>
                        </a:lnTo>
                        <a:lnTo>
                          <a:pt x="11855" y="8418"/>
                        </a:lnTo>
                        <a:lnTo>
                          <a:pt x="11854" y="8398"/>
                        </a:lnTo>
                        <a:lnTo>
                          <a:pt x="11851" y="8376"/>
                        </a:lnTo>
                        <a:lnTo>
                          <a:pt x="11846" y="8354"/>
                        </a:lnTo>
                        <a:lnTo>
                          <a:pt x="11839" y="8331"/>
                        </a:lnTo>
                        <a:lnTo>
                          <a:pt x="11831" y="8309"/>
                        </a:lnTo>
                        <a:lnTo>
                          <a:pt x="11822" y="8286"/>
                        </a:lnTo>
                        <a:lnTo>
                          <a:pt x="11811" y="8262"/>
                        </a:lnTo>
                        <a:lnTo>
                          <a:pt x="11799" y="8239"/>
                        </a:lnTo>
                        <a:lnTo>
                          <a:pt x="11786" y="8216"/>
                        </a:lnTo>
                        <a:lnTo>
                          <a:pt x="11772" y="8192"/>
                        </a:lnTo>
                        <a:lnTo>
                          <a:pt x="11757" y="8168"/>
                        </a:lnTo>
                        <a:lnTo>
                          <a:pt x="11742" y="8145"/>
                        </a:lnTo>
                        <a:lnTo>
                          <a:pt x="11726" y="8123"/>
                        </a:lnTo>
                        <a:lnTo>
                          <a:pt x="11709" y="8100"/>
                        </a:lnTo>
                        <a:lnTo>
                          <a:pt x="11674" y="8057"/>
                        </a:lnTo>
                        <a:lnTo>
                          <a:pt x="11639" y="8016"/>
                        </a:lnTo>
                        <a:lnTo>
                          <a:pt x="11605" y="7978"/>
                        </a:lnTo>
                        <a:lnTo>
                          <a:pt x="11571" y="7944"/>
                        </a:lnTo>
                        <a:lnTo>
                          <a:pt x="11540" y="7915"/>
                        </a:lnTo>
                        <a:lnTo>
                          <a:pt x="11511" y="7890"/>
                        </a:lnTo>
                        <a:lnTo>
                          <a:pt x="11487" y="7872"/>
                        </a:lnTo>
                        <a:lnTo>
                          <a:pt x="11487" y="7872"/>
                        </a:lnTo>
                        <a:lnTo>
                          <a:pt x="11467" y="7858"/>
                        </a:lnTo>
                        <a:lnTo>
                          <a:pt x="11446" y="7845"/>
                        </a:lnTo>
                        <a:lnTo>
                          <a:pt x="11425" y="7832"/>
                        </a:lnTo>
                        <a:lnTo>
                          <a:pt x="11404" y="7819"/>
                        </a:lnTo>
                        <a:lnTo>
                          <a:pt x="11382" y="7808"/>
                        </a:lnTo>
                        <a:lnTo>
                          <a:pt x="11361" y="7797"/>
                        </a:lnTo>
                        <a:lnTo>
                          <a:pt x="11316" y="7777"/>
                        </a:lnTo>
                        <a:lnTo>
                          <a:pt x="11271" y="7759"/>
                        </a:lnTo>
                        <a:lnTo>
                          <a:pt x="11226" y="7743"/>
                        </a:lnTo>
                        <a:lnTo>
                          <a:pt x="11180" y="7729"/>
                        </a:lnTo>
                        <a:lnTo>
                          <a:pt x="11132" y="7717"/>
                        </a:lnTo>
                        <a:lnTo>
                          <a:pt x="11085" y="7707"/>
                        </a:lnTo>
                        <a:lnTo>
                          <a:pt x="11038" y="7698"/>
                        </a:lnTo>
                        <a:lnTo>
                          <a:pt x="10988" y="7691"/>
                        </a:lnTo>
                        <a:lnTo>
                          <a:pt x="10940" y="7685"/>
                        </a:lnTo>
                        <a:lnTo>
                          <a:pt x="10891" y="7681"/>
                        </a:lnTo>
                        <a:lnTo>
                          <a:pt x="10842" y="7678"/>
                        </a:lnTo>
                        <a:lnTo>
                          <a:pt x="10791" y="7676"/>
                        </a:lnTo>
                        <a:lnTo>
                          <a:pt x="10741" y="7675"/>
                        </a:lnTo>
                        <a:lnTo>
                          <a:pt x="10691" y="7675"/>
                        </a:lnTo>
                        <a:lnTo>
                          <a:pt x="10641" y="7676"/>
                        </a:lnTo>
                        <a:lnTo>
                          <a:pt x="10590" y="7678"/>
                        </a:lnTo>
                        <a:lnTo>
                          <a:pt x="10540" y="7680"/>
                        </a:lnTo>
                        <a:lnTo>
                          <a:pt x="10439" y="7686"/>
                        </a:lnTo>
                        <a:lnTo>
                          <a:pt x="10340" y="7693"/>
                        </a:lnTo>
                        <a:lnTo>
                          <a:pt x="10143" y="7707"/>
                        </a:lnTo>
                        <a:lnTo>
                          <a:pt x="10047" y="7713"/>
                        </a:lnTo>
                        <a:lnTo>
                          <a:pt x="10000" y="7716"/>
                        </a:lnTo>
                        <a:lnTo>
                          <a:pt x="9954" y="7718"/>
                        </a:lnTo>
                        <a:lnTo>
                          <a:pt x="9954" y="7718"/>
                        </a:lnTo>
                        <a:lnTo>
                          <a:pt x="9906" y="7719"/>
                        </a:lnTo>
                        <a:lnTo>
                          <a:pt x="9859" y="7719"/>
                        </a:lnTo>
                        <a:lnTo>
                          <a:pt x="9812" y="7718"/>
                        </a:lnTo>
                        <a:lnTo>
                          <a:pt x="9764" y="7717"/>
                        </a:lnTo>
                        <a:lnTo>
                          <a:pt x="9716" y="7715"/>
                        </a:lnTo>
                        <a:lnTo>
                          <a:pt x="9668" y="7712"/>
                        </a:lnTo>
                        <a:lnTo>
                          <a:pt x="9621" y="7709"/>
                        </a:lnTo>
                        <a:lnTo>
                          <a:pt x="9572" y="7705"/>
                        </a:lnTo>
                        <a:lnTo>
                          <a:pt x="9525" y="7700"/>
                        </a:lnTo>
                        <a:lnTo>
                          <a:pt x="9477" y="7694"/>
                        </a:lnTo>
                        <a:lnTo>
                          <a:pt x="9430" y="7688"/>
                        </a:lnTo>
                        <a:lnTo>
                          <a:pt x="9381" y="7682"/>
                        </a:lnTo>
                        <a:lnTo>
                          <a:pt x="9286" y="7667"/>
                        </a:lnTo>
                        <a:lnTo>
                          <a:pt x="9190" y="7648"/>
                        </a:lnTo>
                        <a:lnTo>
                          <a:pt x="9096" y="7628"/>
                        </a:lnTo>
                        <a:lnTo>
                          <a:pt x="9001" y="7607"/>
                        </a:lnTo>
                        <a:lnTo>
                          <a:pt x="8907" y="7583"/>
                        </a:lnTo>
                        <a:lnTo>
                          <a:pt x="8814" y="7558"/>
                        </a:lnTo>
                        <a:lnTo>
                          <a:pt x="8722" y="7531"/>
                        </a:lnTo>
                        <a:lnTo>
                          <a:pt x="8630" y="7503"/>
                        </a:lnTo>
                        <a:lnTo>
                          <a:pt x="8540" y="7474"/>
                        </a:lnTo>
                        <a:lnTo>
                          <a:pt x="8450" y="7442"/>
                        </a:lnTo>
                        <a:lnTo>
                          <a:pt x="8450" y="7442"/>
                        </a:lnTo>
                        <a:lnTo>
                          <a:pt x="8357" y="7408"/>
                        </a:lnTo>
                        <a:lnTo>
                          <a:pt x="8264" y="7372"/>
                        </a:lnTo>
                        <a:lnTo>
                          <a:pt x="8172" y="7334"/>
                        </a:lnTo>
                        <a:lnTo>
                          <a:pt x="8082" y="7294"/>
                        </a:lnTo>
                        <a:lnTo>
                          <a:pt x="7992" y="7252"/>
                        </a:lnTo>
                        <a:lnTo>
                          <a:pt x="7904" y="7208"/>
                        </a:lnTo>
                        <a:lnTo>
                          <a:pt x="7816" y="7163"/>
                        </a:lnTo>
                        <a:lnTo>
                          <a:pt x="7730" y="7115"/>
                        </a:lnTo>
                        <a:lnTo>
                          <a:pt x="7644" y="7065"/>
                        </a:lnTo>
                        <a:lnTo>
                          <a:pt x="7560" y="7014"/>
                        </a:lnTo>
                        <a:lnTo>
                          <a:pt x="7478" y="6961"/>
                        </a:lnTo>
                        <a:lnTo>
                          <a:pt x="7396" y="6905"/>
                        </a:lnTo>
                        <a:lnTo>
                          <a:pt x="7316" y="6849"/>
                        </a:lnTo>
                        <a:lnTo>
                          <a:pt x="7236" y="6791"/>
                        </a:lnTo>
                        <a:lnTo>
                          <a:pt x="7159" y="6729"/>
                        </a:lnTo>
                        <a:lnTo>
                          <a:pt x="7082" y="6668"/>
                        </a:lnTo>
                        <a:lnTo>
                          <a:pt x="7008" y="6604"/>
                        </a:lnTo>
                        <a:lnTo>
                          <a:pt x="6935" y="6538"/>
                        </a:lnTo>
                        <a:lnTo>
                          <a:pt x="6863" y="6471"/>
                        </a:lnTo>
                        <a:lnTo>
                          <a:pt x="6794" y="6402"/>
                        </a:lnTo>
                        <a:lnTo>
                          <a:pt x="6725" y="6331"/>
                        </a:lnTo>
                        <a:lnTo>
                          <a:pt x="6692" y="6295"/>
                        </a:lnTo>
                        <a:lnTo>
                          <a:pt x="6659" y="6259"/>
                        </a:lnTo>
                        <a:lnTo>
                          <a:pt x="6627" y="6222"/>
                        </a:lnTo>
                        <a:lnTo>
                          <a:pt x="6595" y="6184"/>
                        </a:lnTo>
                        <a:lnTo>
                          <a:pt x="6563" y="6147"/>
                        </a:lnTo>
                        <a:lnTo>
                          <a:pt x="6532" y="6109"/>
                        </a:lnTo>
                        <a:lnTo>
                          <a:pt x="6501" y="6070"/>
                        </a:lnTo>
                        <a:lnTo>
                          <a:pt x="6471" y="6032"/>
                        </a:lnTo>
                        <a:lnTo>
                          <a:pt x="6442" y="5992"/>
                        </a:lnTo>
                        <a:lnTo>
                          <a:pt x="6412" y="5952"/>
                        </a:lnTo>
                        <a:lnTo>
                          <a:pt x="6383" y="5912"/>
                        </a:lnTo>
                        <a:lnTo>
                          <a:pt x="6355" y="5872"/>
                        </a:lnTo>
                        <a:lnTo>
                          <a:pt x="6327" y="5830"/>
                        </a:lnTo>
                        <a:lnTo>
                          <a:pt x="6300" y="5789"/>
                        </a:lnTo>
                        <a:lnTo>
                          <a:pt x="6274" y="5748"/>
                        </a:lnTo>
                        <a:lnTo>
                          <a:pt x="6248" y="5706"/>
                        </a:lnTo>
                        <a:lnTo>
                          <a:pt x="6221" y="5663"/>
                        </a:lnTo>
                        <a:lnTo>
                          <a:pt x="6196" y="5620"/>
                        </a:lnTo>
                        <a:lnTo>
                          <a:pt x="6172" y="5577"/>
                        </a:lnTo>
                        <a:lnTo>
                          <a:pt x="6148" y="5534"/>
                        </a:lnTo>
                        <a:lnTo>
                          <a:pt x="6124" y="5489"/>
                        </a:lnTo>
                        <a:lnTo>
                          <a:pt x="6102" y="5445"/>
                        </a:lnTo>
                        <a:lnTo>
                          <a:pt x="6102" y="5445"/>
                        </a:lnTo>
                        <a:lnTo>
                          <a:pt x="5999" y="5242"/>
                        </a:lnTo>
                        <a:lnTo>
                          <a:pt x="5897" y="5038"/>
                        </a:lnTo>
                        <a:lnTo>
                          <a:pt x="5795" y="4835"/>
                        </a:lnTo>
                        <a:lnTo>
                          <a:pt x="5692" y="4632"/>
                        </a:lnTo>
                        <a:lnTo>
                          <a:pt x="5589" y="4431"/>
                        </a:lnTo>
                        <a:lnTo>
                          <a:pt x="5537" y="4330"/>
                        </a:lnTo>
                        <a:lnTo>
                          <a:pt x="5484" y="4231"/>
                        </a:lnTo>
                        <a:lnTo>
                          <a:pt x="5430" y="4131"/>
                        </a:lnTo>
                        <a:lnTo>
                          <a:pt x="5376" y="4031"/>
                        </a:lnTo>
                        <a:lnTo>
                          <a:pt x="5320" y="3934"/>
                        </a:lnTo>
                        <a:lnTo>
                          <a:pt x="5265" y="3836"/>
                        </a:lnTo>
                        <a:lnTo>
                          <a:pt x="5208" y="3739"/>
                        </a:lnTo>
                        <a:lnTo>
                          <a:pt x="5150" y="3643"/>
                        </a:lnTo>
                        <a:lnTo>
                          <a:pt x="5091" y="3548"/>
                        </a:lnTo>
                        <a:lnTo>
                          <a:pt x="5031" y="3453"/>
                        </a:lnTo>
                        <a:lnTo>
                          <a:pt x="4969" y="3360"/>
                        </a:lnTo>
                        <a:lnTo>
                          <a:pt x="4907" y="3267"/>
                        </a:lnTo>
                        <a:lnTo>
                          <a:pt x="4843" y="3176"/>
                        </a:lnTo>
                        <a:lnTo>
                          <a:pt x="4776" y="3085"/>
                        </a:lnTo>
                        <a:lnTo>
                          <a:pt x="4709" y="2996"/>
                        </a:lnTo>
                        <a:lnTo>
                          <a:pt x="4640" y="2908"/>
                        </a:lnTo>
                        <a:lnTo>
                          <a:pt x="4570" y="2821"/>
                        </a:lnTo>
                        <a:lnTo>
                          <a:pt x="4497" y="2735"/>
                        </a:lnTo>
                        <a:lnTo>
                          <a:pt x="4422" y="2652"/>
                        </a:lnTo>
                        <a:lnTo>
                          <a:pt x="4385" y="2609"/>
                        </a:lnTo>
                        <a:lnTo>
                          <a:pt x="4346" y="2568"/>
                        </a:lnTo>
                        <a:lnTo>
                          <a:pt x="4308" y="2528"/>
                        </a:lnTo>
                        <a:lnTo>
                          <a:pt x="4267" y="2487"/>
                        </a:lnTo>
                        <a:lnTo>
                          <a:pt x="4228" y="2448"/>
                        </a:lnTo>
                        <a:lnTo>
                          <a:pt x="4187" y="2407"/>
                        </a:lnTo>
                        <a:lnTo>
                          <a:pt x="4146" y="2368"/>
                        </a:lnTo>
                        <a:lnTo>
                          <a:pt x="4104" y="2329"/>
                        </a:lnTo>
                        <a:lnTo>
                          <a:pt x="4062" y="2291"/>
                        </a:lnTo>
                        <a:lnTo>
                          <a:pt x="4019" y="2253"/>
                        </a:lnTo>
                        <a:lnTo>
                          <a:pt x="3976" y="2215"/>
                        </a:lnTo>
                        <a:lnTo>
                          <a:pt x="3931" y="2178"/>
                        </a:lnTo>
                        <a:lnTo>
                          <a:pt x="3887" y="2141"/>
                        </a:lnTo>
                        <a:lnTo>
                          <a:pt x="3842" y="2105"/>
                        </a:lnTo>
                        <a:lnTo>
                          <a:pt x="3796" y="2069"/>
                        </a:lnTo>
                        <a:lnTo>
                          <a:pt x="3749" y="2033"/>
                        </a:lnTo>
                        <a:lnTo>
                          <a:pt x="3702" y="1999"/>
                        </a:lnTo>
                        <a:lnTo>
                          <a:pt x="3654" y="1964"/>
                        </a:lnTo>
                        <a:lnTo>
                          <a:pt x="3606" y="1931"/>
                        </a:lnTo>
                        <a:lnTo>
                          <a:pt x="3556" y="1897"/>
                        </a:lnTo>
                        <a:lnTo>
                          <a:pt x="3506" y="1863"/>
                        </a:lnTo>
                        <a:lnTo>
                          <a:pt x="3456" y="1831"/>
                        </a:lnTo>
                        <a:lnTo>
                          <a:pt x="3404" y="1799"/>
                        </a:lnTo>
                        <a:lnTo>
                          <a:pt x="3352" y="1768"/>
                        </a:lnTo>
                        <a:lnTo>
                          <a:pt x="3299" y="1737"/>
                        </a:lnTo>
                        <a:lnTo>
                          <a:pt x="3245" y="1706"/>
                        </a:lnTo>
                        <a:lnTo>
                          <a:pt x="3191" y="1676"/>
                        </a:lnTo>
                        <a:lnTo>
                          <a:pt x="3136" y="1647"/>
                        </a:lnTo>
                        <a:lnTo>
                          <a:pt x="3081" y="1618"/>
                        </a:lnTo>
                        <a:lnTo>
                          <a:pt x="3024" y="1590"/>
                        </a:lnTo>
                        <a:lnTo>
                          <a:pt x="2966" y="1562"/>
                        </a:lnTo>
                        <a:lnTo>
                          <a:pt x="2909" y="1535"/>
                        </a:lnTo>
                        <a:lnTo>
                          <a:pt x="2849" y="1508"/>
                        </a:lnTo>
                        <a:lnTo>
                          <a:pt x="2789" y="1482"/>
                        </a:lnTo>
                        <a:lnTo>
                          <a:pt x="2729" y="1457"/>
                        </a:lnTo>
                        <a:lnTo>
                          <a:pt x="2667" y="1432"/>
                        </a:lnTo>
                        <a:lnTo>
                          <a:pt x="2605" y="1408"/>
                        </a:lnTo>
                        <a:lnTo>
                          <a:pt x="2541" y="1385"/>
                        </a:lnTo>
                        <a:lnTo>
                          <a:pt x="2477" y="1362"/>
                        </a:lnTo>
                        <a:lnTo>
                          <a:pt x="2412" y="1338"/>
                        </a:lnTo>
                        <a:lnTo>
                          <a:pt x="2346" y="1317"/>
                        </a:lnTo>
                        <a:lnTo>
                          <a:pt x="2279" y="1296"/>
                        </a:lnTo>
                        <a:lnTo>
                          <a:pt x="2212" y="1276"/>
                        </a:lnTo>
                        <a:lnTo>
                          <a:pt x="2143" y="1256"/>
                        </a:lnTo>
                        <a:lnTo>
                          <a:pt x="2073" y="1237"/>
                        </a:lnTo>
                        <a:lnTo>
                          <a:pt x="2002" y="1218"/>
                        </a:lnTo>
                        <a:lnTo>
                          <a:pt x="1931" y="1201"/>
                        </a:lnTo>
                        <a:lnTo>
                          <a:pt x="1859" y="1184"/>
                        </a:lnTo>
                        <a:lnTo>
                          <a:pt x="1785" y="1166"/>
                        </a:lnTo>
                        <a:lnTo>
                          <a:pt x="1711" y="1151"/>
                        </a:lnTo>
                        <a:lnTo>
                          <a:pt x="1635" y="1136"/>
                        </a:lnTo>
                        <a:lnTo>
                          <a:pt x="1559" y="1121"/>
                        </a:lnTo>
                        <a:lnTo>
                          <a:pt x="1481" y="1108"/>
                        </a:lnTo>
                        <a:lnTo>
                          <a:pt x="1403" y="1095"/>
                        </a:lnTo>
                        <a:lnTo>
                          <a:pt x="1324" y="1083"/>
                        </a:lnTo>
                        <a:lnTo>
                          <a:pt x="1243" y="1071"/>
                        </a:lnTo>
                        <a:lnTo>
                          <a:pt x="1162" y="1061"/>
                        </a:lnTo>
                        <a:lnTo>
                          <a:pt x="1078" y="1051"/>
                        </a:lnTo>
                        <a:lnTo>
                          <a:pt x="995" y="1041"/>
                        </a:lnTo>
                        <a:lnTo>
                          <a:pt x="910" y="1033"/>
                        </a:lnTo>
                        <a:lnTo>
                          <a:pt x="824" y="1025"/>
                        </a:lnTo>
                        <a:lnTo>
                          <a:pt x="737" y="1018"/>
                        </a:lnTo>
                        <a:lnTo>
                          <a:pt x="649" y="1012"/>
                        </a:lnTo>
                        <a:lnTo>
                          <a:pt x="560" y="1007"/>
                        </a:lnTo>
                        <a:lnTo>
                          <a:pt x="470" y="1002"/>
                        </a:lnTo>
                        <a:lnTo>
                          <a:pt x="378" y="998"/>
                        </a:lnTo>
                        <a:lnTo>
                          <a:pt x="286" y="996"/>
                        </a:lnTo>
                        <a:lnTo>
                          <a:pt x="191" y="993"/>
                        </a:lnTo>
                        <a:lnTo>
                          <a:pt x="97" y="992"/>
                        </a:lnTo>
                        <a:lnTo>
                          <a:pt x="0" y="992"/>
                        </a:lnTo>
                        <a:lnTo>
                          <a:pt x="0" y="992"/>
                        </a:lnTo>
                        <a:lnTo>
                          <a:pt x="14" y="991"/>
                        </a:lnTo>
                        <a:lnTo>
                          <a:pt x="28" y="988"/>
                        </a:lnTo>
                        <a:lnTo>
                          <a:pt x="43" y="986"/>
                        </a:lnTo>
                        <a:lnTo>
                          <a:pt x="59" y="982"/>
                        </a:lnTo>
                        <a:lnTo>
                          <a:pt x="75" y="978"/>
                        </a:lnTo>
                        <a:lnTo>
                          <a:pt x="92" y="972"/>
                        </a:lnTo>
                        <a:lnTo>
                          <a:pt x="127" y="959"/>
                        </a:lnTo>
                        <a:lnTo>
                          <a:pt x="163" y="944"/>
                        </a:lnTo>
                        <a:lnTo>
                          <a:pt x="199" y="926"/>
                        </a:lnTo>
                        <a:lnTo>
                          <a:pt x="237" y="907"/>
                        </a:lnTo>
                        <a:lnTo>
                          <a:pt x="275" y="887"/>
                        </a:lnTo>
                        <a:lnTo>
                          <a:pt x="350" y="845"/>
                        </a:lnTo>
                        <a:lnTo>
                          <a:pt x="421" y="803"/>
                        </a:lnTo>
                        <a:lnTo>
                          <a:pt x="456" y="785"/>
                        </a:lnTo>
                        <a:lnTo>
                          <a:pt x="487" y="768"/>
                        </a:lnTo>
                        <a:lnTo>
                          <a:pt x="516" y="753"/>
                        </a:lnTo>
                        <a:lnTo>
                          <a:pt x="542" y="742"/>
                        </a:lnTo>
                        <a:lnTo>
                          <a:pt x="542" y="742"/>
                        </a:lnTo>
                        <a:lnTo>
                          <a:pt x="639" y="703"/>
                        </a:lnTo>
                        <a:lnTo>
                          <a:pt x="735" y="666"/>
                        </a:lnTo>
                        <a:lnTo>
                          <a:pt x="833" y="629"/>
                        </a:lnTo>
                        <a:lnTo>
                          <a:pt x="930" y="594"/>
                        </a:lnTo>
                        <a:lnTo>
                          <a:pt x="1028" y="560"/>
                        </a:lnTo>
                        <a:lnTo>
                          <a:pt x="1126" y="527"/>
                        </a:lnTo>
                        <a:lnTo>
                          <a:pt x="1225" y="495"/>
                        </a:lnTo>
                        <a:lnTo>
                          <a:pt x="1324" y="465"/>
                        </a:lnTo>
                        <a:lnTo>
                          <a:pt x="1423" y="434"/>
                        </a:lnTo>
                        <a:lnTo>
                          <a:pt x="1523" y="405"/>
                        </a:lnTo>
                        <a:lnTo>
                          <a:pt x="1623" y="378"/>
                        </a:lnTo>
                        <a:lnTo>
                          <a:pt x="1724" y="351"/>
                        </a:lnTo>
                        <a:lnTo>
                          <a:pt x="1823" y="325"/>
                        </a:lnTo>
                        <a:lnTo>
                          <a:pt x="1925" y="301"/>
                        </a:lnTo>
                        <a:lnTo>
                          <a:pt x="2026" y="277"/>
                        </a:lnTo>
                        <a:lnTo>
                          <a:pt x="2127" y="253"/>
                        </a:lnTo>
                        <a:lnTo>
                          <a:pt x="2127" y="253"/>
                        </a:lnTo>
                        <a:lnTo>
                          <a:pt x="2257" y="225"/>
                        </a:lnTo>
                        <a:lnTo>
                          <a:pt x="2389" y="199"/>
                        </a:lnTo>
                        <a:lnTo>
                          <a:pt x="2520" y="175"/>
                        </a:lnTo>
                        <a:lnTo>
                          <a:pt x="2653" y="152"/>
                        </a:lnTo>
                        <a:lnTo>
                          <a:pt x="2786" y="130"/>
                        </a:lnTo>
                        <a:lnTo>
                          <a:pt x="2919" y="111"/>
                        </a:lnTo>
                        <a:lnTo>
                          <a:pt x="3052" y="92"/>
                        </a:lnTo>
                        <a:lnTo>
                          <a:pt x="3187" y="75"/>
                        </a:lnTo>
                        <a:lnTo>
                          <a:pt x="3322" y="60"/>
                        </a:lnTo>
                        <a:lnTo>
                          <a:pt x="3457" y="47"/>
                        </a:lnTo>
                        <a:lnTo>
                          <a:pt x="3592" y="35"/>
                        </a:lnTo>
                        <a:lnTo>
                          <a:pt x="3728" y="25"/>
                        </a:lnTo>
                        <a:lnTo>
                          <a:pt x="3864" y="17"/>
                        </a:lnTo>
                        <a:lnTo>
                          <a:pt x="4001" y="10"/>
                        </a:lnTo>
                        <a:lnTo>
                          <a:pt x="4138" y="5"/>
                        </a:lnTo>
                        <a:lnTo>
                          <a:pt x="4274" y="2"/>
                        </a:lnTo>
                        <a:lnTo>
                          <a:pt x="4411" y="0"/>
                        </a:lnTo>
                        <a:lnTo>
                          <a:pt x="4548" y="0"/>
                        </a:lnTo>
                        <a:lnTo>
                          <a:pt x="4685" y="2"/>
                        </a:lnTo>
                        <a:lnTo>
                          <a:pt x="4822" y="5"/>
                        </a:lnTo>
                        <a:lnTo>
                          <a:pt x="4959" y="10"/>
                        </a:lnTo>
                        <a:lnTo>
                          <a:pt x="5096" y="17"/>
                        </a:lnTo>
                        <a:lnTo>
                          <a:pt x="5234" y="25"/>
                        </a:lnTo>
                        <a:lnTo>
                          <a:pt x="5371" y="35"/>
                        </a:lnTo>
                        <a:lnTo>
                          <a:pt x="5507" y="47"/>
                        </a:lnTo>
                        <a:lnTo>
                          <a:pt x="5645" y="60"/>
                        </a:lnTo>
                        <a:lnTo>
                          <a:pt x="5781" y="75"/>
                        </a:lnTo>
                        <a:lnTo>
                          <a:pt x="5918" y="93"/>
                        </a:lnTo>
                        <a:lnTo>
                          <a:pt x="6054" y="111"/>
                        </a:lnTo>
                        <a:lnTo>
                          <a:pt x="6190" y="132"/>
                        </a:lnTo>
                        <a:lnTo>
                          <a:pt x="6326" y="153"/>
                        </a:lnTo>
                        <a:lnTo>
                          <a:pt x="6462" y="177"/>
                        </a:lnTo>
                        <a:lnTo>
                          <a:pt x="6597" y="202"/>
                        </a:lnTo>
                        <a:lnTo>
                          <a:pt x="6731" y="229"/>
                        </a:lnTo>
                        <a:lnTo>
                          <a:pt x="6866" y="258"/>
                        </a:lnTo>
                        <a:lnTo>
                          <a:pt x="7000" y="290"/>
                        </a:lnTo>
                        <a:lnTo>
                          <a:pt x="7134" y="322"/>
                        </a:lnTo>
                        <a:lnTo>
                          <a:pt x="7266" y="356"/>
                        </a:lnTo>
                        <a:lnTo>
                          <a:pt x="7398" y="391"/>
                        </a:lnTo>
                        <a:lnTo>
                          <a:pt x="7531" y="429"/>
                        </a:lnTo>
                        <a:lnTo>
                          <a:pt x="7662" y="469"/>
                        </a:lnTo>
                        <a:lnTo>
                          <a:pt x="7792" y="510"/>
                        </a:lnTo>
                        <a:lnTo>
                          <a:pt x="7922" y="552"/>
                        </a:lnTo>
                        <a:lnTo>
                          <a:pt x="8052" y="597"/>
                        </a:lnTo>
                        <a:lnTo>
                          <a:pt x="8181" y="644"/>
                        </a:lnTo>
                        <a:lnTo>
                          <a:pt x="8308" y="692"/>
                        </a:lnTo>
                        <a:lnTo>
                          <a:pt x="8435" y="742"/>
                        </a:lnTo>
                        <a:lnTo>
                          <a:pt x="8561" y="793"/>
                        </a:lnTo>
                        <a:lnTo>
                          <a:pt x="8686" y="847"/>
                        </a:lnTo>
                        <a:lnTo>
                          <a:pt x="8811" y="902"/>
                        </a:lnTo>
                        <a:lnTo>
                          <a:pt x="8935" y="959"/>
                        </a:lnTo>
                        <a:lnTo>
                          <a:pt x="9057" y="1019"/>
                        </a:lnTo>
                        <a:lnTo>
                          <a:pt x="9178" y="1079"/>
                        </a:lnTo>
                        <a:lnTo>
                          <a:pt x="9299" y="1141"/>
                        </a:lnTo>
                        <a:lnTo>
                          <a:pt x="9419" y="1206"/>
                        </a:lnTo>
                        <a:lnTo>
                          <a:pt x="9537" y="1272"/>
                        </a:lnTo>
                        <a:lnTo>
                          <a:pt x="9655" y="1339"/>
                        </a:lnTo>
                        <a:lnTo>
                          <a:pt x="9771" y="1409"/>
                        </a:lnTo>
                        <a:lnTo>
                          <a:pt x="9886" y="1480"/>
                        </a:lnTo>
                        <a:lnTo>
                          <a:pt x="10000" y="1554"/>
                        </a:lnTo>
                        <a:lnTo>
                          <a:pt x="10113" y="1629"/>
                        </a:lnTo>
                        <a:lnTo>
                          <a:pt x="10224" y="1706"/>
                        </a:lnTo>
                        <a:lnTo>
                          <a:pt x="10335" y="1785"/>
                        </a:lnTo>
                        <a:lnTo>
                          <a:pt x="10443" y="1865"/>
                        </a:lnTo>
                        <a:lnTo>
                          <a:pt x="10443" y="1865"/>
                        </a:lnTo>
                        <a:lnTo>
                          <a:pt x="10498" y="1907"/>
                        </a:lnTo>
                        <a:lnTo>
                          <a:pt x="10551" y="1948"/>
                        </a:lnTo>
                        <a:lnTo>
                          <a:pt x="10604" y="1990"/>
                        </a:lnTo>
                        <a:lnTo>
                          <a:pt x="10657" y="2033"/>
                        </a:lnTo>
                        <a:lnTo>
                          <a:pt x="10709" y="2077"/>
                        </a:lnTo>
                        <a:lnTo>
                          <a:pt x="10760" y="2121"/>
                        </a:lnTo>
                        <a:lnTo>
                          <a:pt x="10811" y="2165"/>
                        </a:lnTo>
                        <a:lnTo>
                          <a:pt x="10862" y="2209"/>
                        </a:lnTo>
                        <a:lnTo>
                          <a:pt x="10911" y="2255"/>
                        </a:lnTo>
                        <a:lnTo>
                          <a:pt x="10961" y="2301"/>
                        </a:lnTo>
                        <a:lnTo>
                          <a:pt x="11010" y="2347"/>
                        </a:lnTo>
                        <a:lnTo>
                          <a:pt x="11058" y="2394"/>
                        </a:lnTo>
                        <a:lnTo>
                          <a:pt x="11106" y="2442"/>
                        </a:lnTo>
                        <a:lnTo>
                          <a:pt x="11152" y="2490"/>
                        </a:lnTo>
                        <a:lnTo>
                          <a:pt x="11200" y="2538"/>
                        </a:lnTo>
                        <a:lnTo>
                          <a:pt x="11245" y="2586"/>
                        </a:lnTo>
                        <a:lnTo>
                          <a:pt x="11291" y="2637"/>
                        </a:lnTo>
                        <a:lnTo>
                          <a:pt x="11335" y="2686"/>
                        </a:lnTo>
                        <a:lnTo>
                          <a:pt x="11380" y="2736"/>
                        </a:lnTo>
                        <a:lnTo>
                          <a:pt x="11423" y="2787"/>
                        </a:lnTo>
                        <a:lnTo>
                          <a:pt x="11466" y="2839"/>
                        </a:lnTo>
                        <a:lnTo>
                          <a:pt x="11508" y="2890"/>
                        </a:lnTo>
                        <a:lnTo>
                          <a:pt x="11550" y="2942"/>
                        </a:lnTo>
                        <a:lnTo>
                          <a:pt x="11591" y="2996"/>
                        </a:lnTo>
                        <a:lnTo>
                          <a:pt x="11630" y="3049"/>
                        </a:lnTo>
                        <a:lnTo>
                          <a:pt x="11670" y="3102"/>
                        </a:lnTo>
                        <a:lnTo>
                          <a:pt x="11709" y="3157"/>
                        </a:lnTo>
                        <a:lnTo>
                          <a:pt x="11747" y="3211"/>
                        </a:lnTo>
                        <a:lnTo>
                          <a:pt x="11784" y="3266"/>
                        </a:lnTo>
                        <a:lnTo>
                          <a:pt x="11821" y="3321"/>
                        </a:lnTo>
                        <a:lnTo>
                          <a:pt x="11856" y="3377"/>
                        </a:lnTo>
                        <a:lnTo>
                          <a:pt x="11892" y="3433"/>
                        </a:lnTo>
                        <a:lnTo>
                          <a:pt x="11927" y="3490"/>
                        </a:lnTo>
                        <a:lnTo>
                          <a:pt x="11960" y="3548"/>
                        </a:lnTo>
                        <a:lnTo>
                          <a:pt x="11993" y="3605"/>
                        </a:lnTo>
                        <a:lnTo>
                          <a:pt x="12025" y="3663"/>
                        </a:lnTo>
                        <a:lnTo>
                          <a:pt x="12057" y="3722"/>
                        </a:lnTo>
                        <a:lnTo>
                          <a:pt x="12087" y="3780"/>
                        </a:lnTo>
                        <a:lnTo>
                          <a:pt x="12117" y="3839"/>
                        </a:lnTo>
                        <a:lnTo>
                          <a:pt x="12146" y="3900"/>
                        </a:lnTo>
                        <a:lnTo>
                          <a:pt x="12174" y="3959"/>
                        </a:lnTo>
                        <a:lnTo>
                          <a:pt x="12201" y="4019"/>
                        </a:lnTo>
                        <a:lnTo>
                          <a:pt x="12228" y="4081"/>
                        </a:lnTo>
                        <a:lnTo>
                          <a:pt x="12253" y="4142"/>
                        </a:lnTo>
                        <a:lnTo>
                          <a:pt x="12278" y="4203"/>
                        </a:lnTo>
                        <a:lnTo>
                          <a:pt x="12302" y="4266"/>
                        </a:lnTo>
                        <a:lnTo>
                          <a:pt x="12325" y="4328"/>
                        </a:lnTo>
                        <a:lnTo>
                          <a:pt x="12347" y="4391"/>
                        </a:lnTo>
                        <a:lnTo>
                          <a:pt x="12368" y="4455"/>
                        </a:lnTo>
                        <a:lnTo>
                          <a:pt x="12388" y="4518"/>
                        </a:lnTo>
                        <a:lnTo>
                          <a:pt x="12408" y="4582"/>
                        </a:lnTo>
                        <a:lnTo>
                          <a:pt x="12427" y="4647"/>
                        </a:lnTo>
                        <a:lnTo>
                          <a:pt x="12444" y="4711"/>
                        </a:lnTo>
                        <a:lnTo>
                          <a:pt x="12461" y="4777"/>
                        </a:lnTo>
                        <a:lnTo>
                          <a:pt x="12476" y="4842"/>
                        </a:lnTo>
                        <a:lnTo>
                          <a:pt x="12491" y="4907"/>
                        </a:lnTo>
                        <a:lnTo>
                          <a:pt x="12505" y="4974"/>
                        </a:lnTo>
                        <a:lnTo>
                          <a:pt x="12517" y="5040"/>
                        </a:lnTo>
                        <a:lnTo>
                          <a:pt x="12529" y="5107"/>
                        </a:lnTo>
                        <a:lnTo>
                          <a:pt x="12540" y="5175"/>
                        </a:lnTo>
                        <a:lnTo>
                          <a:pt x="12550" y="5242"/>
                        </a:lnTo>
                        <a:lnTo>
                          <a:pt x="12558" y="5309"/>
                        </a:lnTo>
                        <a:lnTo>
                          <a:pt x="12566" y="5378"/>
                        </a:lnTo>
                        <a:lnTo>
                          <a:pt x="12574" y="5446"/>
                        </a:lnTo>
                        <a:lnTo>
                          <a:pt x="12574" y="5446"/>
                        </a:lnTo>
                        <a:lnTo>
                          <a:pt x="12578" y="5497"/>
                        </a:lnTo>
                        <a:lnTo>
                          <a:pt x="12582" y="5547"/>
                        </a:lnTo>
                        <a:lnTo>
                          <a:pt x="12585" y="5597"/>
                        </a:lnTo>
                        <a:lnTo>
                          <a:pt x="12587" y="5647"/>
                        </a:lnTo>
                        <a:lnTo>
                          <a:pt x="12589" y="5698"/>
                        </a:lnTo>
                        <a:lnTo>
                          <a:pt x="12590" y="5748"/>
                        </a:lnTo>
                        <a:lnTo>
                          <a:pt x="12590" y="5797"/>
                        </a:lnTo>
                        <a:lnTo>
                          <a:pt x="12590" y="5847"/>
                        </a:lnTo>
                        <a:lnTo>
                          <a:pt x="12588" y="5947"/>
                        </a:lnTo>
                        <a:lnTo>
                          <a:pt x="12584" y="6046"/>
                        </a:lnTo>
                        <a:lnTo>
                          <a:pt x="12577" y="6144"/>
                        </a:lnTo>
                        <a:lnTo>
                          <a:pt x="12567" y="6243"/>
                        </a:lnTo>
                        <a:lnTo>
                          <a:pt x="12556" y="6341"/>
                        </a:lnTo>
                        <a:lnTo>
                          <a:pt x="12543" y="6439"/>
                        </a:lnTo>
                        <a:lnTo>
                          <a:pt x="12528" y="6536"/>
                        </a:lnTo>
                        <a:lnTo>
                          <a:pt x="12511" y="6633"/>
                        </a:lnTo>
                        <a:lnTo>
                          <a:pt x="12492" y="6729"/>
                        </a:lnTo>
                        <a:lnTo>
                          <a:pt x="12471" y="6826"/>
                        </a:lnTo>
                        <a:lnTo>
                          <a:pt x="12448" y="6922"/>
                        </a:lnTo>
                        <a:lnTo>
                          <a:pt x="12424" y="7018"/>
                        </a:lnTo>
                        <a:lnTo>
                          <a:pt x="12398" y="7113"/>
                        </a:lnTo>
                        <a:lnTo>
                          <a:pt x="12369" y="7208"/>
                        </a:lnTo>
                        <a:lnTo>
                          <a:pt x="12340" y="7303"/>
                        </a:lnTo>
                        <a:lnTo>
                          <a:pt x="12309" y="7396"/>
                        </a:lnTo>
                        <a:lnTo>
                          <a:pt x="12276" y="7490"/>
                        </a:lnTo>
                        <a:lnTo>
                          <a:pt x="12243" y="7583"/>
                        </a:lnTo>
                        <a:lnTo>
                          <a:pt x="12207" y="7676"/>
                        </a:lnTo>
                        <a:lnTo>
                          <a:pt x="12170" y="7768"/>
                        </a:lnTo>
                        <a:lnTo>
                          <a:pt x="12133" y="7861"/>
                        </a:lnTo>
                        <a:lnTo>
                          <a:pt x="12094" y="7952"/>
                        </a:lnTo>
                        <a:lnTo>
                          <a:pt x="12054" y="8044"/>
                        </a:lnTo>
                        <a:lnTo>
                          <a:pt x="12013" y="8134"/>
                        </a:lnTo>
                        <a:lnTo>
                          <a:pt x="11971" y="8225"/>
                        </a:lnTo>
                        <a:lnTo>
                          <a:pt x="11928" y="8315"/>
                        </a:lnTo>
                        <a:lnTo>
                          <a:pt x="11884" y="8405"/>
                        </a:lnTo>
                        <a:lnTo>
                          <a:pt x="11839" y="8493"/>
                        </a:lnTo>
                        <a:lnTo>
                          <a:pt x="11839" y="8493"/>
                        </a:lnTo>
                        <a:close/>
                      </a:path>
                    </a:pathLst>
                  </a:custGeom>
                  <a:solidFill>
                    <a:schemeClr val="accent2"/>
                  </a:solidFill>
                  <a:ln>
                    <a:noFill/>
                  </a:ln>
                </p:spPr>
                <p:txBody>
                  <a:bodyPr vert="horz" wrap="square" lIns="137160" tIns="68580" rIns="137160" bIns="68580" numCol="1" anchor="t" anchorCtr="0" compatLnSpc="1">
                    <a:prstTxWarp prst="textNoShape">
                      <a:avLst/>
                    </a:prstTxWarp>
                  </a:bodyPr>
                  <a:lstStyle/>
                  <a:p>
                    <a:endParaRPr lang="en-US" sz="5400" dirty="0"/>
                  </a:p>
                </p:txBody>
              </p:sp>
              <p:sp>
                <p:nvSpPr>
                  <p:cNvPr id="28" name="Freeform 27"/>
                  <p:cNvSpPr>
                    <a:spLocks/>
                  </p:cNvSpPr>
                  <p:nvPr/>
                </p:nvSpPr>
                <p:spPr bwMode="auto">
                  <a:xfrm rot="1398145">
                    <a:off x="15376276" y="7989694"/>
                    <a:ext cx="1410898" cy="3008886"/>
                  </a:xfrm>
                  <a:custGeom>
                    <a:avLst/>
                    <a:gdLst>
                      <a:gd name="T0" fmla="*/ 89 w 6408"/>
                      <a:gd name="T1" fmla="*/ 13555 h 13673"/>
                      <a:gd name="T2" fmla="*/ 225 w 6408"/>
                      <a:gd name="T3" fmla="*/ 13477 h 13673"/>
                      <a:gd name="T4" fmla="*/ 351 w 6408"/>
                      <a:gd name="T5" fmla="*/ 13337 h 13673"/>
                      <a:gd name="T6" fmla="*/ 506 w 6408"/>
                      <a:gd name="T7" fmla="*/ 13062 h 13673"/>
                      <a:gd name="T8" fmla="*/ 546 w 6408"/>
                      <a:gd name="T9" fmla="*/ 12913 h 13673"/>
                      <a:gd name="T10" fmla="*/ 552 w 6408"/>
                      <a:gd name="T11" fmla="*/ 12601 h 13673"/>
                      <a:gd name="T12" fmla="*/ 478 w 6408"/>
                      <a:gd name="T13" fmla="*/ 12263 h 13673"/>
                      <a:gd name="T14" fmla="*/ 265 w 6408"/>
                      <a:gd name="T15" fmla="*/ 11703 h 13673"/>
                      <a:gd name="T16" fmla="*/ 153 w 6408"/>
                      <a:gd name="T17" fmla="*/ 11391 h 13673"/>
                      <a:gd name="T18" fmla="*/ 75 w 6408"/>
                      <a:gd name="T19" fmla="*/ 11064 h 13673"/>
                      <a:gd name="T20" fmla="*/ 8 w 6408"/>
                      <a:gd name="T21" fmla="*/ 10488 h 13673"/>
                      <a:gd name="T22" fmla="*/ 7 w 6408"/>
                      <a:gd name="T23" fmla="*/ 9911 h 13673"/>
                      <a:gd name="T24" fmla="*/ 96 w 6408"/>
                      <a:gd name="T25" fmla="*/ 9224 h 13673"/>
                      <a:gd name="T26" fmla="*/ 289 w 6408"/>
                      <a:gd name="T27" fmla="*/ 8563 h 13673"/>
                      <a:gd name="T28" fmla="*/ 562 w 6408"/>
                      <a:gd name="T29" fmla="*/ 7986 h 13673"/>
                      <a:gd name="T30" fmla="*/ 746 w 6408"/>
                      <a:gd name="T31" fmla="*/ 7695 h 13673"/>
                      <a:gd name="T32" fmla="*/ 956 w 6408"/>
                      <a:gd name="T33" fmla="*/ 7421 h 13673"/>
                      <a:gd name="T34" fmla="*/ 1192 w 6408"/>
                      <a:gd name="T35" fmla="*/ 7165 h 13673"/>
                      <a:gd name="T36" fmla="*/ 2082 w 6408"/>
                      <a:gd name="T37" fmla="*/ 6288 h 13673"/>
                      <a:gd name="T38" fmla="*/ 2619 w 6408"/>
                      <a:gd name="T39" fmla="*/ 5711 h 13673"/>
                      <a:gd name="T40" fmla="*/ 3102 w 6408"/>
                      <a:gd name="T41" fmla="*/ 5095 h 13673"/>
                      <a:gd name="T42" fmla="*/ 3426 w 6408"/>
                      <a:gd name="T43" fmla="*/ 4569 h 13673"/>
                      <a:gd name="T44" fmla="*/ 3600 w 6408"/>
                      <a:gd name="T45" fmla="*/ 4211 h 13673"/>
                      <a:gd name="T46" fmla="*/ 3746 w 6408"/>
                      <a:gd name="T47" fmla="*/ 3832 h 13673"/>
                      <a:gd name="T48" fmla="*/ 3860 w 6408"/>
                      <a:gd name="T49" fmla="*/ 3429 h 13673"/>
                      <a:gd name="T50" fmla="*/ 3938 w 6408"/>
                      <a:gd name="T51" fmla="*/ 2998 h 13673"/>
                      <a:gd name="T52" fmla="*/ 3978 w 6408"/>
                      <a:gd name="T53" fmla="*/ 2540 h 13673"/>
                      <a:gd name="T54" fmla="*/ 3977 w 6408"/>
                      <a:gd name="T55" fmla="*/ 2049 h 13673"/>
                      <a:gd name="T56" fmla="*/ 3930 w 6408"/>
                      <a:gd name="T57" fmla="*/ 1524 h 13673"/>
                      <a:gd name="T58" fmla="*/ 3835 w 6408"/>
                      <a:gd name="T59" fmla="*/ 962 h 13673"/>
                      <a:gd name="T60" fmla="*/ 3689 w 6408"/>
                      <a:gd name="T61" fmla="*/ 362 h 13673"/>
                      <a:gd name="T62" fmla="*/ 3591 w 6408"/>
                      <a:gd name="T63" fmla="*/ 26 h 13673"/>
                      <a:gd name="T64" fmla="*/ 3703 w 6408"/>
                      <a:gd name="T65" fmla="*/ 169 h 13673"/>
                      <a:gd name="T66" fmla="*/ 3964 w 6408"/>
                      <a:gd name="T67" fmla="*/ 419 h 13673"/>
                      <a:gd name="T68" fmla="*/ 4304 w 6408"/>
                      <a:gd name="T69" fmla="*/ 847 h 13673"/>
                      <a:gd name="T70" fmla="*/ 4714 w 6408"/>
                      <a:gd name="T71" fmla="*/ 1447 h 13673"/>
                      <a:gd name="T72" fmla="*/ 5061 w 6408"/>
                      <a:gd name="T73" fmla="*/ 2034 h 13673"/>
                      <a:gd name="T74" fmla="*/ 5478 w 6408"/>
                      <a:gd name="T75" fmla="*/ 2881 h 13673"/>
                      <a:gd name="T76" fmla="*/ 5823 w 6408"/>
                      <a:gd name="T77" fmla="*/ 3769 h 13673"/>
                      <a:gd name="T78" fmla="*/ 6092 w 6408"/>
                      <a:gd name="T79" fmla="*/ 4691 h 13673"/>
                      <a:gd name="T80" fmla="*/ 6281 w 6408"/>
                      <a:gd name="T81" fmla="*/ 5635 h 13673"/>
                      <a:gd name="T82" fmla="*/ 6387 w 6408"/>
                      <a:gd name="T83" fmla="*/ 6590 h 13673"/>
                      <a:gd name="T84" fmla="*/ 6404 w 6408"/>
                      <a:gd name="T85" fmla="*/ 7549 h 13673"/>
                      <a:gd name="T86" fmla="*/ 6328 w 6408"/>
                      <a:gd name="T87" fmla="*/ 8500 h 13673"/>
                      <a:gd name="T88" fmla="*/ 6153 w 6408"/>
                      <a:gd name="T89" fmla="*/ 9434 h 13673"/>
                      <a:gd name="T90" fmla="*/ 5922 w 6408"/>
                      <a:gd name="T91" fmla="*/ 10213 h 13673"/>
                      <a:gd name="T92" fmla="*/ 5749 w 6408"/>
                      <a:gd name="T93" fmla="*/ 10654 h 13673"/>
                      <a:gd name="T94" fmla="*/ 5543 w 6408"/>
                      <a:gd name="T95" fmla="*/ 11078 h 13673"/>
                      <a:gd name="T96" fmla="*/ 5306 w 6408"/>
                      <a:gd name="T97" fmla="*/ 11482 h 13673"/>
                      <a:gd name="T98" fmla="*/ 5037 w 6408"/>
                      <a:gd name="T99" fmla="*/ 11863 h 13673"/>
                      <a:gd name="T100" fmla="*/ 4736 w 6408"/>
                      <a:gd name="T101" fmla="*/ 12217 h 13673"/>
                      <a:gd name="T102" fmla="*/ 4404 w 6408"/>
                      <a:gd name="T103" fmla="*/ 12542 h 13673"/>
                      <a:gd name="T104" fmla="*/ 4041 w 6408"/>
                      <a:gd name="T105" fmla="*/ 12834 h 13673"/>
                      <a:gd name="T106" fmla="*/ 3646 w 6408"/>
                      <a:gd name="T107" fmla="*/ 13088 h 13673"/>
                      <a:gd name="T108" fmla="*/ 3221 w 6408"/>
                      <a:gd name="T109" fmla="*/ 13303 h 13673"/>
                      <a:gd name="T110" fmla="*/ 2923 w 6408"/>
                      <a:gd name="T111" fmla="*/ 13421 h 13673"/>
                      <a:gd name="T112" fmla="*/ 2397 w 6408"/>
                      <a:gd name="T113" fmla="*/ 13567 h 13673"/>
                      <a:gd name="T114" fmla="*/ 1714 w 6408"/>
                      <a:gd name="T115" fmla="*/ 13659 h 13673"/>
                      <a:gd name="T116" fmla="*/ 1021 w 6408"/>
                      <a:gd name="T117" fmla="*/ 13664 h 13673"/>
                      <a:gd name="T118" fmla="*/ 327 w 6408"/>
                      <a:gd name="T119" fmla="*/ 13601 h 13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408" h="13673">
                        <a:moveTo>
                          <a:pt x="32" y="13558"/>
                        </a:moveTo>
                        <a:lnTo>
                          <a:pt x="32" y="13558"/>
                        </a:lnTo>
                        <a:lnTo>
                          <a:pt x="41" y="13559"/>
                        </a:lnTo>
                        <a:lnTo>
                          <a:pt x="51" y="13559"/>
                        </a:lnTo>
                        <a:lnTo>
                          <a:pt x="60" y="13559"/>
                        </a:lnTo>
                        <a:lnTo>
                          <a:pt x="70" y="13559"/>
                        </a:lnTo>
                        <a:lnTo>
                          <a:pt x="89" y="13555"/>
                        </a:lnTo>
                        <a:lnTo>
                          <a:pt x="108" y="13550"/>
                        </a:lnTo>
                        <a:lnTo>
                          <a:pt x="127" y="13543"/>
                        </a:lnTo>
                        <a:lnTo>
                          <a:pt x="147" y="13533"/>
                        </a:lnTo>
                        <a:lnTo>
                          <a:pt x="167" y="13522"/>
                        </a:lnTo>
                        <a:lnTo>
                          <a:pt x="186" y="13509"/>
                        </a:lnTo>
                        <a:lnTo>
                          <a:pt x="206" y="13494"/>
                        </a:lnTo>
                        <a:lnTo>
                          <a:pt x="225" y="13477"/>
                        </a:lnTo>
                        <a:lnTo>
                          <a:pt x="243" y="13460"/>
                        </a:lnTo>
                        <a:lnTo>
                          <a:pt x="262" y="13442"/>
                        </a:lnTo>
                        <a:lnTo>
                          <a:pt x="280" y="13422"/>
                        </a:lnTo>
                        <a:lnTo>
                          <a:pt x="298" y="13402"/>
                        </a:lnTo>
                        <a:lnTo>
                          <a:pt x="316" y="13381"/>
                        </a:lnTo>
                        <a:lnTo>
                          <a:pt x="333" y="13359"/>
                        </a:lnTo>
                        <a:lnTo>
                          <a:pt x="351" y="13337"/>
                        </a:lnTo>
                        <a:lnTo>
                          <a:pt x="367" y="13314"/>
                        </a:lnTo>
                        <a:lnTo>
                          <a:pt x="398" y="13268"/>
                        </a:lnTo>
                        <a:lnTo>
                          <a:pt x="426" y="13222"/>
                        </a:lnTo>
                        <a:lnTo>
                          <a:pt x="451" y="13178"/>
                        </a:lnTo>
                        <a:lnTo>
                          <a:pt x="473" y="13136"/>
                        </a:lnTo>
                        <a:lnTo>
                          <a:pt x="492" y="13096"/>
                        </a:lnTo>
                        <a:lnTo>
                          <a:pt x="506" y="13062"/>
                        </a:lnTo>
                        <a:lnTo>
                          <a:pt x="517" y="13033"/>
                        </a:lnTo>
                        <a:lnTo>
                          <a:pt x="517" y="13033"/>
                        </a:lnTo>
                        <a:lnTo>
                          <a:pt x="524" y="13010"/>
                        </a:lnTo>
                        <a:lnTo>
                          <a:pt x="531" y="12986"/>
                        </a:lnTo>
                        <a:lnTo>
                          <a:pt x="536" y="12962"/>
                        </a:lnTo>
                        <a:lnTo>
                          <a:pt x="541" y="12937"/>
                        </a:lnTo>
                        <a:lnTo>
                          <a:pt x="546" y="12913"/>
                        </a:lnTo>
                        <a:lnTo>
                          <a:pt x="550" y="12890"/>
                        </a:lnTo>
                        <a:lnTo>
                          <a:pt x="555" y="12842"/>
                        </a:lnTo>
                        <a:lnTo>
                          <a:pt x="559" y="12794"/>
                        </a:lnTo>
                        <a:lnTo>
                          <a:pt x="560" y="12745"/>
                        </a:lnTo>
                        <a:lnTo>
                          <a:pt x="560" y="12697"/>
                        </a:lnTo>
                        <a:lnTo>
                          <a:pt x="557" y="12649"/>
                        </a:lnTo>
                        <a:lnTo>
                          <a:pt x="552" y="12601"/>
                        </a:lnTo>
                        <a:lnTo>
                          <a:pt x="546" y="12552"/>
                        </a:lnTo>
                        <a:lnTo>
                          <a:pt x="538" y="12503"/>
                        </a:lnTo>
                        <a:lnTo>
                          <a:pt x="529" y="12455"/>
                        </a:lnTo>
                        <a:lnTo>
                          <a:pt x="518" y="12407"/>
                        </a:lnTo>
                        <a:lnTo>
                          <a:pt x="505" y="12359"/>
                        </a:lnTo>
                        <a:lnTo>
                          <a:pt x="492" y="12311"/>
                        </a:lnTo>
                        <a:lnTo>
                          <a:pt x="478" y="12263"/>
                        </a:lnTo>
                        <a:lnTo>
                          <a:pt x="462" y="12215"/>
                        </a:lnTo>
                        <a:lnTo>
                          <a:pt x="446" y="12167"/>
                        </a:lnTo>
                        <a:lnTo>
                          <a:pt x="430" y="12120"/>
                        </a:lnTo>
                        <a:lnTo>
                          <a:pt x="412" y="12073"/>
                        </a:lnTo>
                        <a:lnTo>
                          <a:pt x="377" y="11978"/>
                        </a:lnTo>
                        <a:lnTo>
                          <a:pt x="340" y="11886"/>
                        </a:lnTo>
                        <a:lnTo>
                          <a:pt x="265" y="11703"/>
                        </a:lnTo>
                        <a:lnTo>
                          <a:pt x="230" y="11613"/>
                        </a:lnTo>
                        <a:lnTo>
                          <a:pt x="214" y="11570"/>
                        </a:lnTo>
                        <a:lnTo>
                          <a:pt x="198" y="11526"/>
                        </a:lnTo>
                        <a:lnTo>
                          <a:pt x="198" y="11526"/>
                        </a:lnTo>
                        <a:lnTo>
                          <a:pt x="183" y="11481"/>
                        </a:lnTo>
                        <a:lnTo>
                          <a:pt x="168" y="11436"/>
                        </a:lnTo>
                        <a:lnTo>
                          <a:pt x="153" y="11391"/>
                        </a:lnTo>
                        <a:lnTo>
                          <a:pt x="140" y="11345"/>
                        </a:lnTo>
                        <a:lnTo>
                          <a:pt x="128" y="11298"/>
                        </a:lnTo>
                        <a:lnTo>
                          <a:pt x="116" y="11252"/>
                        </a:lnTo>
                        <a:lnTo>
                          <a:pt x="105" y="11206"/>
                        </a:lnTo>
                        <a:lnTo>
                          <a:pt x="94" y="11159"/>
                        </a:lnTo>
                        <a:lnTo>
                          <a:pt x="84" y="11111"/>
                        </a:lnTo>
                        <a:lnTo>
                          <a:pt x="75" y="11064"/>
                        </a:lnTo>
                        <a:lnTo>
                          <a:pt x="66" y="11017"/>
                        </a:lnTo>
                        <a:lnTo>
                          <a:pt x="58" y="10969"/>
                        </a:lnTo>
                        <a:lnTo>
                          <a:pt x="44" y="10874"/>
                        </a:lnTo>
                        <a:lnTo>
                          <a:pt x="32" y="10777"/>
                        </a:lnTo>
                        <a:lnTo>
                          <a:pt x="22" y="10681"/>
                        </a:lnTo>
                        <a:lnTo>
                          <a:pt x="14" y="10584"/>
                        </a:lnTo>
                        <a:lnTo>
                          <a:pt x="8" y="10488"/>
                        </a:lnTo>
                        <a:lnTo>
                          <a:pt x="3" y="10391"/>
                        </a:lnTo>
                        <a:lnTo>
                          <a:pt x="1" y="10295"/>
                        </a:lnTo>
                        <a:lnTo>
                          <a:pt x="0" y="10199"/>
                        </a:lnTo>
                        <a:lnTo>
                          <a:pt x="1" y="10104"/>
                        </a:lnTo>
                        <a:lnTo>
                          <a:pt x="3" y="10009"/>
                        </a:lnTo>
                        <a:lnTo>
                          <a:pt x="3" y="10009"/>
                        </a:lnTo>
                        <a:lnTo>
                          <a:pt x="7" y="9911"/>
                        </a:lnTo>
                        <a:lnTo>
                          <a:pt x="14" y="9811"/>
                        </a:lnTo>
                        <a:lnTo>
                          <a:pt x="22" y="9713"/>
                        </a:lnTo>
                        <a:lnTo>
                          <a:pt x="33" y="9614"/>
                        </a:lnTo>
                        <a:lnTo>
                          <a:pt x="45" y="9516"/>
                        </a:lnTo>
                        <a:lnTo>
                          <a:pt x="60" y="9418"/>
                        </a:lnTo>
                        <a:lnTo>
                          <a:pt x="77" y="9321"/>
                        </a:lnTo>
                        <a:lnTo>
                          <a:pt x="96" y="9224"/>
                        </a:lnTo>
                        <a:lnTo>
                          <a:pt x="117" y="9127"/>
                        </a:lnTo>
                        <a:lnTo>
                          <a:pt x="140" y="9032"/>
                        </a:lnTo>
                        <a:lnTo>
                          <a:pt x="167" y="8936"/>
                        </a:lnTo>
                        <a:lnTo>
                          <a:pt x="194" y="8842"/>
                        </a:lnTo>
                        <a:lnTo>
                          <a:pt x="224" y="8748"/>
                        </a:lnTo>
                        <a:lnTo>
                          <a:pt x="255" y="8656"/>
                        </a:lnTo>
                        <a:lnTo>
                          <a:pt x="289" y="8563"/>
                        </a:lnTo>
                        <a:lnTo>
                          <a:pt x="325" y="8472"/>
                        </a:lnTo>
                        <a:lnTo>
                          <a:pt x="364" y="8381"/>
                        </a:lnTo>
                        <a:lnTo>
                          <a:pt x="404" y="8292"/>
                        </a:lnTo>
                        <a:lnTo>
                          <a:pt x="446" y="8203"/>
                        </a:lnTo>
                        <a:lnTo>
                          <a:pt x="490" y="8116"/>
                        </a:lnTo>
                        <a:lnTo>
                          <a:pt x="538" y="8029"/>
                        </a:lnTo>
                        <a:lnTo>
                          <a:pt x="562" y="7986"/>
                        </a:lnTo>
                        <a:lnTo>
                          <a:pt x="586" y="7944"/>
                        </a:lnTo>
                        <a:lnTo>
                          <a:pt x="612" y="7901"/>
                        </a:lnTo>
                        <a:lnTo>
                          <a:pt x="637" y="7860"/>
                        </a:lnTo>
                        <a:lnTo>
                          <a:pt x="663" y="7818"/>
                        </a:lnTo>
                        <a:lnTo>
                          <a:pt x="690" y="7777"/>
                        </a:lnTo>
                        <a:lnTo>
                          <a:pt x="718" y="7737"/>
                        </a:lnTo>
                        <a:lnTo>
                          <a:pt x="746" y="7695"/>
                        </a:lnTo>
                        <a:lnTo>
                          <a:pt x="774" y="7655"/>
                        </a:lnTo>
                        <a:lnTo>
                          <a:pt x="803" y="7615"/>
                        </a:lnTo>
                        <a:lnTo>
                          <a:pt x="832" y="7576"/>
                        </a:lnTo>
                        <a:lnTo>
                          <a:pt x="862" y="7536"/>
                        </a:lnTo>
                        <a:lnTo>
                          <a:pt x="893" y="7497"/>
                        </a:lnTo>
                        <a:lnTo>
                          <a:pt x="924" y="7459"/>
                        </a:lnTo>
                        <a:lnTo>
                          <a:pt x="956" y="7421"/>
                        </a:lnTo>
                        <a:lnTo>
                          <a:pt x="988" y="7384"/>
                        </a:lnTo>
                        <a:lnTo>
                          <a:pt x="1020" y="7346"/>
                        </a:lnTo>
                        <a:lnTo>
                          <a:pt x="1054" y="7309"/>
                        </a:lnTo>
                        <a:lnTo>
                          <a:pt x="1088" y="7272"/>
                        </a:lnTo>
                        <a:lnTo>
                          <a:pt x="1122" y="7237"/>
                        </a:lnTo>
                        <a:lnTo>
                          <a:pt x="1156" y="7201"/>
                        </a:lnTo>
                        <a:lnTo>
                          <a:pt x="1192" y="7165"/>
                        </a:lnTo>
                        <a:lnTo>
                          <a:pt x="1192" y="7165"/>
                        </a:lnTo>
                        <a:lnTo>
                          <a:pt x="1354" y="7005"/>
                        </a:lnTo>
                        <a:lnTo>
                          <a:pt x="1517" y="6847"/>
                        </a:lnTo>
                        <a:lnTo>
                          <a:pt x="1680" y="6688"/>
                        </a:lnTo>
                        <a:lnTo>
                          <a:pt x="1842" y="6529"/>
                        </a:lnTo>
                        <a:lnTo>
                          <a:pt x="2003" y="6369"/>
                        </a:lnTo>
                        <a:lnTo>
                          <a:pt x="2082" y="6288"/>
                        </a:lnTo>
                        <a:lnTo>
                          <a:pt x="2162" y="6208"/>
                        </a:lnTo>
                        <a:lnTo>
                          <a:pt x="2240" y="6127"/>
                        </a:lnTo>
                        <a:lnTo>
                          <a:pt x="2318" y="6044"/>
                        </a:lnTo>
                        <a:lnTo>
                          <a:pt x="2394" y="5962"/>
                        </a:lnTo>
                        <a:lnTo>
                          <a:pt x="2471" y="5879"/>
                        </a:lnTo>
                        <a:lnTo>
                          <a:pt x="2546" y="5796"/>
                        </a:lnTo>
                        <a:lnTo>
                          <a:pt x="2619" y="5711"/>
                        </a:lnTo>
                        <a:lnTo>
                          <a:pt x="2693" y="5626"/>
                        </a:lnTo>
                        <a:lnTo>
                          <a:pt x="2764" y="5540"/>
                        </a:lnTo>
                        <a:lnTo>
                          <a:pt x="2835" y="5453"/>
                        </a:lnTo>
                        <a:lnTo>
                          <a:pt x="2904" y="5365"/>
                        </a:lnTo>
                        <a:lnTo>
                          <a:pt x="2971" y="5276"/>
                        </a:lnTo>
                        <a:lnTo>
                          <a:pt x="3038" y="5185"/>
                        </a:lnTo>
                        <a:lnTo>
                          <a:pt x="3102" y="5095"/>
                        </a:lnTo>
                        <a:lnTo>
                          <a:pt x="3166" y="5002"/>
                        </a:lnTo>
                        <a:lnTo>
                          <a:pt x="3226" y="4908"/>
                        </a:lnTo>
                        <a:lnTo>
                          <a:pt x="3286" y="4813"/>
                        </a:lnTo>
                        <a:lnTo>
                          <a:pt x="3344" y="4717"/>
                        </a:lnTo>
                        <a:lnTo>
                          <a:pt x="3372" y="4667"/>
                        </a:lnTo>
                        <a:lnTo>
                          <a:pt x="3399" y="4619"/>
                        </a:lnTo>
                        <a:lnTo>
                          <a:pt x="3426" y="4569"/>
                        </a:lnTo>
                        <a:lnTo>
                          <a:pt x="3452" y="4520"/>
                        </a:lnTo>
                        <a:lnTo>
                          <a:pt x="3478" y="4469"/>
                        </a:lnTo>
                        <a:lnTo>
                          <a:pt x="3504" y="4418"/>
                        </a:lnTo>
                        <a:lnTo>
                          <a:pt x="3529" y="4367"/>
                        </a:lnTo>
                        <a:lnTo>
                          <a:pt x="3554" y="4316"/>
                        </a:lnTo>
                        <a:lnTo>
                          <a:pt x="3577" y="4263"/>
                        </a:lnTo>
                        <a:lnTo>
                          <a:pt x="3600" y="4211"/>
                        </a:lnTo>
                        <a:lnTo>
                          <a:pt x="3623" y="4159"/>
                        </a:lnTo>
                        <a:lnTo>
                          <a:pt x="3645" y="4105"/>
                        </a:lnTo>
                        <a:lnTo>
                          <a:pt x="3666" y="4051"/>
                        </a:lnTo>
                        <a:lnTo>
                          <a:pt x="3688" y="3997"/>
                        </a:lnTo>
                        <a:lnTo>
                          <a:pt x="3708" y="3942"/>
                        </a:lnTo>
                        <a:lnTo>
                          <a:pt x="3727" y="3887"/>
                        </a:lnTo>
                        <a:lnTo>
                          <a:pt x="3746" y="3832"/>
                        </a:lnTo>
                        <a:lnTo>
                          <a:pt x="3764" y="3776"/>
                        </a:lnTo>
                        <a:lnTo>
                          <a:pt x="3782" y="3719"/>
                        </a:lnTo>
                        <a:lnTo>
                          <a:pt x="3799" y="3662"/>
                        </a:lnTo>
                        <a:lnTo>
                          <a:pt x="3815" y="3605"/>
                        </a:lnTo>
                        <a:lnTo>
                          <a:pt x="3830" y="3546"/>
                        </a:lnTo>
                        <a:lnTo>
                          <a:pt x="3845" y="3488"/>
                        </a:lnTo>
                        <a:lnTo>
                          <a:pt x="3860" y="3429"/>
                        </a:lnTo>
                        <a:lnTo>
                          <a:pt x="3874" y="3368"/>
                        </a:lnTo>
                        <a:lnTo>
                          <a:pt x="3886" y="3308"/>
                        </a:lnTo>
                        <a:lnTo>
                          <a:pt x="3898" y="3248"/>
                        </a:lnTo>
                        <a:lnTo>
                          <a:pt x="3909" y="3186"/>
                        </a:lnTo>
                        <a:lnTo>
                          <a:pt x="3920" y="3124"/>
                        </a:lnTo>
                        <a:lnTo>
                          <a:pt x="3930" y="3062"/>
                        </a:lnTo>
                        <a:lnTo>
                          <a:pt x="3938" y="2998"/>
                        </a:lnTo>
                        <a:lnTo>
                          <a:pt x="3947" y="2935"/>
                        </a:lnTo>
                        <a:lnTo>
                          <a:pt x="3954" y="2870"/>
                        </a:lnTo>
                        <a:lnTo>
                          <a:pt x="3960" y="2805"/>
                        </a:lnTo>
                        <a:lnTo>
                          <a:pt x="3966" y="2740"/>
                        </a:lnTo>
                        <a:lnTo>
                          <a:pt x="3971" y="2673"/>
                        </a:lnTo>
                        <a:lnTo>
                          <a:pt x="3975" y="2607"/>
                        </a:lnTo>
                        <a:lnTo>
                          <a:pt x="3978" y="2540"/>
                        </a:lnTo>
                        <a:lnTo>
                          <a:pt x="3981" y="2471"/>
                        </a:lnTo>
                        <a:lnTo>
                          <a:pt x="3982" y="2403"/>
                        </a:lnTo>
                        <a:lnTo>
                          <a:pt x="3983" y="2334"/>
                        </a:lnTo>
                        <a:lnTo>
                          <a:pt x="3983" y="2263"/>
                        </a:lnTo>
                        <a:lnTo>
                          <a:pt x="3982" y="2193"/>
                        </a:lnTo>
                        <a:lnTo>
                          <a:pt x="3980" y="2121"/>
                        </a:lnTo>
                        <a:lnTo>
                          <a:pt x="3977" y="2049"/>
                        </a:lnTo>
                        <a:lnTo>
                          <a:pt x="3973" y="1976"/>
                        </a:lnTo>
                        <a:lnTo>
                          <a:pt x="3968" y="1902"/>
                        </a:lnTo>
                        <a:lnTo>
                          <a:pt x="3963" y="1828"/>
                        </a:lnTo>
                        <a:lnTo>
                          <a:pt x="3956" y="1753"/>
                        </a:lnTo>
                        <a:lnTo>
                          <a:pt x="3948" y="1678"/>
                        </a:lnTo>
                        <a:lnTo>
                          <a:pt x="3940" y="1601"/>
                        </a:lnTo>
                        <a:lnTo>
                          <a:pt x="3930" y="1524"/>
                        </a:lnTo>
                        <a:lnTo>
                          <a:pt x="3920" y="1446"/>
                        </a:lnTo>
                        <a:lnTo>
                          <a:pt x="3909" y="1367"/>
                        </a:lnTo>
                        <a:lnTo>
                          <a:pt x="3896" y="1288"/>
                        </a:lnTo>
                        <a:lnTo>
                          <a:pt x="3883" y="1207"/>
                        </a:lnTo>
                        <a:lnTo>
                          <a:pt x="3868" y="1127"/>
                        </a:lnTo>
                        <a:lnTo>
                          <a:pt x="3852" y="1044"/>
                        </a:lnTo>
                        <a:lnTo>
                          <a:pt x="3835" y="962"/>
                        </a:lnTo>
                        <a:lnTo>
                          <a:pt x="3817" y="878"/>
                        </a:lnTo>
                        <a:lnTo>
                          <a:pt x="3799" y="795"/>
                        </a:lnTo>
                        <a:lnTo>
                          <a:pt x="3779" y="709"/>
                        </a:lnTo>
                        <a:lnTo>
                          <a:pt x="3758" y="624"/>
                        </a:lnTo>
                        <a:lnTo>
                          <a:pt x="3736" y="538"/>
                        </a:lnTo>
                        <a:lnTo>
                          <a:pt x="3713" y="450"/>
                        </a:lnTo>
                        <a:lnTo>
                          <a:pt x="3689" y="362"/>
                        </a:lnTo>
                        <a:lnTo>
                          <a:pt x="3663" y="272"/>
                        </a:lnTo>
                        <a:lnTo>
                          <a:pt x="3637" y="183"/>
                        </a:lnTo>
                        <a:lnTo>
                          <a:pt x="3609" y="91"/>
                        </a:lnTo>
                        <a:lnTo>
                          <a:pt x="3581" y="0"/>
                        </a:lnTo>
                        <a:lnTo>
                          <a:pt x="3581" y="0"/>
                        </a:lnTo>
                        <a:lnTo>
                          <a:pt x="3586" y="13"/>
                        </a:lnTo>
                        <a:lnTo>
                          <a:pt x="3591" y="26"/>
                        </a:lnTo>
                        <a:lnTo>
                          <a:pt x="3599" y="39"/>
                        </a:lnTo>
                        <a:lnTo>
                          <a:pt x="3607" y="53"/>
                        </a:lnTo>
                        <a:lnTo>
                          <a:pt x="3616" y="67"/>
                        </a:lnTo>
                        <a:lnTo>
                          <a:pt x="3626" y="81"/>
                        </a:lnTo>
                        <a:lnTo>
                          <a:pt x="3649" y="110"/>
                        </a:lnTo>
                        <a:lnTo>
                          <a:pt x="3674" y="140"/>
                        </a:lnTo>
                        <a:lnTo>
                          <a:pt x="3703" y="169"/>
                        </a:lnTo>
                        <a:lnTo>
                          <a:pt x="3733" y="200"/>
                        </a:lnTo>
                        <a:lnTo>
                          <a:pt x="3764" y="230"/>
                        </a:lnTo>
                        <a:lnTo>
                          <a:pt x="3827" y="288"/>
                        </a:lnTo>
                        <a:lnTo>
                          <a:pt x="3888" y="344"/>
                        </a:lnTo>
                        <a:lnTo>
                          <a:pt x="3916" y="371"/>
                        </a:lnTo>
                        <a:lnTo>
                          <a:pt x="3941" y="395"/>
                        </a:lnTo>
                        <a:lnTo>
                          <a:pt x="3964" y="419"/>
                        </a:lnTo>
                        <a:lnTo>
                          <a:pt x="3983" y="440"/>
                        </a:lnTo>
                        <a:lnTo>
                          <a:pt x="3983" y="440"/>
                        </a:lnTo>
                        <a:lnTo>
                          <a:pt x="4050" y="520"/>
                        </a:lnTo>
                        <a:lnTo>
                          <a:pt x="4114" y="601"/>
                        </a:lnTo>
                        <a:lnTo>
                          <a:pt x="4178" y="682"/>
                        </a:lnTo>
                        <a:lnTo>
                          <a:pt x="4242" y="765"/>
                        </a:lnTo>
                        <a:lnTo>
                          <a:pt x="4304" y="847"/>
                        </a:lnTo>
                        <a:lnTo>
                          <a:pt x="4365" y="931"/>
                        </a:lnTo>
                        <a:lnTo>
                          <a:pt x="4426" y="1015"/>
                        </a:lnTo>
                        <a:lnTo>
                          <a:pt x="4485" y="1101"/>
                        </a:lnTo>
                        <a:lnTo>
                          <a:pt x="4544" y="1186"/>
                        </a:lnTo>
                        <a:lnTo>
                          <a:pt x="4602" y="1273"/>
                        </a:lnTo>
                        <a:lnTo>
                          <a:pt x="4659" y="1359"/>
                        </a:lnTo>
                        <a:lnTo>
                          <a:pt x="4714" y="1447"/>
                        </a:lnTo>
                        <a:lnTo>
                          <a:pt x="4770" y="1534"/>
                        </a:lnTo>
                        <a:lnTo>
                          <a:pt x="4824" y="1623"/>
                        </a:lnTo>
                        <a:lnTo>
                          <a:pt x="4877" y="1711"/>
                        </a:lnTo>
                        <a:lnTo>
                          <a:pt x="4930" y="1801"/>
                        </a:lnTo>
                        <a:lnTo>
                          <a:pt x="4930" y="1801"/>
                        </a:lnTo>
                        <a:lnTo>
                          <a:pt x="4996" y="1917"/>
                        </a:lnTo>
                        <a:lnTo>
                          <a:pt x="5061" y="2034"/>
                        </a:lnTo>
                        <a:lnTo>
                          <a:pt x="5125" y="2152"/>
                        </a:lnTo>
                        <a:lnTo>
                          <a:pt x="5187" y="2271"/>
                        </a:lnTo>
                        <a:lnTo>
                          <a:pt x="5248" y="2391"/>
                        </a:lnTo>
                        <a:lnTo>
                          <a:pt x="5308" y="2512"/>
                        </a:lnTo>
                        <a:lnTo>
                          <a:pt x="5365" y="2634"/>
                        </a:lnTo>
                        <a:lnTo>
                          <a:pt x="5422" y="2757"/>
                        </a:lnTo>
                        <a:lnTo>
                          <a:pt x="5478" y="2881"/>
                        </a:lnTo>
                        <a:lnTo>
                          <a:pt x="5531" y="3005"/>
                        </a:lnTo>
                        <a:lnTo>
                          <a:pt x="5583" y="3131"/>
                        </a:lnTo>
                        <a:lnTo>
                          <a:pt x="5635" y="3257"/>
                        </a:lnTo>
                        <a:lnTo>
                          <a:pt x="5684" y="3384"/>
                        </a:lnTo>
                        <a:lnTo>
                          <a:pt x="5731" y="3512"/>
                        </a:lnTo>
                        <a:lnTo>
                          <a:pt x="5777" y="3641"/>
                        </a:lnTo>
                        <a:lnTo>
                          <a:pt x="5823" y="3769"/>
                        </a:lnTo>
                        <a:lnTo>
                          <a:pt x="5866" y="3899"/>
                        </a:lnTo>
                        <a:lnTo>
                          <a:pt x="5907" y="4030"/>
                        </a:lnTo>
                        <a:lnTo>
                          <a:pt x="5947" y="4161"/>
                        </a:lnTo>
                        <a:lnTo>
                          <a:pt x="5986" y="4292"/>
                        </a:lnTo>
                        <a:lnTo>
                          <a:pt x="6023" y="4425"/>
                        </a:lnTo>
                        <a:lnTo>
                          <a:pt x="6058" y="4558"/>
                        </a:lnTo>
                        <a:lnTo>
                          <a:pt x="6092" y="4691"/>
                        </a:lnTo>
                        <a:lnTo>
                          <a:pt x="6124" y="4824"/>
                        </a:lnTo>
                        <a:lnTo>
                          <a:pt x="6155" y="4959"/>
                        </a:lnTo>
                        <a:lnTo>
                          <a:pt x="6184" y="5093"/>
                        </a:lnTo>
                        <a:lnTo>
                          <a:pt x="6211" y="5228"/>
                        </a:lnTo>
                        <a:lnTo>
                          <a:pt x="6236" y="5363"/>
                        </a:lnTo>
                        <a:lnTo>
                          <a:pt x="6260" y="5499"/>
                        </a:lnTo>
                        <a:lnTo>
                          <a:pt x="6281" y="5635"/>
                        </a:lnTo>
                        <a:lnTo>
                          <a:pt x="6302" y="5771"/>
                        </a:lnTo>
                        <a:lnTo>
                          <a:pt x="6321" y="5906"/>
                        </a:lnTo>
                        <a:lnTo>
                          <a:pt x="6338" y="6043"/>
                        </a:lnTo>
                        <a:lnTo>
                          <a:pt x="6353" y="6180"/>
                        </a:lnTo>
                        <a:lnTo>
                          <a:pt x="6366" y="6317"/>
                        </a:lnTo>
                        <a:lnTo>
                          <a:pt x="6378" y="6453"/>
                        </a:lnTo>
                        <a:lnTo>
                          <a:pt x="6387" y="6590"/>
                        </a:lnTo>
                        <a:lnTo>
                          <a:pt x="6395" y="6728"/>
                        </a:lnTo>
                        <a:lnTo>
                          <a:pt x="6401" y="6865"/>
                        </a:lnTo>
                        <a:lnTo>
                          <a:pt x="6405" y="7001"/>
                        </a:lnTo>
                        <a:lnTo>
                          <a:pt x="6408" y="7138"/>
                        </a:lnTo>
                        <a:lnTo>
                          <a:pt x="6408" y="7276"/>
                        </a:lnTo>
                        <a:lnTo>
                          <a:pt x="6407" y="7413"/>
                        </a:lnTo>
                        <a:lnTo>
                          <a:pt x="6404" y="7549"/>
                        </a:lnTo>
                        <a:lnTo>
                          <a:pt x="6399" y="7685"/>
                        </a:lnTo>
                        <a:lnTo>
                          <a:pt x="6392" y="7822"/>
                        </a:lnTo>
                        <a:lnTo>
                          <a:pt x="6383" y="7958"/>
                        </a:lnTo>
                        <a:lnTo>
                          <a:pt x="6372" y="8095"/>
                        </a:lnTo>
                        <a:lnTo>
                          <a:pt x="6359" y="8229"/>
                        </a:lnTo>
                        <a:lnTo>
                          <a:pt x="6344" y="8365"/>
                        </a:lnTo>
                        <a:lnTo>
                          <a:pt x="6328" y="8500"/>
                        </a:lnTo>
                        <a:lnTo>
                          <a:pt x="6308" y="8635"/>
                        </a:lnTo>
                        <a:lnTo>
                          <a:pt x="6287" y="8769"/>
                        </a:lnTo>
                        <a:lnTo>
                          <a:pt x="6264" y="8903"/>
                        </a:lnTo>
                        <a:lnTo>
                          <a:pt x="6240" y="9037"/>
                        </a:lnTo>
                        <a:lnTo>
                          <a:pt x="6213" y="9169"/>
                        </a:lnTo>
                        <a:lnTo>
                          <a:pt x="6184" y="9302"/>
                        </a:lnTo>
                        <a:lnTo>
                          <a:pt x="6153" y="9434"/>
                        </a:lnTo>
                        <a:lnTo>
                          <a:pt x="6119" y="9566"/>
                        </a:lnTo>
                        <a:lnTo>
                          <a:pt x="6084" y="9696"/>
                        </a:lnTo>
                        <a:lnTo>
                          <a:pt x="6047" y="9826"/>
                        </a:lnTo>
                        <a:lnTo>
                          <a:pt x="6008" y="9956"/>
                        </a:lnTo>
                        <a:lnTo>
                          <a:pt x="5966" y="10085"/>
                        </a:lnTo>
                        <a:lnTo>
                          <a:pt x="5922" y="10213"/>
                        </a:lnTo>
                        <a:lnTo>
                          <a:pt x="5922" y="10213"/>
                        </a:lnTo>
                        <a:lnTo>
                          <a:pt x="5899" y="10277"/>
                        </a:lnTo>
                        <a:lnTo>
                          <a:pt x="5876" y="10340"/>
                        </a:lnTo>
                        <a:lnTo>
                          <a:pt x="5852" y="10403"/>
                        </a:lnTo>
                        <a:lnTo>
                          <a:pt x="5828" y="10467"/>
                        </a:lnTo>
                        <a:lnTo>
                          <a:pt x="5802" y="10530"/>
                        </a:lnTo>
                        <a:lnTo>
                          <a:pt x="5775" y="10592"/>
                        </a:lnTo>
                        <a:lnTo>
                          <a:pt x="5749" y="10654"/>
                        </a:lnTo>
                        <a:lnTo>
                          <a:pt x="5722" y="10716"/>
                        </a:lnTo>
                        <a:lnTo>
                          <a:pt x="5694" y="10777"/>
                        </a:lnTo>
                        <a:lnTo>
                          <a:pt x="5665" y="10839"/>
                        </a:lnTo>
                        <a:lnTo>
                          <a:pt x="5636" y="10899"/>
                        </a:lnTo>
                        <a:lnTo>
                          <a:pt x="5605" y="10959"/>
                        </a:lnTo>
                        <a:lnTo>
                          <a:pt x="5575" y="11019"/>
                        </a:lnTo>
                        <a:lnTo>
                          <a:pt x="5543" y="11078"/>
                        </a:lnTo>
                        <a:lnTo>
                          <a:pt x="5512" y="11137"/>
                        </a:lnTo>
                        <a:lnTo>
                          <a:pt x="5479" y="11196"/>
                        </a:lnTo>
                        <a:lnTo>
                          <a:pt x="5446" y="11254"/>
                        </a:lnTo>
                        <a:lnTo>
                          <a:pt x="5411" y="11312"/>
                        </a:lnTo>
                        <a:lnTo>
                          <a:pt x="5377" y="11370"/>
                        </a:lnTo>
                        <a:lnTo>
                          <a:pt x="5342" y="11426"/>
                        </a:lnTo>
                        <a:lnTo>
                          <a:pt x="5306" y="11482"/>
                        </a:lnTo>
                        <a:lnTo>
                          <a:pt x="5270" y="11539"/>
                        </a:lnTo>
                        <a:lnTo>
                          <a:pt x="5232" y="11594"/>
                        </a:lnTo>
                        <a:lnTo>
                          <a:pt x="5195" y="11649"/>
                        </a:lnTo>
                        <a:lnTo>
                          <a:pt x="5156" y="11704"/>
                        </a:lnTo>
                        <a:lnTo>
                          <a:pt x="5117" y="11758"/>
                        </a:lnTo>
                        <a:lnTo>
                          <a:pt x="5077" y="11811"/>
                        </a:lnTo>
                        <a:lnTo>
                          <a:pt x="5037" y="11863"/>
                        </a:lnTo>
                        <a:lnTo>
                          <a:pt x="4996" y="11916"/>
                        </a:lnTo>
                        <a:lnTo>
                          <a:pt x="4955" y="11968"/>
                        </a:lnTo>
                        <a:lnTo>
                          <a:pt x="4911" y="12019"/>
                        </a:lnTo>
                        <a:lnTo>
                          <a:pt x="4869" y="12070"/>
                        </a:lnTo>
                        <a:lnTo>
                          <a:pt x="4825" y="12120"/>
                        </a:lnTo>
                        <a:lnTo>
                          <a:pt x="4781" y="12169"/>
                        </a:lnTo>
                        <a:lnTo>
                          <a:pt x="4736" y="12217"/>
                        </a:lnTo>
                        <a:lnTo>
                          <a:pt x="4690" y="12266"/>
                        </a:lnTo>
                        <a:lnTo>
                          <a:pt x="4645" y="12314"/>
                        </a:lnTo>
                        <a:lnTo>
                          <a:pt x="4598" y="12360"/>
                        </a:lnTo>
                        <a:lnTo>
                          <a:pt x="4550" y="12407"/>
                        </a:lnTo>
                        <a:lnTo>
                          <a:pt x="4502" y="12453"/>
                        </a:lnTo>
                        <a:lnTo>
                          <a:pt x="4454" y="12498"/>
                        </a:lnTo>
                        <a:lnTo>
                          <a:pt x="4404" y="12542"/>
                        </a:lnTo>
                        <a:lnTo>
                          <a:pt x="4354" y="12585"/>
                        </a:lnTo>
                        <a:lnTo>
                          <a:pt x="4303" y="12629"/>
                        </a:lnTo>
                        <a:lnTo>
                          <a:pt x="4252" y="12671"/>
                        </a:lnTo>
                        <a:lnTo>
                          <a:pt x="4200" y="12713"/>
                        </a:lnTo>
                        <a:lnTo>
                          <a:pt x="4148" y="12753"/>
                        </a:lnTo>
                        <a:lnTo>
                          <a:pt x="4095" y="12794"/>
                        </a:lnTo>
                        <a:lnTo>
                          <a:pt x="4041" y="12834"/>
                        </a:lnTo>
                        <a:lnTo>
                          <a:pt x="3986" y="12872"/>
                        </a:lnTo>
                        <a:lnTo>
                          <a:pt x="3931" y="12910"/>
                        </a:lnTo>
                        <a:lnTo>
                          <a:pt x="3876" y="12947"/>
                        </a:lnTo>
                        <a:lnTo>
                          <a:pt x="3819" y="12984"/>
                        </a:lnTo>
                        <a:lnTo>
                          <a:pt x="3762" y="13019"/>
                        </a:lnTo>
                        <a:lnTo>
                          <a:pt x="3705" y="13054"/>
                        </a:lnTo>
                        <a:lnTo>
                          <a:pt x="3646" y="13088"/>
                        </a:lnTo>
                        <a:lnTo>
                          <a:pt x="3588" y="13121"/>
                        </a:lnTo>
                        <a:lnTo>
                          <a:pt x="3528" y="13154"/>
                        </a:lnTo>
                        <a:lnTo>
                          <a:pt x="3468" y="13186"/>
                        </a:lnTo>
                        <a:lnTo>
                          <a:pt x="3407" y="13216"/>
                        </a:lnTo>
                        <a:lnTo>
                          <a:pt x="3346" y="13246"/>
                        </a:lnTo>
                        <a:lnTo>
                          <a:pt x="3284" y="13275"/>
                        </a:lnTo>
                        <a:lnTo>
                          <a:pt x="3221" y="13303"/>
                        </a:lnTo>
                        <a:lnTo>
                          <a:pt x="3158" y="13331"/>
                        </a:lnTo>
                        <a:lnTo>
                          <a:pt x="3158" y="13331"/>
                        </a:lnTo>
                        <a:lnTo>
                          <a:pt x="3111" y="13350"/>
                        </a:lnTo>
                        <a:lnTo>
                          <a:pt x="3064" y="13369"/>
                        </a:lnTo>
                        <a:lnTo>
                          <a:pt x="3018" y="13387"/>
                        </a:lnTo>
                        <a:lnTo>
                          <a:pt x="2970" y="13404"/>
                        </a:lnTo>
                        <a:lnTo>
                          <a:pt x="2923" y="13421"/>
                        </a:lnTo>
                        <a:lnTo>
                          <a:pt x="2876" y="13437"/>
                        </a:lnTo>
                        <a:lnTo>
                          <a:pt x="2829" y="13453"/>
                        </a:lnTo>
                        <a:lnTo>
                          <a:pt x="2781" y="13468"/>
                        </a:lnTo>
                        <a:lnTo>
                          <a:pt x="2686" y="13497"/>
                        </a:lnTo>
                        <a:lnTo>
                          <a:pt x="2590" y="13523"/>
                        </a:lnTo>
                        <a:lnTo>
                          <a:pt x="2494" y="13546"/>
                        </a:lnTo>
                        <a:lnTo>
                          <a:pt x="2397" y="13567"/>
                        </a:lnTo>
                        <a:lnTo>
                          <a:pt x="2301" y="13587"/>
                        </a:lnTo>
                        <a:lnTo>
                          <a:pt x="2203" y="13604"/>
                        </a:lnTo>
                        <a:lnTo>
                          <a:pt x="2107" y="13619"/>
                        </a:lnTo>
                        <a:lnTo>
                          <a:pt x="2008" y="13632"/>
                        </a:lnTo>
                        <a:lnTo>
                          <a:pt x="1910" y="13643"/>
                        </a:lnTo>
                        <a:lnTo>
                          <a:pt x="1812" y="13652"/>
                        </a:lnTo>
                        <a:lnTo>
                          <a:pt x="1714" y="13659"/>
                        </a:lnTo>
                        <a:lnTo>
                          <a:pt x="1616" y="13665"/>
                        </a:lnTo>
                        <a:lnTo>
                          <a:pt x="1516" y="13669"/>
                        </a:lnTo>
                        <a:lnTo>
                          <a:pt x="1418" y="13672"/>
                        </a:lnTo>
                        <a:lnTo>
                          <a:pt x="1319" y="13673"/>
                        </a:lnTo>
                        <a:lnTo>
                          <a:pt x="1220" y="13672"/>
                        </a:lnTo>
                        <a:lnTo>
                          <a:pt x="1121" y="13668"/>
                        </a:lnTo>
                        <a:lnTo>
                          <a:pt x="1021" y="13664"/>
                        </a:lnTo>
                        <a:lnTo>
                          <a:pt x="922" y="13659"/>
                        </a:lnTo>
                        <a:lnTo>
                          <a:pt x="823" y="13652"/>
                        </a:lnTo>
                        <a:lnTo>
                          <a:pt x="724" y="13644"/>
                        </a:lnTo>
                        <a:lnTo>
                          <a:pt x="625" y="13635"/>
                        </a:lnTo>
                        <a:lnTo>
                          <a:pt x="526" y="13625"/>
                        </a:lnTo>
                        <a:lnTo>
                          <a:pt x="427" y="13614"/>
                        </a:lnTo>
                        <a:lnTo>
                          <a:pt x="327" y="13601"/>
                        </a:lnTo>
                        <a:lnTo>
                          <a:pt x="229" y="13588"/>
                        </a:lnTo>
                        <a:lnTo>
                          <a:pt x="130" y="13573"/>
                        </a:lnTo>
                        <a:lnTo>
                          <a:pt x="32" y="13558"/>
                        </a:lnTo>
                        <a:lnTo>
                          <a:pt x="32" y="13558"/>
                        </a:lnTo>
                        <a:close/>
                      </a:path>
                    </a:pathLst>
                  </a:custGeom>
                  <a:solidFill>
                    <a:schemeClr val="accent3"/>
                  </a:solidFill>
                  <a:ln>
                    <a:noFill/>
                  </a:ln>
                </p:spPr>
                <p:txBody>
                  <a:bodyPr vert="horz" wrap="square" lIns="137160" tIns="68580" rIns="137160" bIns="68580" numCol="1" anchor="t" anchorCtr="0" compatLnSpc="1">
                    <a:prstTxWarp prst="textNoShape">
                      <a:avLst/>
                    </a:prstTxWarp>
                  </a:bodyPr>
                  <a:lstStyle/>
                  <a:p>
                    <a:endParaRPr lang="en-US" sz="5400" dirty="0"/>
                  </a:p>
                </p:txBody>
              </p:sp>
              <p:sp>
                <p:nvSpPr>
                  <p:cNvPr id="29" name="Freeform 28"/>
                  <p:cNvSpPr>
                    <a:spLocks/>
                  </p:cNvSpPr>
                  <p:nvPr/>
                </p:nvSpPr>
                <p:spPr bwMode="auto">
                  <a:xfrm rot="21144233">
                    <a:off x="11160768" y="9022421"/>
                    <a:ext cx="1833507" cy="2850408"/>
                  </a:xfrm>
                  <a:custGeom>
                    <a:avLst/>
                    <a:gdLst>
                      <a:gd name="T0" fmla="*/ 2920 w 8330"/>
                      <a:gd name="T1" fmla="*/ 36 h 12948"/>
                      <a:gd name="T2" fmla="*/ 2859 w 8330"/>
                      <a:gd name="T3" fmla="*/ 180 h 12948"/>
                      <a:gd name="T4" fmla="*/ 2844 w 8330"/>
                      <a:gd name="T5" fmla="*/ 369 h 12948"/>
                      <a:gd name="T6" fmla="*/ 2885 w 8330"/>
                      <a:gd name="T7" fmla="*/ 682 h 12948"/>
                      <a:gd name="T8" fmla="*/ 2944 w 8330"/>
                      <a:gd name="T9" fmla="*/ 823 h 12948"/>
                      <a:gd name="T10" fmla="*/ 3128 w 8330"/>
                      <a:gd name="T11" fmla="*/ 1077 h 12948"/>
                      <a:gd name="T12" fmla="*/ 3391 w 8330"/>
                      <a:gd name="T13" fmla="*/ 1301 h 12948"/>
                      <a:gd name="T14" fmla="*/ 3900 w 8330"/>
                      <a:gd name="T15" fmla="*/ 1619 h 12948"/>
                      <a:gd name="T16" fmla="*/ 4176 w 8330"/>
                      <a:gd name="T17" fmla="*/ 1801 h 12948"/>
                      <a:gd name="T18" fmla="*/ 4437 w 8330"/>
                      <a:gd name="T19" fmla="*/ 2013 h 12948"/>
                      <a:gd name="T20" fmla="*/ 4839 w 8330"/>
                      <a:gd name="T21" fmla="*/ 2431 h 12948"/>
                      <a:gd name="T22" fmla="*/ 5188 w 8330"/>
                      <a:gd name="T23" fmla="*/ 2891 h 12948"/>
                      <a:gd name="T24" fmla="*/ 5532 w 8330"/>
                      <a:gd name="T25" fmla="*/ 3492 h 12948"/>
                      <a:gd name="T26" fmla="*/ 5777 w 8330"/>
                      <a:gd name="T27" fmla="*/ 4135 h 12948"/>
                      <a:gd name="T28" fmla="*/ 5909 w 8330"/>
                      <a:gd name="T29" fmla="*/ 4759 h 12948"/>
                      <a:gd name="T30" fmla="*/ 5938 w 8330"/>
                      <a:gd name="T31" fmla="*/ 5102 h 12948"/>
                      <a:gd name="T32" fmla="*/ 5936 w 8330"/>
                      <a:gd name="T33" fmla="*/ 5448 h 12948"/>
                      <a:gd name="T34" fmla="*/ 5903 w 8330"/>
                      <a:gd name="T35" fmla="*/ 5794 h 12948"/>
                      <a:gd name="T36" fmla="*/ 5723 w 8330"/>
                      <a:gd name="T37" fmla="*/ 7031 h 12948"/>
                      <a:gd name="T38" fmla="*/ 5645 w 8330"/>
                      <a:gd name="T39" fmla="*/ 7815 h 12948"/>
                      <a:gd name="T40" fmla="*/ 5633 w 8330"/>
                      <a:gd name="T41" fmla="*/ 8599 h 12948"/>
                      <a:gd name="T42" fmla="*/ 5692 w 8330"/>
                      <a:gd name="T43" fmla="*/ 9213 h 12948"/>
                      <a:gd name="T44" fmla="*/ 5769 w 8330"/>
                      <a:gd name="T45" fmla="*/ 9603 h 12948"/>
                      <a:gd name="T46" fmla="*/ 5882 w 8330"/>
                      <a:gd name="T47" fmla="*/ 9993 h 12948"/>
                      <a:gd name="T48" fmla="*/ 6036 w 8330"/>
                      <a:gd name="T49" fmla="*/ 10383 h 12948"/>
                      <a:gd name="T50" fmla="*/ 6233 w 8330"/>
                      <a:gd name="T51" fmla="*/ 10774 h 12948"/>
                      <a:gd name="T52" fmla="*/ 6478 w 8330"/>
                      <a:gd name="T53" fmla="*/ 11164 h 12948"/>
                      <a:gd name="T54" fmla="*/ 6776 w 8330"/>
                      <a:gd name="T55" fmla="*/ 11554 h 12948"/>
                      <a:gd name="T56" fmla="*/ 7130 w 8330"/>
                      <a:gd name="T57" fmla="*/ 11944 h 12948"/>
                      <a:gd name="T58" fmla="*/ 7545 w 8330"/>
                      <a:gd name="T59" fmla="*/ 12334 h 12948"/>
                      <a:gd name="T60" fmla="*/ 8025 w 8330"/>
                      <a:gd name="T61" fmla="*/ 12724 h 12948"/>
                      <a:gd name="T62" fmla="*/ 8306 w 8330"/>
                      <a:gd name="T63" fmla="*/ 12933 h 12948"/>
                      <a:gd name="T64" fmla="*/ 8130 w 8330"/>
                      <a:gd name="T65" fmla="*/ 12885 h 12948"/>
                      <a:gd name="T66" fmla="*/ 7772 w 8330"/>
                      <a:gd name="T67" fmla="*/ 12845 h 12948"/>
                      <a:gd name="T68" fmla="*/ 7242 w 8330"/>
                      <a:gd name="T69" fmla="*/ 12708 h 12948"/>
                      <a:gd name="T70" fmla="*/ 6553 w 8330"/>
                      <a:gd name="T71" fmla="*/ 12479 h 12948"/>
                      <a:gd name="T72" fmla="*/ 5921 w 8330"/>
                      <a:gd name="T73" fmla="*/ 12221 h 12948"/>
                      <a:gd name="T74" fmla="*/ 5077 w 8330"/>
                      <a:gd name="T75" fmla="*/ 11797 h 12948"/>
                      <a:gd name="T76" fmla="*/ 4266 w 8330"/>
                      <a:gd name="T77" fmla="*/ 11298 h 12948"/>
                      <a:gd name="T78" fmla="*/ 3494 w 8330"/>
                      <a:gd name="T79" fmla="*/ 10726 h 12948"/>
                      <a:gd name="T80" fmla="*/ 2772 w 8330"/>
                      <a:gd name="T81" fmla="*/ 10089 h 12948"/>
                      <a:gd name="T82" fmla="*/ 2111 w 8330"/>
                      <a:gd name="T83" fmla="*/ 9391 h 12948"/>
                      <a:gd name="T84" fmla="*/ 1518 w 8330"/>
                      <a:gd name="T85" fmla="*/ 8638 h 12948"/>
                      <a:gd name="T86" fmla="*/ 1004 w 8330"/>
                      <a:gd name="T87" fmla="*/ 7833 h 12948"/>
                      <a:gd name="T88" fmla="*/ 579 w 8330"/>
                      <a:gd name="T89" fmla="*/ 6984 h 12948"/>
                      <a:gd name="T90" fmla="*/ 292 w 8330"/>
                      <a:gd name="T91" fmla="*/ 6224 h 12948"/>
                      <a:gd name="T92" fmla="*/ 164 w 8330"/>
                      <a:gd name="T93" fmla="*/ 5768 h 12948"/>
                      <a:gd name="T94" fmla="*/ 71 w 8330"/>
                      <a:gd name="T95" fmla="*/ 5305 h 12948"/>
                      <a:gd name="T96" fmla="*/ 16 w 8330"/>
                      <a:gd name="T97" fmla="*/ 4840 h 12948"/>
                      <a:gd name="T98" fmla="*/ 0 w 8330"/>
                      <a:gd name="T99" fmla="*/ 4374 h 12948"/>
                      <a:gd name="T100" fmla="*/ 26 w 8330"/>
                      <a:gd name="T101" fmla="*/ 3909 h 12948"/>
                      <a:gd name="T102" fmla="*/ 94 w 8330"/>
                      <a:gd name="T103" fmla="*/ 3451 h 12948"/>
                      <a:gd name="T104" fmla="*/ 208 w 8330"/>
                      <a:gd name="T105" fmla="*/ 2999 h 12948"/>
                      <a:gd name="T106" fmla="*/ 368 w 8330"/>
                      <a:gd name="T107" fmla="*/ 2558 h 12948"/>
                      <a:gd name="T108" fmla="*/ 577 w 8330"/>
                      <a:gd name="T109" fmla="*/ 2130 h 12948"/>
                      <a:gd name="T110" fmla="*/ 743 w 8330"/>
                      <a:gd name="T111" fmla="*/ 1856 h 12948"/>
                      <a:gd name="T112" fmla="*/ 1074 w 8330"/>
                      <a:gd name="T113" fmla="*/ 1422 h 12948"/>
                      <a:gd name="T114" fmla="*/ 1562 w 8330"/>
                      <a:gd name="T115" fmla="*/ 935 h 12948"/>
                      <a:gd name="T116" fmla="*/ 2111 w 8330"/>
                      <a:gd name="T117" fmla="*/ 513 h 12948"/>
                      <a:gd name="T118" fmla="*/ 2702 w 8330"/>
                      <a:gd name="T119" fmla="*/ 144 h 129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330" h="12948">
                        <a:moveTo>
                          <a:pt x="2964" y="0"/>
                        </a:moveTo>
                        <a:lnTo>
                          <a:pt x="2964" y="0"/>
                        </a:lnTo>
                        <a:lnTo>
                          <a:pt x="2956" y="5"/>
                        </a:lnTo>
                        <a:lnTo>
                          <a:pt x="2948" y="10"/>
                        </a:lnTo>
                        <a:lnTo>
                          <a:pt x="2940" y="16"/>
                        </a:lnTo>
                        <a:lnTo>
                          <a:pt x="2933" y="22"/>
                        </a:lnTo>
                        <a:lnTo>
                          <a:pt x="2920" y="36"/>
                        </a:lnTo>
                        <a:lnTo>
                          <a:pt x="2908" y="52"/>
                        </a:lnTo>
                        <a:lnTo>
                          <a:pt x="2897" y="70"/>
                        </a:lnTo>
                        <a:lnTo>
                          <a:pt x="2887" y="89"/>
                        </a:lnTo>
                        <a:lnTo>
                          <a:pt x="2879" y="110"/>
                        </a:lnTo>
                        <a:lnTo>
                          <a:pt x="2871" y="132"/>
                        </a:lnTo>
                        <a:lnTo>
                          <a:pt x="2865" y="156"/>
                        </a:lnTo>
                        <a:lnTo>
                          <a:pt x="2859" y="180"/>
                        </a:lnTo>
                        <a:lnTo>
                          <a:pt x="2855" y="205"/>
                        </a:lnTo>
                        <a:lnTo>
                          <a:pt x="2851" y="231"/>
                        </a:lnTo>
                        <a:lnTo>
                          <a:pt x="2848" y="258"/>
                        </a:lnTo>
                        <a:lnTo>
                          <a:pt x="2846" y="285"/>
                        </a:lnTo>
                        <a:lnTo>
                          <a:pt x="2845" y="312"/>
                        </a:lnTo>
                        <a:lnTo>
                          <a:pt x="2844" y="341"/>
                        </a:lnTo>
                        <a:lnTo>
                          <a:pt x="2844" y="369"/>
                        </a:lnTo>
                        <a:lnTo>
                          <a:pt x="2845" y="397"/>
                        </a:lnTo>
                        <a:lnTo>
                          <a:pt x="2848" y="452"/>
                        </a:lnTo>
                        <a:lnTo>
                          <a:pt x="2853" y="506"/>
                        </a:lnTo>
                        <a:lnTo>
                          <a:pt x="2860" y="557"/>
                        </a:lnTo>
                        <a:lnTo>
                          <a:pt x="2868" y="603"/>
                        </a:lnTo>
                        <a:lnTo>
                          <a:pt x="2876" y="645"/>
                        </a:lnTo>
                        <a:lnTo>
                          <a:pt x="2885" y="682"/>
                        </a:lnTo>
                        <a:lnTo>
                          <a:pt x="2895" y="711"/>
                        </a:lnTo>
                        <a:lnTo>
                          <a:pt x="2895" y="711"/>
                        </a:lnTo>
                        <a:lnTo>
                          <a:pt x="2903" y="734"/>
                        </a:lnTo>
                        <a:lnTo>
                          <a:pt x="2913" y="757"/>
                        </a:lnTo>
                        <a:lnTo>
                          <a:pt x="2922" y="779"/>
                        </a:lnTo>
                        <a:lnTo>
                          <a:pt x="2933" y="801"/>
                        </a:lnTo>
                        <a:lnTo>
                          <a:pt x="2944" y="823"/>
                        </a:lnTo>
                        <a:lnTo>
                          <a:pt x="2955" y="844"/>
                        </a:lnTo>
                        <a:lnTo>
                          <a:pt x="2980" y="887"/>
                        </a:lnTo>
                        <a:lnTo>
                          <a:pt x="3007" y="927"/>
                        </a:lnTo>
                        <a:lnTo>
                          <a:pt x="3035" y="966"/>
                        </a:lnTo>
                        <a:lnTo>
                          <a:pt x="3064" y="1004"/>
                        </a:lnTo>
                        <a:lnTo>
                          <a:pt x="3095" y="1042"/>
                        </a:lnTo>
                        <a:lnTo>
                          <a:pt x="3128" y="1077"/>
                        </a:lnTo>
                        <a:lnTo>
                          <a:pt x="3163" y="1112"/>
                        </a:lnTo>
                        <a:lnTo>
                          <a:pt x="3198" y="1146"/>
                        </a:lnTo>
                        <a:lnTo>
                          <a:pt x="3235" y="1178"/>
                        </a:lnTo>
                        <a:lnTo>
                          <a:pt x="3272" y="1210"/>
                        </a:lnTo>
                        <a:lnTo>
                          <a:pt x="3311" y="1242"/>
                        </a:lnTo>
                        <a:lnTo>
                          <a:pt x="3351" y="1272"/>
                        </a:lnTo>
                        <a:lnTo>
                          <a:pt x="3391" y="1301"/>
                        </a:lnTo>
                        <a:lnTo>
                          <a:pt x="3432" y="1330"/>
                        </a:lnTo>
                        <a:lnTo>
                          <a:pt x="3474" y="1358"/>
                        </a:lnTo>
                        <a:lnTo>
                          <a:pt x="3516" y="1386"/>
                        </a:lnTo>
                        <a:lnTo>
                          <a:pt x="3559" y="1414"/>
                        </a:lnTo>
                        <a:lnTo>
                          <a:pt x="3644" y="1466"/>
                        </a:lnTo>
                        <a:lnTo>
                          <a:pt x="3730" y="1518"/>
                        </a:lnTo>
                        <a:lnTo>
                          <a:pt x="3900" y="1619"/>
                        </a:lnTo>
                        <a:lnTo>
                          <a:pt x="3981" y="1669"/>
                        </a:lnTo>
                        <a:lnTo>
                          <a:pt x="4021" y="1694"/>
                        </a:lnTo>
                        <a:lnTo>
                          <a:pt x="4060" y="1719"/>
                        </a:lnTo>
                        <a:lnTo>
                          <a:pt x="4060" y="1719"/>
                        </a:lnTo>
                        <a:lnTo>
                          <a:pt x="4099" y="1745"/>
                        </a:lnTo>
                        <a:lnTo>
                          <a:pt x="4138" y="1773"/>
                        </a:lnTo>
                        <a:lnTo>
                          <a:pt x="4176" y="1801"/>
                        </a:lnTo>
                        <a:lnTo>
                          <a:pt x="4215" y="1829"/>
                        </a:lnTo>
                        <a:lnTo>
                          <a:pt x="4253" y="1858"/>
                        </a:lnTo>
                        <a:lnTo>
                          <a:pt x="4290" y="1888"/>
                        </a:lnTo>
                        <a:lnTo>
                          <a:pt x="4327" y="1918"/>
                        </a:lnTo>
                        <a:lnTo>
                          <a:pt x="4364" y="1950"/>
                        </a:lnTo>
                        <a:lnTo>
                          <a:pt x="4401" y="1981"/>
                        </a:lnTo>
                        <a:lnTo>
                          <a:pt x="4437" y="2013"/>
                        </a:lnTo>
                        <a:lnTo>
                          <a:pt x="4472" y="2045"/>
                        </a:lnTo>
                        <a:lnTo>
                          <a:pt x="4507" y="2078"/>
                        </a:lnTo>
                        <a:lnTo>
                          <a:pt x="4577" y="2146"/>
                        </a:lnTo>
                        <a:lnTo>
                          <a:pt x="4645" y="2215"/>
                        </a:lnTo>
                        <a:lnTo>
                          <a:pt x="4711" y="2285"/>
                        </a:lnTo>
                        <a:lnTo>
                          <a:pt x="4776" y="2358"/>
                        </a:lnTo>
                        <a:lnTo>
                          <a:pt x="4839" y="2431"/>
                        </a:lnTo>
                        <a:lnTo>
                          <a:pt x="4900" y="2506"/>
                        </a:lnTo>
                        <a:lnTo>
                          <a:pt x="4961" y="2581"/>
                        </a:lnTo>
                        <a:lnTo>
                          <a:pt x="5019" y="2657"/>
                        </a:lnTo>
                        <a:lnTo>
                          <a:pt x="5076" y="2733"/>
                        </a:lnTo>
                        <a:lnTo>
                          <a:pt x="5132" y="2809"/>
                        </a:lnTo>
                        <a:lnTo>
                          <a:pt x="5132" y="2809"/>
                        </a:lnTo>
                        <a:lnTo>
                          <a:pt x="5188" y="2891"/>
                        </a:lnTo>
                        <a:lnTo>
                          <a:pt x="5243" y="2974"/>
                        </a:lnTo>
                        <a:lnTo>
                          <a:pt x="5296" y="3058"/>
                        </a:lnTo>
                        <a:lnTo>
                          <a:pt x="5347" y="3142"/>
                        </a:lnTo>
                        <a:lnTo>
                          <a:pt x="5396" y="3229"/>
                        </a:lnTo>
                        <a:lnTo>
                          <a:pt x="5444" y="3315"/>
                        </a:lnTo>
                        <a:lnTo>
                          <a:pt x="5489" y="3403"/>
                        </a:lnTo>
                        <a:lnTo>
                          <a:pt x="5532" y="3492"/>
                        </a:lnTo>
                        <a:lnTo>
                          <a:pt x="5573" y="3582"/>
                        </a:lnTo>
                        <a:lnTo>
                          <a:pt x="5612" y="3672"/>
                        </a:lnTo>
                        <a:lnTo>
                          <a:pt x="5650" y="3763"/>
                        </a:lnTo>
                        <a:lnTo>
                          <a:pt x="5685" y="3855"/>
                        </a:lnTo>
                        <a:lnTo>
                          <a:pt x="5718" y="3948"/>
                        </a:lnTo>
                        <a:lnTo>
                          <a:pt x="5749" y="4041"/>
                        </a:lnTo>
                        <a:lnTo>
                          <a:pt x="5777" y="4135"/>
                        </a:lnTo>
                        <a:lnTo>
                          <a:pt x="5805" y="4229"/>
                        </a:lnTo>
                        <a:lnTo>
                          <a:pt x="5829" y="4325"/>
                        </a:lnTo>
                        <a:lnTo>
                          <a:pt x="5851" y="4420"/>
                        </a:lnTo>
                        <a:lnTo>
                          <a:pt x="5870" y="4517"/>
                        </a:lnTo>
                        <a:lnTo>
                          <a:pt x="5887" y="4613"/>
                        </a:lnTo>
                        <a:lnTo>
                          <a:pt x="5902" y="4711"/>
                        </a:lnTo>
                        <a:lnTo>
                          <a:pt x="5909" y="4759"/>
                        </a:lnTo>
                        <a:lnTo>
                          <a:pt x="5915" y="4808"/>
                        </a:lnTo>
                        <a:lnTo>
                          <a:pt x="5920" y="4857"/>
                        </a:lnTo>
                        <a:lnTo>
                          <a:pt x="5925" y="4906"/>
                        </a:lnTo>
                        <a:lnTo>
                          <a:pt x="5929" y="4954"/>
                        </a:lnTo>
                        <a:lnTo>
                          <a:pt x="5933" y="5004"/>
                        </a:lnTo>
                        <a:lnTo>
                          <a:pt x="5936" y="5053"/>
                        </a:lnTo>
                        <a:lnTo>
                          <a:pt x="5938" y="5102"/>
                        </a:lnTo>
                        <a:lnTo>
                          <a:pt x="5940" y="5151"/>
                        </a:lnTo>
                        <a:lnTo>
                          <a:pt x="5941" y="5201"/>
                        </a:lnTo>
                        <a:lnTo>
                          <a:pt x="5941" y="5250"/>
                        </a:lnTo>
                        <a:lnTo>
                          <a:pt x="5941" y="5299"/>
                        </a:lnTo>
                        <a:lnTo>
                          <a:pt x="5940" y="5348"/>
                        </a:lnTo>
                        <a:lnTo>
                          <a:pt x="5938" y="5399"/>
                        </a:lnTo>
                        <a:lnTo>
                          <a:pt x="5936" y="5448"/>
                        </a:lnTo>
                        <a:lnTo>
                          <a:pt x="5934" y="5497"/>
                        </a:lnTo>
                        <a:lnTo>
                          <a:pt x="5930" y="5547"/>
                        </a:lnTo>
                        <a:lnTo>
                          <a:pt x="5926" y="5596"/>
                        </a:lnTo>
                        <a:lnTo>
                          <a:pt x="5921" y="5646"/>
                        </a:lnTo>
                        <a:lnTo>
                          <a:pt x="5916" y="5695"/>
                        </a:lnTo>
                        <a:lnTo>
                          <a:pt x="5910" y="5745"/>
                        </a:lnTo>
                        <a:lnTo>
                          <a:pt x="5903" y="5794"/>
                        </a:lnTo>
                        <a:lnTo>
                          <a:pt x="5903" y="5794"/>
                        </a:lnTo>
                        <a:lnTo>
                          <a:pt x="5870" y="6019"/>
                        </a:lnTo>
                        <a:lnTo>
                          <a:pt x="5836" y="6244"/>
                        </a:lnTo>
                        <a:lnTo>
                          <a:pt x="5803" y="6470"/>
                        </a:lnTo>
                        <a:lnTo>
                          <a:pt x="5769" y="6694"/>
                        </a:lnTo>
                        <a:lnTo>
                          <a:pt x="5738" y="6919"/>
                        </a:lnTo>
                        <a:lnTo>
                          <a:pt x="5723" y="7031"/>
                        </a:lnTo>
                        <a:lnTo>
                          <a:pt x="5709" y="7143"/>
                        </a:lnTo>
                        <a:lnTo>
                          <a:pt x="5696" y="7255"/>
                        </a:lnTo>
                        <a:lnTo>
                          <a:pt x="5683" y="7368"/>
                        </a:lnTo>
                        <a:lnTo>
                          <a:pt x="5672" y="7479"/>
                        </a:lnTo>
                        <a:lnTo>
                          <a:pt x="5662" y="7592"/>
                        </a:lnTo>
                        <a:lnTo>
                          <a:pt x="5652" y="7704"/>
                        </a:lnTo>
                        <a:lnTo>
                          <a:pt x="5645" y="7815"/>
                        </a:lnTo>
                        <a:lnTo>
                          <a:pt x="5638" y="7928"/>
                        </a:lnTo>
                        <a:lnTo>
                          <a:pt x="5633" y="8039"/>
                        </a:lnTo>
                        <a:lnTo>
                          <a:pt x="5629" y="8151"/>
                        </a:lnTo>
                        <a:lnTo>
                          <a:pt x="5628" y="8263"/>
                        </a:lnTo>
                        <a:lnTo>
                          <a:pt x="5627" y="8375"/>
                        </a:lnTo>
                        <a:lnTo>
                          <a:pt x="5629" y="8487"/>
                        </a:lnTo>
                        <a:lnTo>
                          <a:pt x="5633" y="8599"/>
                        </a:lnTo>
                        <a:lnTo>
                          <a:pt x="5638" y="8710"/>
                        </a:lnTo>
                        <a:lnTo>
                          <a:pt x="5646" y="8822"/>
                        </a:lnTo>
                        <a:lnTo>
                          <a:pt x="5656" y="8933"/>
                        </a:lnTo>
                        <a:lnTo>
                          <a:pt x="5669" y="9045"/>
                        </a:lnTo>
                        <a:lnTo>
                          <a:pt x="5676" y="9101"/>
                        </a:lnTo>
                        <a:lnTo>
                          <a:pt x="5684" y="9157"/>
                        </a:lnTo>
                        <a:lnTo>
                          <a:pt x="5692" y="9213"/>
                        </a:lnTo>
                        <a:lnTo>
                          <a:pt x="5701" y="9268"/>
                        </a:lnTo>
                        <a:lnTo>
                          <a:pt x="5710" y="9325"/>
                        </a:lnTo>
                        <a:lnTo>
                          <a:pt x="5721" y="9380"/>
                        </a:lnTo>
                        <a:lnTo>
                          <a:pt x="5732" y="9436"/>
                        </a:lnTo>
                        <a:lnTo>
                          <a:pt x="5743" y="9491"/>
                        </a:lnTo>
                        <a:lnTo>
                          <a:pt x="5756" y="9548"/>
                        </a:lnTo>
                        <a:lnTo>
                          <a:pt x="5769" y="9603"/>
                        </a:lnTo>
                        <a:lnTo>
                          <a:pt x="5783" y="9658"/>
                        </a:lnTo>
                        <a:lnTo>
                          <a:pt x="5798" y="9715"/>
                        </a:lnTo>
                        <a:lnTo>
                          <a:pt x="5814" y="9770"/>
                        </a:lnTo>
                        <a:lnTo>
                          <a:pt x="5830" y="9826"/>
                        </a:lnTo>
                        <a:lnTo>
                          <a:pt x="5846" y="9882"/>
                        </a:lnTo>
                        <a:lnTo>
                          <a:pt x="5864" y="9938"/>
                        </a:lnTo>
                        <a:lnTo>
                          <a:pt x="5882" y="9993"/>
                        </a:lnTo>
                        <a:lnTo>
                          <a:pt x="5902" y="10050"/>
                        </a:lnTo>
                        <a:lnTo>
                          <a:pt x="5922" y="10105"/>
                        </a:lnTo>
                        <a:lnTo>
                          <a:pt x="5943" y="10160"/>
                        </a:lnTo>
                        <a:lnTo>
                          <a:pt x="5964" y="10217"/>
                        </a:lnTo>
                        <a:lnTo>
                          <a:pt x="5988" y="10272"/>
                        </a:lnTo>
                        <a:lnTo>
                          <a:pt x="6011" y="10328"/>
                        </a:lnTo>
                        <a:lnTo>
                          <a:pt x="6036" y="10383"/>
                        </a:lnTo>
                        <a:lnTo>
                          <a:pt x="6061" y="10440"/>
                        </a:lnTo>
                        <a:lnTo>
                          <a:pt x="6087" y="10495"/>
                        </a:lnTo>
                        <a:lnTo>
                          <a:pt x="6114" y="10550"/>
                        </a:lnTo>
                        <a:lnTo>
                          <a:pt x="6142" y="10607"/>
                        </a:lnTo>
                        <a:lnTo>
                          <a:pt x="6172" y="10662"/>
                        </a:lnTo>
                        <a:lnTo>
                          <a:pt x="6202" y="10718"/>
                        </a:lnTo>
                        <a:lnTo>
                          <a:pt x="6233" y="10774"/>
                        </a:lnTo>
                        <a:lnTo>
                          <a:pt x="6265" y="10830"/>
                        </a:lnTo>
                        <a:lnTo>
                          <a:pt x="6297" y="10885"/>
                        </a:lnTo>
                        <a:lnTo>
                          <a:pt x="6332" y="10941"/>
                        </a:lnTo>
                        <a:lnTo>
                          <a:pt x="6367" y="10997"/>
                        </a:lnTo>
                        <a:lnTo>
                          <a:pt x="6403" y="11052"/>
                        </a:lnTo>
                        <a:lnTo>
                          <a:pt x="6440" y="11108"/>
                        </a:lnTo>
                        <a:lnTo>
                          <a:pt x="6478" y="11164"/>
                        </a:lnTo>
                        <a:lnTo>
                          <a:pt x="6518" y="11219"/>
                        </a:lnTo>
                        <a:lnTo>
                          <a:pt x="6558" y="11275"/>
                        </a:lnTo>
                        <a:lnTo>
                          <a:pt x="6599" y="11331"/>
                        </a:lnTo>
                        <a:lnTo>
                          <a:pt x="6641" y="11387"/>
                        </a:lnTo>
                        <a:lnTo>
                          <a:pt x="6686" y="11442"/>
                        </a:lnTo>
                        <a:lnTo>
                          <a:pt x="6730" y="11498"/>
                        </a:lnTo>
                        <a:lnTo>
                          <a:pt x="6776" y="11554"/>
                        </a:lnTo>
                        <a:lnTo>
                          <a:pt x="6823" y="11609"/>
                        </a:lnTo>
                        <a:lnTo>
                          <a:pt x="6872" y="11666"/>
                        </a:lnTo>
                        <a:lnTo>
                          <a:pt x="6921" y="11721"/>
                        </a:lnTo>
                        <a:lnTo>
                          <a:pt x="6971" y="11776"/>
                        </a:lnTo>
                        <a:lnTo>
                          <a:pt x="7024" y="11832"/>
                        </a:lnTo>
                        <a:lnTo>
                          <a:pt x="7076" y="11888"/>
                        </a:lnTo>
                        <a:lnTo>
                          <a:pt x="7130" y="11944"/>
                        </a:lnTo>
                        <a:lnTo>
                          <a:pt x="7185" y="11999"/>
                        </a:lnTo>
                        <a:lnTo>
                          <a:pt x="7243" y="12056"/>
                        </a:lnTo>
                        <a:lnTo>
                          <a:pt x="7300" y="12111"/>
                        </a:lnTo>
                        <a:lnTo>
                          <a:pt x="7359" y="12166"/>
                        </a:lnTo>
                        <a:lnTo>
                          <a:pt x="7421" y="12223"/>
                        </a:lnTo>
                        <a:lnTo>
                          <a:pt x="7482" y="12278"/>
                        </a:lnTo>
                        <a:lnTo>
                          <a:pt x="7545" y="12334"/>
                        </a:lnTo>
                        <a:lnTo>
                          <a:pt x="7610" y="12390"/>
                        </a:lnTo>
                        <a:lnTo>
                          <a:pt x="7675" y="12446"/>
                        </a:lnTo>
                        <a:lnTo>
                          <a:pt x="7743" y="12501"/>
                        </a:lnTo>
                        <a:lnTo>
                          <a:pt x="7811" y="12557"/>
                        </a:lnTo>
                        <a:lnTo>
                          <a:pt x="7881" y="12613"/>
                        </a:lnTo>
                        <a:lnTo>
                          <a:pt x="7953" y="12668"/>
                        </a:lnTo>
                        <a:lnTo>
                          <a:pt x="8025" y="12724"/>
                        </a:lnTo>
                        <a:lnTo>
                          <a:pt x="8100" y="12780"/>
                        </a:lnTo>
                        <a:lnTo>
                          <a:pt x="8175" y="12836"/>
                        </a:lnTo>
                        <a:lnTo>
                          <a:pt x="8251" y="12891"/>
                        </a:lnTo>
                        <a:lnTo>
                          <a:pt x="8330" y="12948"/>
                        </a:lnTo>
                        <a:lnTo>
                          <a:pt x="8330" y="12948"/>
                        </a:lnTo>
                        <a:lnTo>
                          <a:pt x="8319" y="12940"/>
                        </a:lnTo>
                        <a:lnTo>
                          <a:pt x="8306" y="12933"/>
                        </a:lnTo>
                        <a:lnTo>
                          <a:pt x="8292" y="12927"/>
                        </a:lnTo>
                        <a:lnTo>
                          <a:pt x="8278" y="12921"/>
                        </a:lnTo>
                        <a:lnTo>
                          <a:pt x="8262" y="12915"/>
                        </a:lnTo>
                        <a:lnTo>
                          <a:pt x="8244" y="12909"/>
                        </a:lnTo>
                        <a:lnTo>
                          <a:pt x="8209" y="12900"/>
                        </a:lnTo>
                        <a:lnTo>
                          <a:pt x="8170" y="12892"/>
                        </a:lnTo>
                        <a:lnTo>
                          <a:pt x="8130" y="12885"/>
                        </a:lnTo>
                        <a:lnTo>
                          <a:pt x="8088" y="12879"/>
                        </a:lnTo>
                        <a:lnTo>
                          <a:pt x="8045" y="12874"/>
                        </a:lnTo>
                        <a:lnTo>
                          <a:pt x="7960" y="12866"/>
                        </a:lnTo>
                        <a:lnTo>
                          <a:pt x="7877" y="12858"/>
                        </a:lnTo>
                        <a:lnTo>
                          <a:pt x="7839" y="12854"/>
                        </a:lnTo>
                        <a:lnTo>
                          <a:pt x="7804" y="12850"/>
                        </a:lnTo>
                        <a:lnTo>
                          <a:pt x="7772" y="12845"/>
                        </a:lnTo>
                        <a:lnTo>
                          <a:pt x="7744" y="12839"/>
                        </a:lnTo>
                        <a:lnTo>
                          <a:pt x="7744" y="12839"/>
                        </a:lnTo>
                        <a:lnTo>
                          <a:pt x="7642" y="12815"/>
                        </a:lnTo>
                        <a:lnTo>
                          <a:pt x="7541" y="12791"/>
                        </a:lnTo>
                        <a:lnTo>
                          <a:pt x="7441" y="12765"/>
                        </a:lnTo>
                        <a:lnTo>
                          <a:pt x="7341" y="12737"/>
                        </a:lnTo>
                        <a:lnTo>
                          <a:pt x="7242" y="12708"/>
                        </a:lnTo>
                        <a:lnTo>
                          <a:pt x="7142" y="12679"/>
                        </a:lnTo>
                        <a:lnTo>
                          <a:pt x="7043" y="12648"/>
                        </a:lnTo>
                        <a:lnTo>
                          <a:pt x="6944" y="12617"/>
                        </a:lnTo>
                        <a:lnTo>
                          <a:pt x="6845" y="12584"/>
                        </a:lnTo>
                        <a:lnTo>
                          <a:pt x="6748" y="12549"/>
                        </a:lnTo>
                        <a:lnTo>
                          <a:pt x="6649" y="12515"/>
                        </a:lnTo>
                        <a:lnTo>
                          <a:pt x="6553" y="12479"/>
                        </a:lnTo>
                        <a:lnTo>
                          <a:pt x="6455" y="12443"/>
                        </a:lnTo>
                        <a:lnTo>
                          <a:pt x="6359" y="12405"/>
                        </a:lnTo>
                        <a:lnTo>
                          <a:pt x="6262" y="12366"/>
                        </a:lnTo>
                        <a:lnTo>
                          <a:pt x="6167" y="12327"/>
                        </a:lnTo>
                        <a:lnTo>
                          <a:pt x="6167" y="12327"/>
                        </a:lnTo>
                        <a:lnTo>
                          <a:pt x="6044" y="12275"/>
                        </a:lnTo>
                        <a:lnTo>
                          <a:pt x="5921" y="12221"/>
                        </a:lnTo>
                        <a:lnTo>
                          <a:pt x="5800" y="12165"/>
                        </a:lnTo>
                        <a:lnTo>
                          <a:pt x="5678" y="12108"/>
                        </a:lnTo>
                        <a:lnTo>
                          <a:pt x="5556" y="12049"/>
                        </a:lnTo>
                        <a:lnTo>
                          <a:pt x="5436" y="11988"/>
                        </a:lnTo>
                        <a:lnTo>
                          <a:pt x="5316" y="11926"/>
                        </a:lnTo>
                        <a:lnTo>
                          <a:pt x="5196" y="11863"/>
                        </a:lnTo>
                        <a:lnTo>
                          <a:pt x="5077" y="11797"/>
                        </a:lnTo>
                        <a:lnTo>
                          <a:pt x="4960" y="11731"/>
                        </a:lnTo>
                        <a:lnTo>
                          <a:pt x="4842" y="11663"/>
                        </a:lnTo>
                        <a:lnTo>
                          <a:pt x="4725" y="11592"/>
                        </a:lnTo>
                        <a:lnTo>
                          <a:pt x="4609" y="11521"/>
                        </a:lnTo>
                        <a:lnTo>
                          <a:pt x="4494" y="11447"/>
                        </a:lnTo>
                        <a:lnTo>
                          <a:pt x="4379" y="11373"/>
                        </a:lnTo>
                        <a:lnTo>
                          <a:pt x="4266" y="11298"/>
                        </a:lnTo>
                        <a:lnTo>
                          <a:pt x="4152" y="11220"/>
                        </a:lnTo>
                        <a:lnTo>
                          <a:pt x="4041" y="11142"/>
                        </a:lnTo>
                        <a:lnTo>
                          <a:pt x="3929" y="11061"/>
                        </a:lnTo>
                        <a:lnTo>
                          <a:pt x="3819" y="10980"/>
                        </a:lnTo>
                        <a:lnTo>
                          <a:pt x="3710" y="10896"/>
                        </a:lnTo>
                        <a:lnTo>
                          <a:pt x="3601" y="10812"/>
                        </a:lnTo>
                        <a:lnTo>
                          <a:pt x="3494" y="10726"/>
                        </a:lnTo>
                        <a:lnTo>
                          <a:pt x="3388" y="10639"/>
                        </a:lnTo>
                        <a:lnTo>
                          <a:pt x="3282" y="10550"/>
                        </a:lnTo>
                        <a:lnTo>
                          <a:pt x="3178" y="10461"/>
                        </a:lnTo>
                        <a:lnTo>
                          <a:pt x="3075" y="10370"/>
                        </a:lnTo>
                        <a:lnTo>
                          <a:pt x="2973" y="10278"/>
                        </a:lnTo>
                        <a:lnTo>
                          <a:pt x="2872" y="10184"/>
                        </a:lnTo>
                        <a:lnTo>
                          <a:pt x="2772" y="10089"/>
                        </a:lnTo>
                        <a:lnTo>
                          <a:pt x="2674" y="9993"/>
                        </a:lnTo>
                        <a:lnTo>
                          <a:pt x="2577" y="9896"/>
                        </a:lnTo>
                        <a:lnTo>
                          <a:pt x="2481" y="9797"/>
                        </a:lnTo>
                        <a:lnTo>
                          <a:pt x="2386" y="9698"/>
                        </a:lnTo>
                        <a:lnTo>
                          <a:pt x="2294" y="9596"/>
                        </a:lnTo>
                        <a:lnTo>
                          <a:pt x="2201" y="9495"/>
                        </a:lnTo>
                        <a:lnTo>
                          <a:pt x="2111" y="9391"/>
                        </a:lnTo>
                        <a:lnTo>
                          <a:pt x="2022" y="9286"/>
                        </a:lnTo>
                        <a:lnTo>
                          <a:pt x="1935" y="9181"/>
                        </a:lnTo>
                        <a:lnTo>
                          <a:pt x="1848" y="9074"/>
                        </a:lnTo>
                        <a:lnTo>
                          <a:pt x="1764" y="8967"/>
                        </a:lnTo>
                        <a:lnTo>
                          <a:pt x="1680" y="8858"/>
                        </a:lnTo>
                        <a:lnTo>
                          <a:pt x="1599" y="8748"/>
                        </a:lnTo>
                        <a:lnTo>
                          <a:pt x="1518" y="8638"/>
                        </a:lnTo>
                        <a:lnTo>
                          <a:pt x="1440" y="8525"/>
                        </a:lnTo>
                        <a:lnTo>
                          <a:pt x="1363" y="8412"/>
                        </a:lnTo>
                        <a:lnTo>
                          <a:pt x="1288" y="8299"/>
                        </a:lnTo>
                        <a:lnTo>
                          <a:pt x="1214" y="8183"/>
                        </a:lnTo>
                        <a:lnTo>
                          <a:pt x="1143" y="8068"/>
                        </a:lnTo>
                        <a:lnTo>
                          <a:pt x="1073" y="7951"/>
                        </a:lnTo>
                        <a:lnTo>
                          <a:pt x="1004" y="7833"/>
                        </a:lnTo>
                        <a:lnTo>
                          <a:pt x="938" y="7715"/>
                        </a:lnTo>
                        <a:lnTo>
                          <a:pt x="874" y="7595"/>
                        </a:lnTo>
                        <a:lnTo>
                          <a:pt x="811" y="7474"/>
                        </a:lnTo>
                        <a:lnTo>
                          <a:pt x="750" y="7354"/>
                        </a:lnTo>
                        <a:lnTo>
                          <a:pt x="692" y="7231"/>
                        </a:lnTo>
                        <a:lnTo>
                          <a:pt x="634" y="7108"/>
                        </a:lnTo>
                        <a:lnTo>
                          <a:pt x="579" y="6984"/>
                        </a:lnTo>
                        <a:lnTo>
                          <a:pt x="527" y="6859"/>
                        </a:lnTo>
                        <a:lnTo>
                          <a:pt x="475" y="6734"/>
                        </a:lnTo>
                        <a:lnTo>
                          <a:pt x="426" y="6607"/>
                        </a:lnTo>
                        <a:lnTo>
                          <a:pt x="380" y="6481"/>
                        </a:lnTo>
                        <a:lnTo>
                          <a:pt x="334" y="6353"/>
                        </a:lnTo>
                        <a:lnTo>
                          <a:pt x="292" y="6224"/>
                        </a:lnTo>
                        <a:lnTo>
                          <a:pt x="292" y="6224"/>
                        </a:lnTo>
                        <a:lnTo>
                          <a:pt x="271" y="6159"/>
                        </a:lnTo>
                        <a:lnTo>
                          <a:pt x="252" y="6095"/>
                        </a:lnTo>
                        <a:lnTo>
                          <a:pt x="233" y="6029"/>
                        </a:lnTo>
                        <a:lnTo>
                          <a:pt x="215" y="5964"/>
                        </a:lnTo>
                        <a:lnTo>
                          <a:pt x="197" y="5899"/>
                        </a:lnTo>
                        <a:lnTo>
                          <a:pt x="180" y="5833"/>
                        </a:lnTo>
                        <a:lnTo>
                          <a:pt x="164" y="5768"/>
                        </a:lnTo>
                        <a:lnTo>
                          <a:pt x="148" y="5701"/>
                        </a:lnTo>
                        <a:lnTo>
                          <a:pt x="133" y="5636"/>
                        </a:lnTo>
                        <a:lnTo>
                          <a:pt x="119" y="5570"/>
                        </a:lnTo>
                        <a:lnTo>
                          <a:pt x="106" y="5504"/>
                        </a:lnTo>
                        <a:lnTo>
                          <a:pt x="93" y="5438"/>
                        </a:lnTo>
                        <a:lnTo>
                          <a:pt x="82" y="5372"/>
                        </a:lnTo>
                        <a:lnTo>
                          <a:pt x="71" y="5305"/>
                        </a:lnTo>
                        <a:lnTo>
                          <a:pt x="61" y="5239"/>
                        </a:lnTo>
                        <a:lnTo>
                          <a:pt x="51" y="5172"/>
                        </a:lnTo>
                        <a:lnTo>
                          <a:pt x="43" y="5106"/>
                        </a:lnTo>
                        <a:lnTo>
                          <a:pt x="35" y="5040"/>
                        </a:lnTo>
                        <a:lnTo>
                          <a:pt x="28" y="4973"/>
                        </a:lnTo>
                        <a:lnTo>
                          <a:pt x="21" y="4906"/>
                        </a:lnTo>
                        <a:lnTo>
                          <a:pt x="16" y="4840"/>
                        </a:lnTo>
                        <a:lnTo>
                          <a:pt x="11" y="4773"/>
                        </a:lnTo>
                        <a:lnTo>
                          <a:pt x="7" y="4707"/>
                        </a:lnTo>
                        <a:lnTo>
                          <a:pt x="4" y="4640"/>
                        </a:lnTo>
                        <a:lnTo>
                          <a:pt x="2" y="4573"/>
                        </a:lnTo>
                        <a:lnTo>
                          <a:pt x="1" y="4507"/>
                        </a:lnTo>
                        <a:lnTo>
                          <a:pt x="0" y="4440"/>
                        </a:lnTo>
                        <a:lnTo>
                          <a:pt x="0" y="4374"/>
                        </a:lnTo>
                        <a:lnTo>
                          <a:pt x="1" y="4308"/>
                        </a:lnTo>
                        <a:lnTo>
                          <a:pt x="3" y="4241"/>
                        </a:lnTo>
                        <a:lnTo>
                          <a:pt x="6" y="4175"/>
                        </a:lnTo>
                        <a:lnTo>
                          <a:pt x="10" y="4109"/>
                        </a:lnTo>
                        <a:lnTo>
                          <a:pt x="14" y="4042"/>
                        </a:lnTo>
                        <a:lnTo>
                          <a:pt x="20" y="3976"/>
                        </a:lnTo>
                        <a:lnTo>
                          <a:pt x="26" y="3909"/>
                        </a:lnTo>
                        <a:lnTo>
                          <a:pt x="33" y="3844"/>
                        </a:lnTo>
                        <a:lnTo>
                          <a:pt x="41" y="3778"/>
                        </a:lnTo>
                        <a:lnTo>
                          <a:pt x="50" y="3712"/>
                        </a:lnTo>
                        <a:lnTo>
                          <a:pt x="59" y="3647"/>
                        </a:lnTo>
                        <a:lnTo>
                          <a:pt x="70" y="3582"/>
                        </a:lnTo>
                        <a:lnTo>
                          <a:pt x="82" y="3516"/>
                        </a:lnTo>
                        <a:lnTo>
                          <a:pt x="94" y="3451"/>
                        </a:lnTo>
                        <a:lnTo>
                          <a:pt x="107" y="3386"/>
                        </a:lnTo>
                        <a:lnTo>
                          <a:pt x="122" y="3321"/>
                        </a:lnTo>
                        <a:lnTo>
                          <a:pt x="137" y="3256"/>
                        </a:lnTo>
                        <a:lnTo>
                          <a:pt x="153" y="3191"/>
                        </a:lnTo>
                        <a:lnTo>
                          <a:pt x="171" y="3127"/>
                        </a:lnTo>
                        <a:lnTo>
                          <a:pt x="189" y="3063"/>
                        </a:lnTo>
                        <a:lnTo>
                          <a:pt x="208" y="2999"/>
                        </a:lnTo>
                        <a:lnTo>
                          <a:pt x="228" y="2935"/>
                        </a:lnTo>
                        <a:lnTo>
                          <a:pt x="249" y="2872"/>
                        </a:lnTo>
                        <a:lnTo>
                          <a:pt x="270" y="2808"/>
                        </a:lnTo>
                        <a:lnTo>
                          <a:pt x="293" y="2746"/>
                        </a:lnTo>
                        <a:lnTo>
                          <a:pt x="317" y="2683"/>
                        </a:lnTo>
                        <a:lnTo>
                          <a:pt x="343" y="2620"/>
                        </a:lnTo>
                        <a:lnTo>
                          <a:pt x="368" y="2558"/>
                        </a:lnTo>
                        <a:lnTo>
                          <a:pt x="395" y="2496"/>
                        </a:lnTo>
                        <a:lnTo>
                          <a:pt x="423" y="2434"/>
                        </a:lnTo>
                        <a:lnTo>
                          <a:pt x="451" y="2373"/>
                        </a:lnTo>
                        <a:lnTo>
                          <a:pt x="481" y="2312"/>
                        </a:lnTo>
                        <a:lnTo>
                          <a:pt x="512" y="2250"/>
                        </a:lnTo>
                        <a:lnTo>
                          <a:pt x="544" y="2190"/>
                        </a:lnTo>
                        <a:lnTo>
                          <a:pt x="577" y="2130"/>
                        </a:lnTo>
                        <a:lnTo>
                          <a:pt x="611" y="2069"/>
                        </a:lnTo>
                        <a:lnTo>
                          <a:pt x="611" y="2069"/>
                        </a:lnTo>
                        <a:lnTo>
                          <a:pt x="636" y="2026"/>
                        </a:lnTo>
                        <a:lnTo>
                          <a:pt x="662" y="1983"/>
                        </a:lnTo>
                        <a:lnTo>
                          <a:pt x="688" y="1940"/>
                        </a:lnTo>
                        <a:lnTo>
                          <a:pt x="716" y="1897"/>
                        </a:lnTo>
                        <a:lnTo>
                          <a:pt x="743" y="1856"/>
                        </a:lnTo>
                        <a:lnTo>
                          <a:pt x="771" y="1814"/>
                        </a:lnTo>
                        <a:lnTo>
                          <a:pt x="799" y="1773"/>
                        </a:lnTo>
                        <a:lnTo>
                          <a:pt x="827" y="1732"/>
                        </a:lnTo>
                        <a:lnTo>
                          <a:pt x="887" y="1652"/>
                        </a:lnTo>
                        <a:lnTo>
                          <a:pt x="947" y="1574"/>
                        </a:lnTo>
                        <a:lnTo>
                          <a:pt x="1009" y="1497"/>
                        </a:lnTo>
                        <a:lnTo>
                          <a:pt x="1074" y="1422"/>
                        </a:lnTo>
                        <a:lnTo>
                          <a:pt x="1139" y="1347"/>
                        </a:lnTo>
                        <a:lnTo>
                          <a:pt x="1206" y="1276"/>
                        </a:lnTo>
                        <a:lnTo>
                          <a:pt x="1275" y="1204"/>
                        </a:lnTo>
                        <a:lnTo>
                          <a:pt x="1344" y="1135"/>
                        </a:lnTo>
                        <a:lnTo>
                          <a:pt x="1416" y="1067"/>
                        </a:lnTo>
                        <a:lnTo>
                          <a:pt x="1488" y="1000"/>
                        </a:lnTo>
                        <a:lnTo>
                          <a:pt x="1562" y="935"/>
                        </a:lnTo>
                        <a:lnTo>
                          <a:pt x="1637" y="871"/>
                        </a:lnTo>
                        <a:lnTo>
                          <a:pt x="1713" y="808"/>
                        </a:lnTo>
                        <a:lnTo>
                          <a:pt x="1791" y="747"/>
                        </a:lnTo>
                        <a:lnTo>
                          <a:pt x="1869" y="687"/>
                        </a:lnTo>
                        <a:lnTo>
                          <a:pt x="1949" y="627"/>
                        </a:lnTo>
                        <a:lnTo>
                          <a:pt x="2029" y="569"/>
                        </a:lnTo>
                        <a:lnTo>
                          <a:pt x="2111" y="513"/>
                        </a:lnTo>
                        <a:lnTo>
                          <a:pt x="2193" y="457"/>
                        </a:lnTo>
                        <a:lnTo>
                          <a:pt x="2277" y="402"/>
                        </a:lnTo>
                        <a:lnTo>
                          <a:pt x="2360" y="349"/>
                        </a:lnTo>
                        <a:lnTo>
                          <a:pt x="2444" y="296"/>
                        </a:lnTo>
                        <a:lnTo>
                          <a:pt x="2530" y="244"/>
                        </a:lnTo>
                        <a:lnTo>
                          <a:pt x="2615" y="194"/>
                        </a:lnTo>
                        <a:lnTo>
                          <a:pt x="2702" y="144"/>
                        </a:lnTo>
                        <a:lnTo>
                          <a:pt x="2789" y="95"/>
                        </a:lnTo>
                        <a:lnTo>
                          <a:pt x="2877" y="47"/>
                        </a:lnTo>
                        <a:lnTo>
                          <a:pt x="2964" y="0"/>
                        </a:lnTo>
                        <a:lnTo>
                          <a:pt x="2964" y="0"/>
                        </a:lnTo>
                        <a:close/>
                      </a:path>
                    </a:pathLst>
                  </a:custGeom>
                  <a:solidFill>
                    <a:schemeClr val="accent5"/>
                  </a:solidFill>
                  <a:ln>
                    <a:noFill/>
                  </a:ln>
                </p:spPr>
                <p:txBody>
                  <a:bodyPr vert="horz" wrap="square" lIns="137160" tIns="68580" rIns="137160" bIns="68580" numCol="1" anchor="t" anchorCtr="0" compatLnSpc="1">
                    <a:prstTxWarp prst="textNoShape">
                      <a:avLst/>
                    </a:prstTxWarp>
                  </a:bodyPr>
                  <a:lstStyle/>
                  <a:p>
                    <a:endParaRPr lang="en-US" sz="5400" dirty="0"/>
                  </a:p>
                </p:txBody>
              </p:sp>
              <p:sp>
                <p:nvSpPr>
                  <p:cNvPr id="30" name="Freeform 29"/>
                  <p:cNvSpPr>
                    <a:spLocks/>
                  </p:cNvSpPr>
                  <p:nvPr/>
                </p:nvSpPr>
                <p:spPr bwMode="auto">
                  <a:xfrm>
                    <a:off x="13010969" y="10727770"/>
                    <a:ext cx="3083724" cy="1297543"/>
                  </a:xfrm>
                  <a:custGeom>
                    <a:avLst/>
                    <a:gdLst>
                      <a:gd name="T0" fmla="*/ 18 w 14013"/>
                      <a:gd name="T1" fmla="*/ 1202 h 5897"/>
                      <a:gd name="T2" fmla="*/ 131 w 14013"/>
                      <a:gd name="T3" fmla="*/ 1311 h 5897"/>
                      <a:gd name="T4" fmla="*/ 301 w 14013"/>
                      <a:gd name="T5" fmla="*/ 1392 h 5897"/>
                      <a:gd name="T6" fmla="*/ 608 w 14013"/>
                      <a:gd name="T7" fmla="*/ 1466 h 5897"/>
                      <a:gd name="T8" fmla="*/ 761 w 14013"/>
                      <a:gd name="T9" fmla="*/ 1463 h 5897"/>
                      <a:gd name="T10" fmla="*/ 1064 w 14013"/>
                      <a:gd name="T11" fmla="*/ 1383 h 5897"/>
                      <a:gd name="T12" fmla="*/ 1368 w 14013"/>
                      <a:gd name="T13" fmla="*/ 1218 h 5897"/>
                      <a:gd name="T14" fmla="*/ 1848 w 14013"/>
                      <a:gd name="T15" fmla="*/ 859 h 5897"/>
                      <a:gd name="T16" fmla="*/ 2117 w 14013"/>
                      <a:gd name="T17" fmla="*/ 666 h 5897"/>
                      <a:gd name="T18" fmla="*/ 2409 w 14013"/>
                      <a:gd name="T19" fmla="*/ 500 h 5897"/>
                      <a:gd name="T20" fmla="*/ 2945 w 14013"/>
                      <a:gd name="T21" fmla="*/ 276 h 5897"/>
                      <a:gd name="T22" fmla="*/ 3500 w 14013"/>
                      <a:gd name="T23" fmla="*/ 116 h 5897"/>
                      <a:gd name="T24" fmla="*/ 4184 w 14013"/>
                      <a:gd name="T25" fmla="*/ 12 h 5897"/>
                      <a:gd name="T26" fmla="*/ 4873 w 14013"/>
                      <a:gd name="T27" fmla="*/ 15 h 5897"/>
                      <a:gd name="T28" fmla="*/ 5502 w 14013"/>
                      <a:gd name="T29" fmla="*/ 118 h 5897"/>
                      <a:gd name="T30" fmla="*/ 5832 w 14013"/>
                      <a:gd name="T31" fmla="*/ 213 h 5897"/>
                      <a:gd name="T32" fmla="*/ 6154 w 14013"/>
                      <a:gd name="T33" fmla="*/ 340 h 5897"/>
                      <a:gd name="T34" fmla="*/ 6466 w 14013"/>
                      <a:gd name="T35" fmla="*/ 496 h 5897"/>
                      <a:gd name="T36" fmla="*/ 7554 w 14013"/>
                      <a:gd name="T37" fmla="*/ 1110 h 5897"/>
                      <a:gd name="T38" fmla="*/ 8258 w 14013"/>
                      <a:gd name="T39" fmla="*/ 1466 h 5897"/>
                      <a:gd name="T40" fmla="*/ 8983 w 14013"/>
                      <a:gd name="T41" fmla="*/ 1760 h 5897"/>
                      <a:gd name="T42" fmla="*/ 9578 w 14013"/>
                      <a:gd name="T43" fmla="*/ 1926 h 5897"/>
                      <a:gd name="T44" fmla="*/ 9970 w 14013"/>
                      <a:gd name="T45" fmla="*/ 1994 h 5897"/>
                      <a:gd name="T46" fmla="*/ 10375 w 14013"/>
                      <a:gd name="T47" fmla="*/ 2030 h 5897"/>
                      <a:gd name="T48" fmla="*/ 10795 w 14013"/>
                      <a:gd name="T49" fmla="*/ 2028 h 5897"/>
                      <a:gd name="T50" fmla="*/ 11229 w 14013"/>
                      <a:gd name="T51" fmla="*/ 1984 h 5897"/>
                      <a:gd name="T52" fmla="*/ 11682 w 14013"/>
                      <a:gd name="T53" fmla="*/ 1897 h 5897"/>
                      <a:gd name="T54" fmla="*/ 12153 w 14013"/>
                      <a:gd name="T55" fmla="*/ 1759 h 5897"/>
                      <a:gd name="T56" fmla="*/ 12645 w 14013"/>
                      <a:gd name="T57" fmla="*/ 1569 h 5897"/>
                      <a:gd name="T58" fmla="*/ 13158 w 14013"/>
                      <a:gd name="T59" fmla="*/ 1323 h 5897"/>
                      <a:gd name="T60" fmla="*/ 13695 w 14013"/>
                      <a:gd name="T61" fmla="*/ 1016 h 5897"/>
                      <a:gd name="T62" fmla="*/ 13991 w 14013"/>
                      <a:gd name="T63" fmla="*/ 830 h 5897"/>
                      <a:gd name="T64" fmla="*/ 13883 w 14013"/>
                      <a:gd name="T65" fmla="*/ 977 h 5897"/>
                      <a:gd name="T66" fmla="*/ 13716 w 14013"/>
                      <a:gd name="T67" fmla="*/ 1296 h 5897"/>
                      <a:gd name="T68" fmla="*/ 13398 w 14013"/>
                      <a:gd name="T69" fmla="*/ 1742 h 5897"/>
                      <a:gd name="T70" fmla="*/ 12936 w 14013"/>
                      <a:gd name="T71" fmla="*/ 2302 h 5897"/>
                      <a:gd name="T72" fmla="*/ 12467 w 14013"/>
                      <a:gd name="T73" fmla="*/ 2797 h 5897"/>
                      <a:gd name="T74" fmla="*/ 11768 w 14013"/>
                      <a:gd name="T75" fmla="*/ 3430 h 5897"/>
                      <a:gd name="T76" fmla="*/ 11009 w 14013"/>
                      <a:gd name="T77" fmla="*/ 4009 h 5897"/>
                      <a:gd name="T78" fmla="*/ 10197 w 14013"/>
                      <a:gd name="T79" fmla="*/ 4521 h 5897"/>
                      <a:gd name="T80" fmla="*/ 9343 w 14013"/>
                      <a:gd name="T81" fmla="*/ 4965 h 5897"/>
                      <a:gd name="T82" fmla="*/ 8453 w 14013"/>
                      <a:gd name="T83" fmla="*/ 5330 h 5897"/>
                      <a:gd name="T84" fmla="*/ 7536 w 14013"/>
                      <a:gd name="T85" fmla="*/ 5610 h 5897"/>
                      <a:gd name="T86" fmla="*/ 6601 w 14013"/>
                      <a:gd name="T87" fmla="*/ 5799 h 5897"/>
                      <a:gd name="T88" fmla="*/ 5655 w 14013"/>
                      <a:gd name="T89" fmla="*/ 5890 h 5897"/>
                      <a:gd name="T90" fmla="*/ 4843 w 14013"/>
                      <a:gd name="T91" fmla="*/ 5884 h 5897"/>
                      <a:gd name="T92" fmla="*/ 4371 w 14013"/>
                      <a:gd name="T93" fmla="*/ 5840 h 5897"/>
                      <a:gd name="T94" fmla="*/ 3906 w 14013"/>
                      <a:gd name="T95" fmla="*/ 5759 h 5897"/>
                      <a:gd name="T96" fmla="*/ 3452 w 14013"/>
                      <a:gd name="T97" fmla="*/ 5643 h 5897"/>
                      <a:gd name="T98" fmla="*/ 3011 w 14013"/>
                      <a:gd name="T99" fmla="*/ 5489 h 5897"/>
                      <a:gd name="T100" fmla="*/ 2588 w 14013"/>
                      <a:gd name="T101" fmla="*/ 5298 h 5897"/>
                      <a:gd name="T102" fmla="*/ 2185 w 14013"/>
                      <a:gd name="T103" fmla="*/ 5068 h 5897"/>
                      <a:gd name="T104" fmla="*/ 1804 w 14013"/>
                      <a:gd name="T105" fmla="*/ 4800 h 5897"/>
                      <a:gd name="T106" fmla="*/ 1450 w 14013"/>
                      <a:gd name="T107" fmla="*/ 4491 h 5897"/>
                      <a:gd name="T108" fmla="*/ 1126 w 14013"/>
                      <a:gd name="T109" fmla="*/ 4142 h 5897"/>
                      <a:gd name="T110" fmla="*/ 930 w 14013"/>
                      <a:gd name="T111" fmla="*/ 3888 h 5897"/>
                      <a:gd name="T112" fmla="*/ 645 w 14013"/>
                      <a:gd name="T113" fmla="*/ 3423 h 5897"/>
                      <a:gd name="T114" fmla="*/ 367 w 14013"/>
                      <a:gd name="T115" fmla="*/ 2792 h 5897"/>
                      <a:gd name="T116" fmla="*/ 171 w 14013"/>
                      <a:gd name="T117" fmla="*/ 2128 h 5897"/>
                      <a:gd name="T118" fmla="*/ 40 w 14013"/>
                      <a:gd name="T119" fmla="*/ 1443 h 5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013" h="5897">
                        <a:moveTo>
                          <a:pt x="0" y="1148"/>
                        </a:moveTo>
                        <a:lnTo>
                          <a:pt x="0" y="1148"/>
                        </a:lnTo>
                        <a:lnTo>
                          <a:pt x="2" y="1157"/>
                        </a:lnTo>
                        <a:lnTo>
                          <a:pt x="4" y="1166"/>
                        </a:lnTo>
                        <a:lnTo>
                          <a:pt x="7" y="1175"/>
                        </a:lnTo>
                        <a:lnTo>
                          <a:pt x="10" y="1184"/>
                        </a:lnTo>
                        <a:lnTo>
                          <a:pt x="18" y="1202"/>
                        </a:lnTo>
                        <a:lnTo>
                          <a:pt x="29" y="1219"/>
                        </a:lnTo>
                        <a:lnTo>
                          <a:pt x="41" y="1235"/>
                        </a:lnTo>
                        <a:lnTo>
                          <a:pt x="56" y="1251"/>
                        </a:lnTo>
                        <a:lnTo>
                          <a:pt x="73" y="1267"/>
                        </a:lnTo>
                        <a:lnTo>
                          <a:pt x="91" y="1282"/>
                        </a:lnTo>
                        <a:lnTo>
                          <a:pt x="110" y="1296"/>
                        </a:lnTo>
                        <a:lnTo>
                          <a:pt x="131" y="1311"/>
                        </a:lnTo>
                        <a:lnTo>
                          <a:pt x="152" y="1324"/>
                        </a:lnTo>
                        <a:lnTo>
                          <a:pt x="175" y="1337"/>
                        </a:lnTo>
                        <a:lnTo>
                          <a:pt x="199" y="1349"/>
                        </a:lnTo>
                        <a:lnTo>
                          <a:pt x="223" y="1361"/>
                        </a:lnTo>
                        <a:lnTo>
                          <a:pt x="250" y="1372"/>
                        </a:lnTo>
                        <a:lnTo>
                          <a:pt x="275" y="1382"/>
                        </a:lnTo>
                        <a:lnTo>
                          <a:pt x="301" y="1392"/>
                        </a:lnTo>
                        <a:lnTo>
                          <a:pt x="327" y="1402"/>
                        </a:lnTo>
                        <a:lnTo>
                          <a:pt x="380" y="1419"/>
                        </a:lnTo>
                        <a:lnTo>
                          <a:pt x="432" y="1433"/>
                        </a:lnTo>
                        <a:lnTo>
                          <a:pt x="482" y="1445"/>
                        </a:lnTo>
                        <a:lnTo>
                          <a:pt x="528" y="1455"/>
                        </a:lnTo>
                        <a:lnTo>
                          <a:pt x="571" y="1462"/>
                        </a:lnTo>
                        <a:lnTo>
                          <a:pt x="608" y="1466"/>
                        </a:lnTo>
                        <a:lnTo>
                          <a:pt x="639" y="1468"/>
                        </a:lnTo>
                        <a:lnTo>
                          <a:pt x="639" y="1468"/>
                        </a:lnTo>
                        <a:lnTo>
                          <a:pt x="664" y="1468"/>
                        </a:lnTo>
                        <a:lnTo>
                          <a:pt x="688" y="1468"/>
                        </a:lnTo>
                        <a:lnTo>
                          <a:pt x="713" y="1467"/>
                        </a:lnTo>
                        <a:lnTo>
                          <a:pt x="737" y="1465"/>
                        </a:lnTo>
                        <a:lnTo>
                          <a:pt x="761" y="1463"/>
                        </a:lnTo>
                        <a:lnTo>
                          <a:pt x="786" y="1460"/>
                        </a:lnTo>
                        <a:lnTo>
                          <a:pt x="834" y="1452"/>
                        </a:lnTo>
                        <a:lnTo>
                          <a:pt x="881" y="1442"/>
                        </a:lnTo>
                        <a:lnTo>
                          <a:pt x="927" y="1430"/>
                        </a:lnTo>
                        <a:lnTo>
                          <a:pt x="974" y="1416"/>
                        </a:lnTo>
                        <a:lnTo>
                          <a:pt x="1019" y="1400"/>
                        </a:lnTo>
                        <a:lnTo>
                          <a:pt x="1064" y="1383"/>
                        </a:lnTo>
                        <a:lnTo>
                          <a:pt x="1109" y="1364"/>
                        </a:lnTo>
                        <a:lnTo>
                          <a:pt x="1154" y="1343"/>
                        </a:lnTo>
                        <a:lnTo>
                          <a:pt x="1197" y="1320"/>
                        </a:lnTo>
                        <a:lnTo>
                          <a:pt x="1241" y="1296"/>
                        </a:lnTo>
                        <a:lnTo>
                          <a:pt x="1283" y="1271"/>
                        </a:lnTo>
                        <a:lnTo>
                          <a:pt x="1327" y="1245"/>
                        </a:lnTo>
                        <a:lnTo>
                          <a:pt x="1368" y="1218"/>
                        </a:lnTo>
                        <a:lnTo>
                          <a:pt x="1410" y="1191"/>
                        </a:lnTo>
                        <a:lnTo>
                          <a:pt x="1451" y="1162"/>
                        </a:lnTo>
                        <a:lnTo>
                          <a:pt x="1493" y="1133"/>
                        </a:lnTo>
                        <a:lnTo>
                          <a:pt x="1533" y="1102"/>
                        </a:lnTo>
                        <a:lnTo>
                          <a:pt x="1613" y="1042"/>
                        </a:lnTo>
                        <a:lnTo>
                          <a:pt x="1693" y="981"/>
                        </a:lnTo>
                        <a:lnTo>
                          <a:pt x="1848" y="859"/>
                        </a:lnTo>
                        <a:lnTo>
                          <a:pt x="1924" y="801"/>
                        </a:lnTo>
                        <a:lnTo>
                          <a:pt x="1962" y="773"/>
                        </a:lnTo>
                        <a:lnTo>
                          <a:pt x="2000" y="745"/>
                        </a:lnTo>
                        <a:lnTo>
                          <a:pt x="2000" y="745"/>
                        </a:lnTo>
                        <a:lnTo>
                          <a:pt x="2039" y="718"/>
                        </a:lnTo>
                        <a:lnTo>
                          <a:pt x="2078" y="692"/>
                        </a:lnTo>
                        <a:lnTo>
                          <a:pt x="2117" y="666"/>
                        </a:lnTo>
                        <a:lnTo>
                          <a:pt x="2157" y="641"/>
                        </a:lnTo>
                        <a:lnTo>
                          <a:pt x="2199" y="616"/>
                        </a:lnTo>
                        <a:lnTo>
                          <a:pt x="2240" y="592"/>
                        </a:lnTo>
                        <a:lnTo>
                          <a:pt x="2281" y="567"/>
                        </a:lnTo>
                        <a:lnTo>
                          <a:pt x="2323" y="544"/>
                        </a:lnTo>
                        <a:lnTo>
                          <a:pt x="2367" y="522"/>
                        </a:lnTo>
                        <a:lnTo>
                          <a:pt x="2409" y="500"/>
                        </a:lnTo>
                        <a:lnTo>
                          <a:pt x="2452" y="479"/>
                        </a:lnTo>
                        <a:lnTo>
                          <a:pt x="2495" y="458"/>
                        </a:lnTo>
                        <a:lnTo>
                          <a:pt x="2584" y="418"/>
                        </a:lnTo>
                        <a:lnTo>
                          <a:pt x="2672" y="379"/>
                        </a:lnTo>
                        <a:lnTo>
                          <a:pt x="2763" y="342"/>
                        </a:lnTo>
                        <a:lnTo>
                          <a:pt x="2853" y="308"/>
                        </a:lnTo>
                        <a:lnTo>
                          <a:pt x="2945" y="276"/>
                        </a:lnTo>
                        <a:lnTo>
                          <a:pt x="3036" y="245"/>
                        </a:lnTo>
                        <a:lnTo>
                          <a:pt x="3128" y="215"/>
                        </a:lnTo>
                        <a:lnTo>
                          <a:pt x="3219" y="188"/>
                        </a:lnTo>
                        <a:lnTo>
                          <a:pt x="3312" y="163"/>
                        </a:lnTo>
                        <a:lnTo>
                          <a:pt x="3404" y="139"/>
                        </a:lnTo>
                        <a:lnTo>
                          <a:pt x="3404" y="139"/>
                        </a:lnTo>
                        <a:lnTo>
                          <a:pt x="3500" y="116"/>
                        </a:lnTo>
                        <a:lnTo>
                          <a:pt x="3597" y="95"/>
                        </a:lnTo>
                        <a:lnTo>
                          <a:pt x="3694" y="76"/>
                        </a:lnTo>
                        <a:lnTo>
                          <a:pt x="3792" y="59"/>
                        </a:lnTo>
                        <a:lnTo>
                          <a:pt x="3889" y="43"/>
                        </a:lnTo>
                        <a:lnTo>
                          <a:pt x="3987" y="31"/>
                        </a:lnTo>
                        <a:lnTo>
                          <a:pt x="4085" y="20"/>
                        </a:lnTo>
                        <a:lnTo>
                          <a:pt x="4184" y="12"/>
                        </a:lnTo>
                        <a:lnTo>
                          <a:pt x="4283" y="5"/>
                        </a:lnTo>
                        <a:lnTo>
                          <a:pt x="4381" y="1"/>
                        </a:lnTo>
                        <a:lnTo>
                          <a:pt x="4480" y="0"/>
                        </a:lnTo>
                        <a:lnTo>
                          <a:pt x="4578" y="0"/>
                        </a:lnTo>
                        <a:lnTo>
                          <a:pt x="4677" y="3"/>
                        </a:lnTo>
                        <a:lnTo>
                          <a:pt x="4774" y="7"/>
                        </a:lnTo>
                        <a:lnTo>
                          <a:pt x="4873" y="15"/>
                        </a:lnTo>
                        <a:lnTo>
                          <a:pt x="4970" y="24"/>
                        </a:lnTo>
                        <a:lnTo>
                          <a:pt x="5068" y="36"/>
                        </a:lnTo>
                        <a:lnTo>
                          <a:pt x="5166" y="50"/>
                        </a:lnTo>
                        <a:lnTo>
                          <a:pt x="5262" y="67"/>
                        </a:lnTo>
                        <a:lnTo>
                          <a:pt x="5359" y="85"/>
                        </a:lnTo>
                        <a:lnTo>
                          <a:pt x="5454" y="106"/>
                        </a:lnTo>
                        <a:lnTo>
                          <a:pt x="5502" y="118"/>
                        </a:lnTo>
                        <a:lnTo>
                          <a:pt x="5550" y="129"/>
                        </a:lnTo>
                        <a:lnTo>
                          <a:pt x="5597" y="142"/>
                        </a:lnTo>
                        <a:lnTo>
                          <a:pt x="5644" y="155"/>
                        </a:lnTo>
                        <a:lnTo>
                          <a:pt x="5692" y="169"/>
                        </a:lnTo>
                        <a:lnTo>
                          <a:pt x="5739" y="183"/>
                        </a:lnTo>
                        <a:lnTo>
                          <a:pt x="5786" y="198"/>
                        </a:lnTo>
                        <a:lnTo>
                          <a:pt x="5832" y="213"/>
                        </a:lnTo>
                        <a:lnTo>
                          <a:pt x="5879" y="231"/>
                        </a:lnTo>
                        <a:lnTo>
                          <a:pt x="5926" y="247"/>
                        </a:lnTo>
                        <a:lnTo>
                          <a:pt x="5971" y="265"/>
                        </a:lnTo>
                        <a:lnTo>
                          <a:pt x="6017" y="282"/>
                        </a:lnTo>
                        <a:lnTo>
                          <a:pt x="6064" y="301"/>
                        </a:lnTo>
                        <a:lnTo>
                          <a:pt x="6109" y="320"/>
                        </a:lnTo>
                        <a:lnTo>
                          <a:pt x="6154" y="340"/>
                        </a:lnTo>
                        <a:lnTo>
                          <a:pt x="6199" y="360"/>
                        </a:lnTo>
                        <a:lnTo>
                          <a:pt x="6245" y="381"/>
                        </a:lnTo>
                        <a:lnTo>
                          <a:pt x="6289" y="403"/>
                        </a:lnTo>
                        <a:lnTo>
                          <a:pt x="6333" y="426"/>
                        </a:lnTo>
                        <a:lnTo>
                          <a:pt x="6377" y="449"/>
                        </a:lnTo>
                        <a:lnTo>
                          <a:pt x="6422" y="472"/>
                        </a:lnTo>
                        <a:lnTo>
                          <a:pt x="6466" y="496"/>
                        </a:lnTo>
                        <a:lnTo>
                          <a:pt x="6466" y="496"/>
                        </a:lnTo>
                        <a:lnTo>
                          <a:pt x="6664" y="609"/>
                        </a:lnTo>
                        <a:lnTo>
                          <a:pt x="6861" y="721"/>
                        </a:lnTo>
                        <a:lnTo>
                          <a:pt x="7059" y="834"/>
                        </a:lnTo>
                        <a:lnTo>
                          <a:pt x="7256" y="945"/>
                        </a:lnTo>
                        <a:lnTo>
                          <a:pt x="7455" y="1056"/>
                        </a:lnTo>
                        <a:lnTo>
                          <a:pt x="7554" y="1110"/>
                        </a:lnTo>
                        <a:lnTo>
                          <a:pt x="7654" y="1164"/>
                        </a:lnTo>
                        <a:lnTo>
                          <a:pt x="7753" y="1216"/>
                        </a:lnTo>
                        <a:lnTo>
                          <a:pt x="7854" y="1268"/>
                        </a:lnTo>
                        <a:lnTo>
                          <a:pt x="7954" y="1320"/>
                        </a:lnTo>
                        <a:lnTo>
                          <a:pt x="8055" y="1370"/>
                        </a:lnTo>
                        <a:lnTo>
                          <a:pt x="8157" y="1419"/>
                        </a:lnTo>
                        <a:lnTo>
                          <a:pt x="8258" y="1466"/>
                        </a:lnTo>
                        <a:lnTo>
                          <a:pt x="8360" y="1513"/>
                        </a:lnTo>
                        <a:lnTo>
                          <a:pt x="8462" y="1558"/>
                        </a:lnTo>
                        <a:lnTo>
                          <a:pt x="8565" y="1602"/>
                        </a:lnTo>
                        <a:lnTo>
                          <a:pt x="8668" y="1644"/>
                        </a:lnTo>
                        <a:lnTo>
                          <a:pt x="8773" y="1685"/>
                        </a:lnTo>
                        <a:lnTo>
                          <a:pt x="8878" y="1723"/>
                        </a:lnTo>
                        <a:lnTo>
                          <a:pt x="8983" y="1760"/>
                        </a:lnTo>
                        <a:lnTo>
                          <a:pt x="9090" y="1795"/>
                        </a:lnTo>
                        <a:lnTo>
                          <a:pt x="9196" y="1827"/>
                        </a:lnTo>
                        <a:lnTo>
                          <a:pt x="9305" y="1859"/>
                        </a:lnTo>
                        <a:lnTo>
                          <a:pt x="9414" y="1888"/>
                        </a:lnTo>
                        <a:lnTo>
                          <a:pt x="9468" y="1901"/>
                        </a:lnTo>
                        <a:lnTo>
                          <a:pt x="9523" y="1914"/>
                        </a:lnTo>
                        <a:lnTo>
                          <a:pt x="9578" y="1926"/>
                        </a:lnTo>
                        <a:lnTo>
                          <a:pt x="9633" y="1938"/>
                        </a:lnTo>
                        <a:lnTo>
                          <a:pt x="9689" y="1949"/>
                        </a:lnTo>
                        <a:lnTo>
                          <a:pt x="9745" y="1959"/>
                        </a:lnTo>
                        <a:lnTo>
                          <a:pt x="9801" y="1969"/>
                        </a:lnTo>
                        <a:lnTo>
                          <a:pt x="9857" y="1978"/>
                        </a:lnTo>
                        <a:lnTo>
                          <a:pt x="9914" y="1987"/>
                        </a:lnTo>
                        <a:lnTo>
                          <a:pt x="9970" y="1994"/>
                        </a:lnTo>
                        <a:lnTo>
                          <a:pt x="10027" y="2001"/>
                        </a:lnTo>
                        <a:lnTo>
                          <a:pt x="10084" y="2008"/>
                        </a:lnTo>
                        <a:lnTo>
                          <a:pt x="10142" y="2014"/>
                        </a:lnTo>
                        <a:lnTo>
                          <a:pt x="10200" y="2019"/>
                        </a:lnTo>
                        <a:lnTo>
                          <a:pt x="10258" y="2023"/>
                        </a:lnTo>
                        <a:lnTo>
                          <a:pt x="10317" y="2026"/>
                        </a:lnTo>
                        <a:lnTo>
                          <a:pt x="10375" y="2030"/>
                        </a:lnTo>
                        <a:lnTo>
                          <a:pt x="10434" y="2032"/>
                        </a:lnTo>
                        <a:lnTo>
                          <a:pt x="10494" y="2034"/>
                        </a:lnTo>
                        <a:lnTo>
                          <a:pt x="10553" y="2034"/>
                        </a:lnTo>
                        <a:lnTo>
                          <a:pt x="10612" y="2034"/>
                        </a:lnTo>
                        <a:lnTo>
                          <a:pt x="10673" y="2033"/>
                        </a:lnTo>
                        <a:lnTo>
                          <a:pt x="10733" y="2031"/>
                        </a:lnTo>
                        <a:lnTo>
                          <a:pt x="10795" y="2028"/>
                        </a:lnTo>
                        <a:lnTo>
                          <a:pt x="10856" y="2024"/>
                        </a:lnTo>
                        <a:lnTo>
                          <a:pt x="10917" y="2019"/>
                        </a:lnTo>
                        <a:lnTo>
                          <a:pt x="10979" y="2014"/>
                        </a:lnTo>
                        <a:lnTo>
                          <a:pt x="11041" y="2008"/>
                        </a:lnTo>
                        <a:lnTo>
                          <a:pt x="11103" y="2001"/>
                        </a:lnTo>
                        <a:lnTo>
                          <a:pt x="11167" y="1993"/>
                        </a:lnTo>
                        <a:lnTo>
                          <a:pt x="11229" y="1984"/>
                        </a:lnTo>
                        <a:lnTo>
                          <a:pt x="11293" y="1975"/>
                        </a:lnTo>
                        <a:lnTo>
                          <a:pt x="11357" y="1964"/>
                        </a:lnTo>
                        <a:lnTo>
                          <a:pt x="11421" y="1952"/>
                        </a:lnTo>
                        <a:lnTo>
                          <a:pt x="11485" y="1940"/>
                        </a:lnTo>
                        <a:lnTo>
                          <a:pt x="11551" y="1926"/>
                        </a:lnTo>
                        <a:lnTo>
                          <a:pt x="11616" y="1912"/>
                        </a:lnTo>
                        <a:lnTo>
                          <a:pt x="11682" y="1897"/>
                        </a:lnTo>
                        <a:lnTo>
                          <a:pt x="11748" y="1880"/>
                        </a:lnTo>
                        <a:lnTo>
                          <a:pt x="11814" y="1863"/>
                        </a:lnTo>
                        <a:lnTo>
                          <a:pt x="11882" y="1843"/>
                        </a:lnTo>
                        <a:lnTo>
                          <a:pt x="11948" y="1824"/>
                        </a:lnTo>
                        <a:lnTo>
                          <a:pt x="12016" y="1803"/>
                        </a:lnTo>
                        <a:lnTo>
                          <a:pt x="12085" y="1782"/>
                        </a:lnTo>
                        <a:lnTo>
                          <a:pt x="12153" y="1759"/>
                        </a:lnTo>
                        <a:lnTo>
                          <a:pt x="12222" y="1736"/>
                        </a:lnTo>
                        <a:lnTo>
                          <a:pt x="12291" y="1711"/>
                        </a:lnTo>
                        <a:lnTo>
                          <a:pt x="12361" y="1685"/>
                        </a:lnTo>
                        <a:lnTo>
                          <a:pt x="12431" y="1657"/>
                        </a:lnTo>
                        <a:lnTo>
                          <a:pt x="12502" y="1629"/>
                        </a:lnTo>
                        <a:lnTo>
                          <a:pt x="12573" y="1600"/>
                        </a:lnTo>
                        <a:lnTo>
                          <a:pt x="12645" y="1569"/>
                        </a:lnTo>
                        <a:lnTo>
                          <a:pt x="12716" y="1538"/>
                        </a:lnTo>
                        <a:lnTo>
                          <a:pt x="12789" y="1505"/>
                        </a:lnTo>
                        <a:lnTo>
                          <a:pt x="12862" y="1471"/>
                        </a:lnTo>
                        <a:lnTo>
                          <a:pt x="12936" y="1436"/>
                        </a:lnTo>
                        <a:lnTo>
                          <a:pt x="13009" y="1399"/>
                        </a:lnTo>
                        <a:lnTo>
                          <a:pt x="13084" y="1362"/>
                        </a:lnTo>
                        <a:lnTo>
                          <a:pt x="13158" y="1323"/>
                        </a:lnTo>
                        <a:lnTo>
                          <a:pt x="13233" y="1283"/>
                        </a:lnTo>
                        <a:lnTo>
                          <a:pt x="13309" y="1242"/>
                        </a:lnTo>
                        <a:lnTo>
                          <a:pt x="13385" y="1199"/>
                        </a:lnTo>
                        <a:lnTo>
                          <a:pt x="13462" y="1156"/>
                        </a:lnTo>
                        <a:lnTo>
                          <a:pt x="13539" y="1110"/>
                        </a:lnTo>
                        <a:lnTo>
                          <a:pt x="13617" y="1064"/>
                        </a:lnTo>
                        <a:lnTo>
                          <a:pt x="13695" y="1016"/>
                        </a:lnTo>
                        <a:lnTo>
                          <a:pt x="13774" y="968"/>
                        </a:lnTo>
                        <a:lnTo>
                          <a:pt x="13853" y="917"/>
                        </a:lnTo>
                        <a:lnTo>
                          <a:pt x="13933" y="865"/>
                        </a:lnTo>
                        <a:lnTo>
                          <a:pt x="14013" y="813"/>
                        </a:lnTo>
                        <a:lnTo>
                          <a:pt x="14013" y="813"/>
                        </a:lnTo>
                        <a:lnTo>
                          <a:pt x="14002" y="821"/>
                        </a:lnTo>
                        <a:lnTo>
                          <a:pt x="13991" y="830"/>
                        </a:lnTo>
                        <a:lnTo>
                          <a:pt x="13980" y="841"/>
                        </a:lnTo>
                        <a:lnTo>
                          <a:pt x="13969" y="852"/>
                        </a:lnTo>
                        <a:lnTo>
                          <a:pt x="13959" y="865"/>
                        </a:lnTo>
                        <a:lnTo>
                          <a:pt x="13947" y="878"/>
                        </a:lnTo>
                        <a:lnTo>
                          <a:pt x="13925" y="908"/>
                        </a:lnTo>
                        <a:lnTo>
                          <a:pt x="13904" y="941"/>
                        </a:lnTo>
                        <a:lnTo>
                          <a:pt x="13883" y="977"/>
                        </a:lnTo>
                        <a:lnTo>
                          <a:pt x="13863" y="1014"/>
                        </a:lnTo>
                        <a:lnTo>
                          <a:pt x="13843" y="1052"/>
                        </a:lnTo>
                        <a:lnTo>
                          <a:pt x="13804" y="1129"/>
                        </a:lnTo>
                        <a:lnTo>
                          <a:pt x="13766" y="1202"/>
                        </a:lnTo>
                        <a:lnTo>
                          <a:pt x="13749" y="1236"/>
                        </a:lnTo>
                        <a:lnTo>
                          <a:pt x="13732" y="1268"/>
                        </a:lnTo>
                        <a:lnTo>
                          <a:pt x="13716" y="1296"/>
                        </a:lnTo>
                        <a:lnTo>
                          <a:pt x="13701" y="1321"/>
                        </a:lnTo>
                        <a:lnTo>
                          <a:pt x="13701" y="1321"/>
                        </a:lnTo>
                        <a:lnTo>
                          <a:pt x="13643" y="1406"/>
                        </a:lnTo>
                        <a:lnTo>
                          <a:pt x="13582" y="1492"/>
                        </a:lnTo>
                        <a:lnTo>
                          <a:pt x="13522" y="1575"/>
                        </a:lnTo>
                        <a:lnTo>
                          <a:pt x="13461" y="1658"/>
                        </a:lnTo>
                        <a:lnTo>
                          <a:pt x="13398" y="1742"/>
                        </a:lnTo>
                        <a:lnTo>
                          <a:pt x="13335" y="1823"/>
                        </a:lnTo>
                        <a:lnTo>
                          <a:pt x="13271" y="1905"/>
                        </a:lnTo>
                        <a:lnTo>
                          <a:pt x="13205" y="1985"/>
                        </a:lnTo>
                        <a:lnTo>
                          <a:pt x="13139" y="2066"/>
                        </a:lnTo>
                        <a:lnTo>
                          <a:pt x="13071" y="2145"/>
                        </a:lnTo>
                        <a:lnTo>
                          <a:pt x="13004" y="2224"/>
                        </a:lnTo>
                        <a:lnTo>
                          <a:pt x="12936" y="2302"/>
                        </a:lnTo>
                        <a:lnTo>
                          <a:pt x="12866" y="2378"/>
                        </a:lnTo>
                        <a:lnTo>
                          <a:pt x="12797" y="2455"/>
                        </a:lnTo>
                        <a:lnTo>
                          <a:pt x="12726" y="2531"/>
                        </a:lnTo>
                        <a:lnTo>
                          <a:pt x="12654" y="2607"/>
                        </a:lnTo>
                        <a:lnTo>
                          <a:pt x="12654" y="2607"/>
                        </a:lnTo>
                        <a:lnTo>
                          <a:pt x="12562" y="2702"/>
                        </a:lnTo>
                        <a:lnTo>
                          <a:pt x="12467" y="2797"/>
                        </a:lnTo>
                        <a:lnTo>
                          <a:pt x="12370" y="2890"/>
                        </a:lnTo>
                        <a:lnTo>
                          <a:pt x="12274" y="2984"/>
                        </a:lnTo>
                        <a:lnTo>
                          <a:pt x="12175" y="3075"/>
                        </a:lnTo>
                        <a:lnTo>
                          <a:pt x="12075" y="3166"/>
                        </a:lnTo>
                        <a:lnTo>
                          <a:pt x="11974" y="3255"/>
                        </a:lnTo>
                        <a:lnTo>
                          <a:pt x="11872" y="3344"/>
                        </a:lnTo>
                        <a:lnTo>
                          <a:pt x="11768" y="3430"/>
                        </a:lnTo>
                        <a:lnTo>
                          <a:pt x="11662" y="3517"/>
                        </a:lnTo>
                        <a:lnTo>
                          <a:pt x="11557" y="3602"/>
                        </a:lnTo>
                        <a:lnTo>
                          <a:pt x="11449" y="3686"/>
                        </a:lnTo>
                        <a:lnTo>
                          <a:pt x="11341" y="3768"/>
                        </a:lnTo>
                        <a:lnTo>
                          <a:pt x="11231" y="3850"/>
                        </a:lnTo>
                        <a:lnTo>
                          <a:pt x="11120" y="3929"/>
                        </a:lnTo>
                        <a:lnTo>
                          <a:pt x="11009" y="4009"/>
                        </a:lnTo>
                        <a:lnTo>
                          <a:pt x="10896" y="4086"/>
                        </a:lnTo>
                        <a:lnTo>
                          <a:pt x="10781" y="4161"/>
                        </a:lnTo>
                        <a:lnTo>
                          <a:pt x="10667" y="4237"/>
                        </a:lnTo>
                        <a:lnTo>
                          <a:pt x="10551" y="4310"/>
                        </a:lnTo>
                        <a:lnTo>
                          <a:pt x="10433" y="4382"/>
                        </a:lnTo>
                        <a:lnTo>
                          <a:pt x="10316" y="4452"/>
                        </a:lnTo>
                        <a:lnTo>
                          <a:pt x="10197" y="4521"/>
                        </a:lnTo>
                        <a:lnTo>
                          <a:pt x="10077" y="4590"/>
                        </a:lnTo>
                        <a:lnTo>
                          <a:pt x="9958" y="4656"/>
                        </a:lnTo>
                        <a:lnTo>
                          <a:pt x="9836" y="4720"/>
                        </a:lnTo>
                        <a:lnTo>
                          <a:pt x="9714" y="4784"/>
                        </a:lnTo>
                        <a:lnTo>
                          <a:pt x="9591" y="4845"/>
                        </a:lnTo>
                        <a:lnTo>
                          <a:pt x="9467" y="4905"/>
                        </a:lnTo>
                        <a:lnTo>
                          <a:pt x="9343" y="4965"/>
                        </a:lnTo>
                        <a:lnTo>
                          <a:pt x="9218" y="5022"/>
                        </a:lnTo>
                        <a:lnTo>
                          <a:pt x="9092" y="5077"/>
                        </a:lnTo>
                        <a:lnTo>
                          <a:pt x="8965" y="5131"/>
                        </a:lnTo>
                        <a:lnTo>
                          <a:pt x="8838" y="5183"/>
                        </a:lnTo>
                        <a:lnTo>
                          <a:pt x="8711" y="5234"/>
                        </a:lnTo>
                        <a:lnTo>
                          <a:pt x="8582" y="5283"/>
                        </a:lnTo>
                        <a:lnTo>
                          <a:pt x="8453" y="5330"/>
                        </a:lnTo>
                        <a:lnTo>
                          <a:pt x="8323" y="5375"/>
                        </a:lnTo>
                        <a:lnTo>
                          <a:pt x="8194" y="5419"/>
                        </a:lnTo>
                        <a:lnTo>
                          <a:pt x="8063" y="5461"/>
                        </a:lnTo>
                        <a:lnTo>
                          <a:pt x="7932" y="5501"/>
                        </a:lnTo>
                        <a:lnTo>
                          <a:pt x="7801" y="5539"/>
                        </a:lnTo>
                        <a:lnTo>
                          <a:pt x="7669" y="5576"/>
                        </a:lnTo>
                        <a:lnTo>
                          <a:pt x="7536" y="5610"/>
                        </a:lnTo>
                        <a:lnTo>
                          <a:pt x="7403" y="5644"/>
                        </a:lnTo>
                        <a:lnTo>
                          <a:pt x="7270" y="5674"/>
                        </a:lnTo>
                        <a:lnTo>
                          <a:pt x="7137" y="5703"/>
                        </a:lnTo>
                        <a:lnTo>
                          <a:pt x="7004" y="5730"/>
                        </a:lnTo>
                        <a:lnTo>
                          <a:pt x="6869" y="5755"/>
                        </a:lnTo>
                        <a:lnTo>
                          <a:pt x="6735" y="5778"/>
                        </a:lnTo>
                        <a:lnTo>
                          <a:pt x="6601" y="5799"/>
                        </a:lnTo>
                        <a:lnTo>
                          <a:pt x="6466" y="5819"/>
                        </a:lnTo>
                        <a:lnTo>
                          <a:pt x="6331" y="5836"/>
                        </a:lnTo>
                        <a:lnTo>
                          <a:pt x="6196" y="5851"/>
                        </a:lnTo>
                        <a:lnTo>
                          <a:pt x="6062" y="5864"/>
                        </a:lnTo>
                        <a:lnTo>
                          <a:pt x="5926" y="5875"/>
                        </a:lnTo>
                        <a:lnTo>
                          <a:pt x="5791" y="5884"/>
                        </a:lnTo>
                        <a:lnTo>
                          <a:pt x="5655" y="5890"/>
                        </a:lnTo>
                        <a:lnTo>
                          <a:pt x="5520" y="5895"/>
                        </a:lnTo>
                        <a:lnTo>
                          <a:pt x="5385" y="5897"/>
                        </a:lnTo>
                        <a:lnTo>
                          <a:pt x="5249" y="5897"/>
                        </a:lnTo>
                        <a:lnTo>
                          <a:pt x="5113" y="5895"/>
                        </a:lnTo>
                        <a:lnTo>
                          <a:pt x="4978" y="5891"/>
                        </a:lnTo>
                        <a:lnTo>
                          <a:pt x="4843" y="5884"/>
                        </a:lnTo>
                        <a:lnTo>
                          <a:pt x="4843" y="5884"/>
                        </a:lnTo>
                        <a:lnTo>
                          <a:pt x="4775" y="5880"/>
                        </a:lnTo>
                        <a:lnTo>
                          <a:pt x="4707" y="5875"/>
                        </a:lnTo>
                        <a:lnTo>
                          <a:pt x="4640" y="5869"/>
                        </a:lnTo>
                        <a:lnTo>
                          <a:pt x="4572" y="5863"/>
                        </a:lnTo>
                        <a:lnTo>
                          <a:pt x="4505" y="5856"/>
                        </a:lnTo>
                        <a:lnTo>
                          <a:pt x="4437" y="5848"/>
                        </a:lnTo>
                        <a:lnTo>
                          <a:pt x="4371" y="5840"/>
                        </a:lnTo>
                        <a:lnTo>
                          <a:pt x="4304" y="5830"/>
                        </a:lnTo>
                        <a:lnTo>
                          <a:pt x="4237" y="5820"/>
                        </a:lnTo>
                        <a:lnTo>
                          <a:pt x="4171" y="5810"/>
                        </a:lnTo>
                        <a:lnTo>
                          <a:pt x="4105" y="5797"/>
                        </a:lnTo>
                        <a:lnTo>
                          <a:pt x="4038" y="5785"/>
                        </a:lnTo>
                        <a:lnTo>
                          <a:pt x="3972" y="5772"/>
                        </a:lnTo>
                        <a:lnTo>
                          <a:pt x="3906" y="5759"/>
                        </a:lnTo>
                        <a:lnTo>
                          <a:pt x="3840" y="5744"/>
                        </a:lnTo>
                        <a:lnTo>
                          <a:pt x="3775" y="5729"/>
                        </a:lnTo>
                        <a:lnTo>
                          <a:pt x="3710" y="5714"/>
                        </a:lnTo>
                        <a:lnTo>
                          <a:pt x="3645" y="5697"/>
                        </a:lnTo>
                        <a:lnTo>
                          <a:pt x="3581" y="5680"/>
                        </a:lnTo>
                        <a:lnTo>
                          <a:pt x="3516" y="5662"/>
                        </a:lnTo>
                        <a:lnTo>
                          <a:pt x="3452" y="5643"/>
                        </a:lnTo>
                        <a:lnTo>
                          <a:pt x="3388" y="5622"/>
                        </a:lnTo>
                        <a:lnTo>
                          <a:pt x="3324" y="5602"/>
                        </a:lnTo>
                        <a:lnTo>
                          <a:pt x="3262" y="5581"/>
                        </a:lnTo>
                        <a:lnTo>
                          <a:pt x="3198" y="5559"/>
                        </a:lnTo>
                        <a:lnTo>
                          <a:pt x="3136" y="5537"/>
                        </a:lnTo>
                        <a:lnTo>
                          <a:pt x="3074" y="5513"/>
                        </a:lnTo>
                        <a:lnTo>
                          <a:pt x="3011" y="5489"/>
                        </a:lnTo>
                        <a:lnTo>
                          <a:pt x="2950" y="5465"/>
                        </a:lnTo>
                        <a:lnTo>
                          <a:pt x="2889" y="5438"/>
                        </a:lnTo>
                        <a:lnTo>
                          <a:pt x="2827" y="5412"/>
                        </a:lnTo>
                        <a:lnTo>
                          <a:pt x="2767" y="5384"/>
                        </a:lnTo>
                        <a:lnTo>
                          <a:pt x="2707" y="5356"/>
                        </a:lnTo>
                        <a:lnTo>
                          <a:pt x="2647" y="5328"/>
                        </a:lnTo>
                        <a:lnTo>
                          <a:pt x="2588" y="5298"/>
                        </a:lnTo>
                        <a:lnTo>
                          <a:pt x="2529" y="5268"/>
                        </a:lnTo>
                        <a:lnTo>
                          <a:pt x="2470" y="5236"/>
                        </a:lnTo>
                        <a:lnTo>
                          <a:pt x="2413" y="5204"/>
                        </a:lnTo>
                        <a:lnTo>
                          <a:pt x="2355" y="5172"/>
                        </a:lnTo>
                        <a:lnTo>
                          <a:pt x="2297" y="5138"/>
                        </a:lnTo>
                        <a:lnTo>
                          <a:pt x="2241" y="5104"/>
                        </a:lnTo>
                        <a:lnTo>
                          <a:pt x="2185" y="5068"/>
                        </a:lnTo>
                        <a:lnTo>
                          <a:pt x="2128" y="5032"/>
                        </a:lnTo>
                        <a:lnTo>
                          <a:pt x="2073" y="4996"/>
                        </a:lnTo>
                        <a:lnTo>
                          <a:pt x="2019" y="4958"/>
                        </a:lnTo>
                        <a:lnTo>
                          <a:pt x="1964" y="4920"/>
                        </a:lnTo>
                        <a:lnTo>
                          <a:pt x="1910" y="4880"/>
                        </a:lnTo>
                        <a:lnTo>
                          <a:pt x="1857" y="4840"/>
                        </a:lnTo>
                        <a:lnTo>
                          <a:pt x="1804" y="4800"/>
                        </a:lnTo>
                        <a:lnTo>
                          <a:pt x="1752" y="4758"/>
                        </a:lnTo>
                        <a:lnTo>
                          <a:pt x="1700" y="4715"/>
                        </a:lnTo>
                        <a:lnTo>
                          <a:pt x="1650" y="4672"/>
                        </a:lnTo>
                        <a:lnTo>
                          <a:pt x="1598" y="4628"/>
                        </a:lnTo>
                        <a:lnTo>
                          <a:pt x="1549" y="4584"/>
                        </a:lnTo>
                        <a:lnTo>
                          <a:pt x="1499" y="4537"/>
                        </a:lnTo>
                        <a:lnTo>
                          <a:pt x="1450" y="4491"/>
                        </a:lnTo>
                        <a:lnTo>
                          <a:pt x="1402" y="4444"/>
                        </a:lnTo>
                        <a:lnTo>
                          <a:pt x="1355" y="4396"/>
                        </a:lnTo>
                        <a:lnTo>
                          <a:pt x="1308" y="4346"/>
                        </a:lnTo>
                        <a:lnTo>
                          <a:pt x="1261" y="4296"/>
                        </a:lnTo>
                        <a:lnTo>
                          <a:pt x="1215" y="4246"/>
                        </a:lnTo>
                        <a:lnTo>
                          <a:pt x="1171" y="4195"/>
                        </a:lnTo>
                        <a:lnTo>
                          <a:pt x="1126" y="4142"/>
                        </a:lnTo>
                        <a:lnTo>
                          <a:pt x="1082" y="4089"/>
                        </a:lnTo>
                        <a:lnTo>
                          <a:pt x="1082" y="4089"/>
                        </a:lnTo>
                        <a:lnTo>
                          <a:pt x="1051" y="4049"/>
                        </a:lnTo>
                        <a:lnTo>
                          <a:pt x="1020" y="4010"/>
                        </a:lnTo>
                        <a:lnTo>
                          <a:pt x="990" y="3969"/>
                        </a:lnTo>
                        <a:lnTo>
                          <a:pt x="960" y="3929"/>
                        </a:lnTo>
                        <a:lnTo>
                          <a:pt x="930" y="3888"/>
                        </a:lnTo>
                        <a:lnTo>
                          <a:pt x="902" y="3848"/>
                        </a:lnTo>
                        <a:lnTo>
                          <a:pt x="874" y="3806"/>
                        </a:lnTo>
                        <a:lnTo>
                          <a:pt x="846" y="3764"/>
                        </a:lnTo>
                        <a:lnTo>
                          <a:pt x="793" y="3681"/>
                        </a:lnTo>
                        <a:lnTo>
                          <a:pt x="741" y="3596"/>
                        </a:lnTo>
                        <a:lnTo>
                          <a:pt x="692" y="3510"/>
                        </a:lnTo>
                        <a:lnTo>
                          <a:pt x="645" y="3423"/>
                        </a:lnTo>
                        <a:lnTo>
                          <a:pt x="600" y="3336"/>
                        </a:lnTo>
                        <a:lnTo>
                          <a:pt x="556" y="3247"/>
                        </a:lnTo>
                        <a:lnTo>
                          <a:pt x="515" y="3158"/>
                        </a:lnTo>
                        <a:lnTo>
                          <a:pt x="475" y="3067"/>
                        </a:lnTo>
                        <a:lnTo>
                          <a:pt x="438" y="2976"/>
                        </a:lnTo>
                        <a:lnTo>
                          <a:pt x="401" y="2884"/>
                        </a:lnTo>
                        <a:lnTo>
                          <a:pt x="367" y="2792"/>
                        </a:lnTo>
                        <a:lnTo>
                          <a:pt x="334" y="2699"/>
                        </a:lnTo>
                        <a:lnTo>
                          <a:pt x="304" y="2605"/>
                        </a:lnTo>
                        <a:lnTo>
                          <a:pt x="274" y="2510"/>
                        </a:lnTo>
                        <a:lnTo>
                          <a:pt x="247" y="2416"/>
                        </a:lnTo>
                        <a:lnTo>
                          <a:pt x="219" y="2320"/>
                        </a:lnTo>
                        <a:lnTo>
                          <a:pt x="194" y="2225"/>
                        </a:lnTo>
                        <a:lnTo>
                          <a:pt x="171" y="2128"/>
                        </a:lnTo>
                        <a:lnTo>
                          <a:pt x="149" y="2032"/>
                        </a:lnTo>
                        <a:lnTo>
                          <a:pt x="128" y="1934"/>
                        </a:lnTo>
                        <a:lnTo>
                          <a:pt x="108" y="1836"/>
                        </a:lnTo>
                        <a:lnTo>
                          <a:pt x="90" y="1739"/>
                        </a:lnTo>
                        <a:lnTo>
                          <a:pt x="72" y="1640"/>
                        </a:lnTo>
                        <a:lnTo>
                          <a:pt x="55" y="1542"/>
                        </a:lnTo>
                        <a:lnTo>
                          <a:pt x="40" y="1443"/>
                        </a:lnTo>
                        <a:lnTo>
                          <a:pt x="26" y="1345"/>
                        </a:lnTo>
                        <a:lnTo>
                          <a:pt x="13" y="1246"/>
                        </a:lnTo>
                        <a:lnTo>
                          <a:pt x="0" y="1148"/>
                        </a:lnTo>
                        <a:lnTo>
                          <a:pt x="0" y="1148"/>
                        </a:lnTo>
                        <a:close/>
                      </a:path>
                    </a:pathLst>
                  </a:custGeom>
                  <a:solidFill>
                    <a:schemeClr val="accent4"/>
                  </a:solidFill>
                  <a:ln>
                    <a:noFill/>
                  </a:ln>
                </p:spPr>
                <p:txBody>
                  <a:bodyPr vert="horz" wrap="square" lIns="137160" tIns="68580" rIns="137160" bIns="68580" numCol="1" anchor="t" anchorCtr="0" compatLnSpc="1">
                    <a:prstTxWarp prst="textNoShape">
                      <a:avLst/>
                    </a:prstTxWarp>
                  </a:bodyPr>
                  <a:lstStyle/>
                  <a:p>
                    <a:endParaRPr lang="en-US" sz="5400" dirty="0"/>
                  </a:p>
                </p:txBody>
              </p:sp>
            </p:grpSp>
            <p:grpSp>
              <p:nvGrpSpPr>
                <p:cNvPr id="6" name="Group 5"/>
                <p:cNvGrpSpPr>
                  <a:grpSpLocks/>
                </p:cNvGrpSpPr>
                <p:nvPr/>
              </p:nvGrpSpPr>
              <p:grpSpPr bwMode="auto">
                <a:xfrm>
                  <a:off x="10143953" y="3903343"/>
                  <a:ext cx="392907" cy="1750220"/>
                  <a:chOff x="611197" y="2564392"/>
                  <a:chExt cx="261291" cy="1167018"/>
                </a:xfrm>
              </p:grpSpPr>
              <p:cxnSp>
                <p:nvCxnSpPr>
                  <p:cNvPr id="24" name="Straight Connector 23"/>
                  <p:cNvCxnSpPr/>
                  <p:nvPr/>
                </p:nvCxnSpPr>
                <p:spPr>
                  <a:xfrm flipH="1" flipV="1">
                    <a:off x="611197" y="2564392"/>
                    <a:ext cx="0" cy="1167018"/>
                  </a:xfrm>
                  <a:prstGeom prst="line">
                    <a:avLst/>
                  </a:prstGeom>
                  <a:ln>
                    <a:solidFill>
                      <a:schemeClr val="tx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611198" y="2564392"/>
                    <a:ext cx="261290" cy="0"/>
                  </a:xfrm>
                  <a:prstGeom prst="line">
                    <a:avLst/>
                  </a:prstGeom>
                  <a:ln>
                    <a:solidFill>
                      <a:schemeClr val="tx1">
                        <a:lumMod val="20000"/>
                        <a:lumOff val="8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7" name="Rectangle 6"/>
                <p:cNvSpPr>
                  <a:spLocks noChangeArrowheads="1"/>
                </p:cNvSpPr>
                <p:nvPr/>
              </p:nvSpPr>
              <p:spPr bwMode="auto">
                <a:xfrm>
                  <a:off x="10714937" y="3370332"/>
                  <a:ext cx="7638349" cy="76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CA" b="1" dirty="0">
                      <a:solidFill>
                        <a:srgbClr val="063864"/>
                      </a:solidFill>
                    </a:rPr>
                    <a:t>Advocacy and Funding</a:t>
                  </a:r>
                </a:p>
              </p:txBody>
            </p:sp>
            <p:grpSp>
              <p:nvGrpSpPr>
                <p:cNvPr id="8" name="Group 7"/>
                <p:cNvGrpSpPr>
                  <a:grpSpLocks/>
                </p:cNvGrpSpPr>
                <p:nvPr/>
              </p:nvGrpSpPr>
              <p:grpSpPr bwMode="auto">
                <a:xfrm rot="5400000">
                  <a:off x="13390007" y="8473025"/>
                  <a:ext cx="1034964" cy="2169320"/>
                  <a:chOff x="1942598" y="2048298"/>
                  <a:chExt cx="261290" cy="1447221"/>
                </a:xfrm>
              </p:grpSpPr>
              <p:cxnSp>
                <p:nvCxnSpPr>
                  <p:cNvPr id="22" name="Straight Connector 21"/>
                  <p:cNvCxnSpPr/>
                  <p:nvPr/>
                </p:nvCxnSpPr>
                <p:spPr>
                  <a:xfrm flipV="1">
                    <a:off x="1942599" y="2048298"/>
                    <a:ext cx="0" cy="1447221"/>
                  </a:xfrm>
                  <a:prstGeom prst="line">
                    <a:avLst/>
                  </a:prstGeom>
                  <a:ln>
                    <a:solidFill>
                      <a:schemeClr val="tx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42598" y="2064795"/>
                    <a:ext cx="261290" cy="0"/>
                  </a:xfrm>
                  <a:prstGeom prst="line">
                    <a:avLst/>
                  </a:prstGeom>
                  <a:ln>
                    <a:solidFill>
                      <a:schemeClr val="tx1">
                        <a:lumMod val="20000"/>
                        <a:lumOff val="8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9" name="Group 8"/>
                <p:cNvGrpSpPr>
                  <a:grpSpLocks/>
                </p:cNvGrpSpPr>
                <p:nvPr/>
              </p:nvGrpSpPr>
              <p:grpSpPr bwMode="auto">
                <a:xfrm rot="16200000">
                  <a:off x="3561010" y="4863993"/>
                  <a:ext cx="1034964" cy="2169320"/>
                  <a:chOff x="1263024" y="1560904"/>
                  <a:chExt cx="261290" cy="1447221"/>
                </a:xfrm>
              </p:grpSpPr>
              <p:cxnSp>
                <p:nvCxnSpPr>
                  <p:cNvPr id="20" name="Straight Connector 19"/>
                  <p:cNvCxnSpPr/>
                  <p:nvPr/>
                </p:nvCxnSpPr>
                <p:spPr>
                  <a:xfrm flipV="1">
                    <a:off x="1263024" y="1560904"/>
                    <a:ext cx="0" cy="1447221"/>
                  </a:xfrm>
                  <a:prstGeom prst="line">
                    <a:avLst/>
                  </a:prstGeom>
                  <a:ln>
                    <a:solidFill>
                      <a:schemeClr val="tx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263024" y="1560904"/>
                    <a:ext cx="261290" cy="0"/>
                  </a:xfrm>
                  <a:prstGeom prst="line">
                    <a:avLst/>
                  </a:prstGeom>
                  <a:ln>
                    <a:solidFill>
                      <a:schemeClr val="tx1">
                        <a:lumMod val="20000"/>
                        <a:lumOff val="8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10" name="Rectangle 9"/>
                <p:cNvSpPr>
                  <a:spLocks noChangeArrowheads="1"/>
                </p:cNvSpPr>
                <p:nvPr/>
              </p:nvSpPr>
              <p:spPr bwMode="auto">
                <a:xfrm>
                  <a:off x="-51306" y="3482347"/>
                  <a:ext cx="7019027" cy="1424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b="1" dirty="0">
                      <a:solidFill>
                        <a:srgbClr val="063864"/>
                      </a:solidFill>
                    </a:rPr>
                    <a:t>Advancing the professions through research</a:t>
                  </a:r>
                </a:p>
              </p:txBody>
            </p:sp>
            <p:sp>
              <p:nvSpPr>
                <p:cNvPr id="11" name="Rectangle 10"/>
                <p:cNvSpPr>
                  <a:spLocks noChangeArrowheads="1"/>
                </p:cNvSpPr>
                <p:nvPr/>
              </p:nvSpPr>
              <p:spPr bwMode="auto">
                <a:xfrm>
                  <a:off x="14579532" y="10098892"/>
                  <a:ext cx="4063388" cy="1750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lvl="0">
                    <a:lnSpc>
                      <a:spcPct val="130000"/>
                    </a:lnSpc>
                  </a:pPr>
                  <a:r>
                    <a:rPr lang="en-US" b="1" dirty="0">
                      <a:solidFill>
                        <a:srgbClr val="063864"/>
                      </a:solidFill>
                      <a:latin typeface="Calibri" panose="020F0502020204030204"/>
                    </a:rPr>
                    <a:t>Pan-Canadian Collaborative</a:t>
                  </a:r>
                </a:p>
              </p:txBody>
            </p:sp>
            <p:grpSp>
              <p:nvGrpSpPr>
                <p:cNvPr id="12" name="Group 11"/>
                <p:cNvGrpSpPr>
                  <a:grpSpLocks/>
                </p:cNvGrpSpPr>
                <p:nvPr/>
              </p:nvGrpSpPr>
              <p:grpSpPr bwMode="auto">
                <a:xfrm rot="10800000">
                  <a:off x="1460619" y="9629116"/>
                  <a:ext cx="3865346" cy="3576067"/>
                  <a:chOff x="1416179" y="542603"/>
                  <a:chExt cx="824511" cy="2075805"/>
                </a:xfrm>
              </p:grpSpPr>
              <p:cxnSp>
                <p:nvCxnSpPr>
                  <p:cNvPr id="18" name="Straight Connector 17"/>
                  <p:cNvCxnSpPr/>
                  <p:nvPr/>
                </p:nvCxnSpPr>
                <p:spPr>
                  <a:xfrm rot="10800000" flipV="1">
                    <a:off x="1780285" y="2618407"/>
                    <a:ext cx="460405" cy="1"/>
                  </a:xfrm>
                  <a:prstGeom prst="line">
                    <a:avLst/>
                  </a:prstGeom>
                  <a:ln>
                    <a:solidFill>
                      <a:schemeClr val="tx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416179" y="542603"/>
                    <a:ext cx="261289" cy="0"/>
                  </a:xfrm>
                  <a:prstGeom prst="line">
                    <a:avLst/>
                  </a:prstGeom>
                  <a:ln>
                    <a:solidFill>
                      <a:schemeClr val="tx1">
                        <a:lumMod val="20000"/>
                        <a:lumOff val="8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13" name="Rectangle 12"/>
                <p:cNvSpPr>
                  <a:spLocks noChangeArrowheads="1"/>
                </p:cNvSpPr>
                <p:nvPr/>
              </p:nvSpPr>
              <p:spPr bwMode="auto">
                <a:xfrm>
                  <a:off x="-611351" y="12694945"/>
                  <a:ext cx="6871907" cy="1419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b="1" dirty="0">
                      <a:solidFill>
                        <a:srgbClr val="063864"/>
                      </a:solidFill>
                    </a:rPr>
                    <a:t>Deeping collective understanding</a:t>
                  </a:r>
                </a:p>
              </p:txBody>
            </p:sp>
            <p:grpSp>
              <p:nvGrpSpPr>
                <p:cNvPr id="14" name="Group 13"/>
                <p:cNvGrpSpPr>
                  <a:grpSpLocks/>
                </p:cNvGrpSpPr>
                <p:nvPr/>
              </p:nvGrpSpPr>
              <p:grpSpPr bwMode="auto">
                <a:xfrm flipV="1">
                  <a:off x="11535981" y="13205182"/>
                  <a:ext cx="1162065" cy="1075319"/>
                  <a:chOff x="3293266" y="-2245555"/>
                  <a:chExt cx="132371" cy="2182701"/>
                </a:xfrm>
              </p:grpSpPr>
              <p:cxnSp>
                <p:nvCxnSpPr>
                  <p:cNvPr id="16" name="Straight Connector 15"/>
                  <p:cNvCxnSpPr/>
                  <p:nvPr/>
                </p:nvCxnSpPr>
                <p:spPr>
                  <a:xfrm flipV="1">
                    <a:off x="3293266" y="-2245553"/>
                    <a:ext cx="0" cy="2182699"/>
                  </a:xfrm>
                  <a:prstGeom prst="line">
                    <a:avLst/>
                  </a:prstGeom>
                  <a:ln>
                    <a:solidFill>
                      <a:schemeClr val="tx1">
                        <a:lumMod val="20000"/>
                        <a:lumOff val="8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3293266" y="-2245555"/>
                    <a:ext cx="132371" cy="0"/>
                  </a:xfrm>
                  <a:prstGeom prst="line">
                    <a:avLst/>
                  </a:prstGeom>
                  <a:ln>
                    <a:solidFill>
                      <a:schemeClr val="tx1">
                        <a:lumMod val="20000"/>
                        <a:lumOff val="8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
              <p:nvSpPr>
                <p:cNvPr id="15" name="Rectangle 14"/>
                <p:cNvSpPr>
                  <a:spLocks noChangeArrowheads="1"/>
                </p:cNvSpPr>
                <p:nvPr/>
              </p:nvSpPr>
              <p:spPr bwMode="auto">
                <a:xfrm>
                  <a:off x="12949460" y="13616211"/>
                  <a:ext cx="3240881" cy="1750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nSpc>
                      <a:spcPct val="130000"/>
                    </a:lnSpc>
                  </a:pPr>
                  <a:r>
                    <a:rPr lang="en-US" b="1" dirty="0">
                      <a:solidFill>
                        <a:srgbClr val="063864"/>
                      </a:solidFill>
                    </a:rPr>
                    <a:t>Collaborative Research</a:t>
                  </a:r>
                </a:p>
              </p:txBody>
            </p:sp>
          </p:grpSp>
          <p:sp>
            <p:nvSpPr>
              <p:cNvPr id="34" name="Freeform 33"/>
              <p:cNvSpPr>
                <a:spLocks/>
              </p:cNvSpPr>
              <p:nvPr/>
            </p:nvSpPr>
            <p:spPr bwMode="auto">
              <a:xfrm rot="5929461">
                <a:off x="8987074" y="3795734"/>
                <a:ext cx="2853589" cy="2717293"/>
              </a:xfrm>
              <a:custGeom>
                <a:avLst/>
                <a:gdLst>
                  <a:gd name="T0" fmla="*/ 10987 w 11035"/>
                  <a:gd name="T1" fmla="*/ 1789 h 10555"/>
                  <a:gd name="T2" fmla="*/ 10833 w 11035"/>
                  <a:gd name="T3" fmla="*/ 1770 h 10555"/>
                  <a:gd name="T4" fmla="*/ 10647 w 11035"/>
                  <a:gd name="T5" fmla="*/ 1808 h 10555"/>
                  <a:gd name="T6" fmla="*/ 10357 w 11035"/>
                  <a:gd name="T7" fmla="*/ 1934 h 10555"/>
                  <a:gd name="T8" fmla="*/ 10237 w 11035"/>
                  <a:gd name="T9" fmla="*/ 2030 h 10555"/>
                  <a:gd name="T10" fmla="*/ 10044 w 11035"/>
                  <a:gd name="T11" fmla="*/ 2277 h 10555"/>
                  <a:gd name="T12" fmla="*/ 9901 w 11035"/>
                  <a:gd name="T13" fmla="*/ 2592 h 10555"/>
                  <a:gd name="T14" fmla="*/ 9736 w 11035"/>
                  <a:gd name="T15" fmla="*/ 3168 h 10555"/>
                  <a:gd name="T16" fmla="*/ 9639 w 11035"/>
                  <a:gd name="T17" fmla="*/ 3485 h 10555"/>
                  <a:gd name="T18" fmla="*/ 9506 w 11035"/>
                  <a:gd name="T19" fmla="*/ 3792 h 10555"/>
                  <a:gd name="T20" fmla="*/ 9215 w 11035"/>
                  <a:gd name="T21" fmla="*/ 4295 h 10555"/>
                  <a:gd name="T22" fmla="*/ 8869 w 11035"/>
                  <a:gd name="T23" fmla="*/ 4758 h 10555"/>
                  <a:gd name="T24" fmla="*/ 8388 w 11035"/>
                  <a:gd name="T25" fmla="*/ 5254 h 10555"/>
                  <a:gd name="T26" fmla="*/ 7837 w 11035"/>
                  <a:gd name="T27" fmla="*/ 5668 h 10555"/>
                  <a:gd name="T28" fmla="*/ 7273 w 11035"/>
                  <a:gd name="T29" fmla="*/ 5967 h 10555"/>
                  <a:gd name="T30" fmla="*/ 6952 w 11035"/>
                  <a:gd name="T31" fmla="*/ 6089 h 10555"/>
                  <a:gd name="T32" fmla="*/ 6619 w 11035"/>
                  <a:gd name="T33" fmla="*/ 6183 h 10555"/>
                  <a:gd name="T34" fmla="*/ 6277 w 11035"/>
                  <a:gd name="T35" fmla="*/ 6247 h 10555"/>
                  <a:gd name="T36" fmla="*/ 5038 w 11035"/>
                  <a:gd name="T37" fmla="*/ 6416 h 10555"/>
                  <a:gd name="T38" fmla="*/ 4262 w 11035"/>
                  <a:gd name="T39" fmla="*/ 6557 h 10555"/>
                  <a:gd name="T40" fmla="*/ 3507 w 11035"/>
                  <a:gd name="T41" fmla="*/ 6761 h 10555"/>
                  <a:gd name="T42" fmla="*/ 2933 w 11035"/>
                  <a:gd name="T43" fmla="*/ 6988 h 10555"/>
                  <a:gd name="T44" fmla="*/ 2579 w 11035"/>
                  <a:gd name="T45" fmla="*/ 7170 h 10555"/>
                  <a:gd name="T46" fmla="*/ 2235 w 11035"/>
                  <a:gd name="T47" fmla="*/ 7386 h 10555"/>
                  <a:gd name="T48" fmla="*/ 1902 w 11035"/>
                  <a:gd name="T49" fmla="*/ 7642 h 10555"/>
                  <a:gd name="T50" fmla="*/ 1581 w 11035"/>
                  <a:gd name="T51" fmla="*/ 7939 h 10555"/>
                  <a:gd name="T52" fmla="*/ 1274 w 11035"/>
                  <a:gd name="T53" fmla="*/ 8282 h 10555"/>
                  <a:gd name="T54" fmla="*/ 982 w 11035"/>
                  <a:gd name="T55" fmla="*/ 8677 h 10555"/>
                  <a:gd name="T56" fmla="*/ 705 w 11035"/>
                  <a:gd name="T57" fmla="*/ 9125 h 10555"/>
                  <a:gd name="T58" fmla="*/ 445 w 11035"/>
                  <a:gd name="T59" fmla="*/ 9632 h 10555"/>
                  <a:gd name="T60" fmla="*/ 202 w 11035"/>
                  <a:gd name="T61" fmla="*/ 10200 h 10555"/>
                  <a:gd name="T62" fmla="*/ 78 w 11035"/>
                  <a:gd name="T63" fmla="*/ 10528 h 10555"/>
                  <a:gd name="T64" fmla="*/ 75 w 11035"/>
                  <a:gd name="T65" fmla="*/ 10346 h 10555"/>
                  <a:gd name="T66" fmla="*/ 16 w 11035"/>
                  <a:gd name="T67" fmla="*/ 9990 h 10555"/>
                  <a:gd name="T68" fmla="*/ 0 w 11035"/>
                  <a:gd name="T69" fmla="*/ 9443 h 10555"/>
                  <a:gd name="T70" fmla="*/ 30 w 11035"/>
                  <a:gd name="T71" fmla="*/ 8718 h 10555"/>
                  <a:gd name="T72" fmla="*/ 105 w 11035"/>
                  <a:gd name="T73" fmla="*/ 8039 h 10555"/>
                  <a:gd name="T74" fmla="*/ 279 w 11035"/>
                  <a:gd name="T75" fmla="*/ 7112 h 10555"/>
                  <a:gd name="T76" fmla="*/ 534 w 11035"/>
                  <a:gd name="T77" fmla="*/ 6194 h 10555"/>
                  <a:gd name="T78" fmla="*/ 870 w 11035"/>
                  <a:gd name="T79" fmla="*/ 5294 h 10555"/>
                  <a:gd name="T80" fmla="*/ 1283 w 11035"/>
                  <a:gd name="T81" fmla="*/ 4425 h 10555"/>
                  <a:gd name="T82" fmla="*/ 1772 w 11035"/>
                  <a:gd name="T83" fmla="*/ 3596 h 10555"/>
                  <a:gd name="T84" fmla="*/ 2332 w 11035"/>
                  <a:gd name="T85" fmla="*/ 2819 h 10555"/>
                  <a:gd name="T86" fmla="*/ 2964 w 11035"/>
                  <a:gd name="T87" fmla="*/ 2103 h 10555"/>
                  <a:gd name="T88" fmla="*/ 3663 w 11035"/>
                  <a:gd name="T89" fmla="*/ 1459 h 10555"/>
                  <a:gd name="T90" fmla="*/ 4314 w 11035"/>
                  <a:gd name="T91" fmla="*/ 974 h 10555"/>
                  <a:gd name="T92" fmla="*/ 4717 w 11035"/>
                  <a:gd name="T93" fmla="*/ 723 h 10555"/>
                  <a:gd name="T94" fmla="*/ 5135 w 11035"/>
                  <a:gd name="T95" fmla="*/ 507 h 10555"/>
                  <a:gd name="T96" fmla="*/ 5568 w 11035"/>
                  <a:gd name="T97" fmla="*/ 325 h 10555"/>
                  <a:gd name="T98" fmla="*/ 6011 w 11035"/>
                  <a:gd name="T99" fmla="*/ 181 h 10555"/>
                  <a:gd name="T100" fmla="*/ 6465 w 11035"/>
                  <a:gd name="T101" fmla="*/ 78 h 10555"/>
                  <a:gd name="T102" fmla="*/ 6924 w 11035"/>
                  <a:gd name="T103" fmla="*/ 17 h 10555"/>
                  <a:gd name="T104" fmla="*/ 7390 w 11035"/>
                  <a:gd name="T105" fmla="*/ 1 h 10555"/>
                  <a:gd name="T106" fmla="*/ 7859 w 11035"/>
                  <a:gd name="T107" fmla="*/ 34 h 10555"/>
                  <a:gd name="T108" fmla="*/ 8328 w 11035"/>
                  <a:gd name="T109" fmla="*/ 116 h 10555"/>
                  <a:gd name="T110" fmla="*/ 8637 w 11035"/>
                  <a:gd name="T111" fmla="*/ 199 h 10555"/>
                  <a:gd name="T112" fmla="*/ 9146 w 11035"/>
                  <a:gd name="T113" fmla="*/ 398 h 10555"/>
                  <a:gd name="T114" fmla="*/ 9748 w 11035"/>
                  <a:gd name="T115" fmla="*/ 733 h 10555"/>
                  <a:gd name="T116" fmla="*/ 10306 w 11035"/>
                  <a:gd name="T117" fmla="*/ 1144 h 10555"/>
                  <a:gd name="T118" fmla="*/ 10824 w 11035"/>
                  <a:gd name="T119" fmla="*/ 1610 h 105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035" h="10555">
                    <a:moveTo>
                      <a:pt x="11035" y="1823"/>
                    </a:moveTo>
                    <a:lnTo>
                      <a:pt x="11035" y="1823"/>
                    </a:lnTo>
                    <a:lnTo>
                      <a:pt x="11028" y="1815"/>
                    </a:lnTo>
                    <a:lnTo>
                      <a:pt x="11021" y="1809"/>
                    </a:lnTo>
                    <a:lnTo>
                      <a:pt x="11013" y="1803"/>
                    </a:lnTo>
                    <a:lnTo>
                      <a:pt x="11005" y="1798"/>
                    </a:lnTo>
                    <a:lnTo>
                      <a:pt x="10987" y="1789"/>
                    </a:lnTo>
                    <a:lnTo>
                      <a:pt x="10968" y="1782"/>
                    </a:lnTo>
                    <a:lnTo>
                      <a:pt x="10948" y="1776"/>
                    </a:lnTo>
                    <a:lnTo>
                      <a:pt x="10927" y="1772"/>
                    </a:lnTo>
                    <a:lnTo>
                      <a:pt x="10905" y="1770"/>
                    </a:lnTo>
                    <a:lnTo>
                      <a:pt x="10882" y="1769"/>
                    </a:lnTo>
                    <a:lnTo>
                      <a:pt x="10858" y="1769"/>
                    </a:lnTo>
                    <a:lnTo>
                      <a:pt x="10833" y="1770"/>
                    </a:lnTo>
                    <a:lnTo>
                      <a:pt x="10806" y="1773"/>
                    </a:lnTo>
                    <a:lnTo>
                      <a:pt x="10780" y="1777"/>
                    </a:lnTo>
                    <a:lnTo>
                      <a:pt x="10754" y="1781"/>
                    </a:lnTo>
                    <a:lnTo>
                      <a:pt x="10728" y="1787"/>
                    </a:lnTo>
                    <a:lnTo>
                      <a:pt x="10701" y="1793"/>
                    </a:lnTo>
                    <a:lnTo>
                      <a:pt x="10674" y="1800"/>
                    </a:lnTo>
                    <a:lnTo>
                      <a:pt x="10647" y="1808"/>
                    </a:lnTo>
                    <a:lnTo>
                      <a:pt x="10620" y="1816"/>
                    </a:lnTo>
                    <a:lnTo>
                      <a:pt x="10568" y="1836"/>
                    </a:lnTo>
                    <a:lnTo>
                      <a:pt x="10518" y="1855"/>
                    </a:lnTo>
                    <a:lnTo>
                      <a:pt x="10471" y="1875"/>
                    </a:lnTo>
                    <a:lnTo>
                      <a:pt x="10427" y="1896"/>
                    </a:lnTo>
                    <a:lnTo>
                      <a:pt x="10389" y="1916"/>
                    </a:lnTo>
                    <a:lnTo>
                      <a:pt x="10357" y="1934"/>
                    </a:lnTo>
                    <a:lnTo>
                      <a:pt x="10332" y="1951"/>
                    </a:lnTo>
                    <a:lnTo>
                      <a:pt x="10332" y="1951"/>
                    </a:lnTo>
                    <a:lnTo>
                      <a:pt x="10312" y="1966"/>
                    </a:lnTo>
                    <a:lnTo>
                      <a:pt x="10293" y="1981"/>
                    </a:lnTo>
                    <a:lnTo>
                      <a:pt x="10273" y="1997"/>
                    </a:lnTo>
                    <a:lnTo>
                      <a:pt x="10255" y="2014"/>
                    </a:lnTo>
                    <a:lnTo>
                      <a:pt x="10237" y="2030"/>
                    </a:lnTo>
                    <a:lnTo>
                      <a:pt x="10220" y="2047"/>
                    </a:lnTo>
                    <a:lnTo>
                      <a:pt x="10186" y="2082"/>
                    </a:lnTo>
                    <a:lnTo>
                      <a:pt x="10155" y="2118"/>
                    </a:lnTo>
                    <a:lnTo>
                      <a:pt x="10125" y="2156"/>
                    </a:lnTo>
                    <a:lnTo>
                      <a:pt x="10096" y="2196"/>
                    </a:lnTo>
                    <a:lnTo>
                      <a:pt x="10069" y="2236"/>
                    </a:lnTo>
                    <a:lnTo>
                      <a:pt x="10044" y="2277"/>
                    </a:lnTo>
                    <a:lnTo>
                      <a:pt x="10020" y="2319"/>
                    </a:lnTo>
                    <a:lnTo>
                      <a:pt x="9998" y="2364"/>
                    </a:lnTo>
                    <a:lnTo>
                      <a:pt x="9977" y="2408"/>
                    </a:lnTo>
                    <a:lnTo>
                      <a:pt x="9957" y="2453"/>
                    </a:lnTo>
                    <a:lnTo>
                      <a:pt x="9936" y="2498"/>
                    </a:lnTo>
                    <a:lnTo>
                      <a:pt x="9918" y="2545"/>
                    </a:lnTo>
                    <a:lnTo>
                      <a:pt x="9901" y="2592"/>
                    </a:lnTo>
                    <a:lnTo>
                      <a:pt x="9885" y="2639"/>
                    </a:lnTo>
                    <a:lnTo>
                      <a:pt x="9869" y="2687"/>
                    </a:lnTo>
                    <a:lnTo>
                      <a:pt x="9854" y="2736"/>
                    </a:lnTo>
                    <a:lnTo>
                      <a:pt x="9840" y="2784"/>
                    </a:lnTo>
                    <a:lnTo>
                      <a:pt x="9813" y="2880"/>
                    </a:lnTo>
                    <a:lnTo>
                      <a:pt x="9787" y="2977"/>
                    </a:lnTo>
                    <a:lnTo>
                      <a:pt x="9736" y="3168"/>
                    </a:lnTo>
                    <a:lnTo>
                      <a:pt x="9711" y="3261"/>
                    </a:lnTo>
                    <a:lnTo>
                      <a:pt x="9698" y="3306"/>
                    </a:lnTo>
                    <a:lnTo>
                      <a:pt x="9684" y="3350"/>
                    </a:lnTo>
                    <a:lnTo>
                      <a:pt x="9684" y="3350"/>
                    </a:lnTo>
                    <a:lnTo>
                      <a:pt x="9670" y="3395"/>
                    </a:lnTo>
                    <a:lnTo>
                      <a:pt x="9655" y="3439"/>
                    </a:lnTo>
                    <a:lnTo>
                      <a:pt x="9639" y="3485"/>
                    </a:lnTo>
                    <a:lnTo>
                      <a:pt x="9622" y="3529"/>
                    </a:lnTo>
                    <a:lnTo>
                      <a:pt x="9605" y="3573"/>
                    </a:lnTo>
                    <a:lnTo>
                      <a:pt x="9585" y="3617"/>
                    </a:lnTo>
                    <a:lnTo>
                      <a:pt x="9567" y="3662"/>
                    </a:lnTo>
                    <a:lnTo>
                      <a:pt x="9547" y="3706"/>
                    </a:lnTo>
                    <a:lnTo>
                      <a:pt x="9527" y="3749"/>
                    </a:lnTo>
                    <a:lnTo>
                      <a:pt x="9506" y="3792"/>
                    </a:lnTo>
                    <a:lnTo>
                      <a:pt x="9485" y="3836"/>
                    </a:lnTo>
                    <a:lnTo>
                      <a:pt x="9463" y="3879"/>
                    </a:lnTo>
                    <a:lnTo>
                      <a:pt x="9418" y="3964"/>
                    </a:lnTo>
                    <a:lnTo>
                      <a:pt x="9369" y="4049"/>
                    </a:lnTo>
                    <a:lnTo>
                      <a:pt x="9320" y="4132"/>
                    </a:lnTo>
                    <a:lnTo>
                      <a:pt x="9269" y="4214"/>
                    </a:lnTo>
                    <a:lnTo>
                      <a:pt x="9215" y="4295"/>
                    </a:lnTo>
                    <a:lnTo>
                      <a:pt x="9161" y="4375"/>
                    </a:lnTo>
                    <a:lnTo>
                      <a:pt x="9106" y="4454"/>
                    </a:lnTo>
                    <a:lnTo>
                      <a:pt x="9048" y="4531"/>
                    </a:lnTo>
                    <a:lnTo>
                      <a:pt x="8991" y="4607"/>
                    </a:lnTo>
                    <a:lnTo>
                      <a:pt x="8933" y="4681"/>
                    </a:lnTo>
                    <a:lnTo>
                      <a:pt x="8933" y="4681"/>
                    </a:lnTo>
                    <a:lnTo>
                      <a:pt x="8869" y="4758"/>
                    </a:lnTo>
                    <a:lnTo>
                      <a:pt x="8805" y="4833"/>
                    </a:lnTo>
                    <a:lnTo>
                      <a:pt x="8740" y="4908"/>
                    </a:lnTo>
                    <a:lnTo>
                      <a:pt x="8672" y="4980"/>
                    </a:lnTo>
                    <a:lnTo>
                      <a:pt x="8603" y="5050"/>
                    </a:lnTo>
                    <a:lnTo>
                      <a:pt x="8533" y="5120"/>
                    </a:lnTo>
                    <a:lnTo>
                      <a:pt x="8460" y="5188"/>
                    </a:lnTo>
                    <a:lnTo>
                      <a:pt x="8388" y="5254"/>
                    </a:lnTo>
                    <a:lnTo>
                      <a:pt x="8312" y="5319"/>
                    </a:lnTo>
                    <a:lnTo>
                      <a:pt x="8237" y="5381"/>
                    </a:lnTo>
                    <a:lnTo>
                      <a:pt x="8159" y="5443"/>
                    </a:lnTo>
                    <a:lnTo>
                      <a:pt x="8080" y="5502"/>
                    </a:lnTo>
                    <a:lnTo>
                      <a:pt x="8000" y="5559"/>
                    </a:lnTo>
                    <a:lnTo>
                      <a:pt x="7919" y="5615"/>
                    </a:lnTo>
                    <a:lnTo>
                      <a:pt x="7837" y="5668"/>
                    </a:lnTo>
                    <a:lnTo>
                      <a:pt x="7753" y="5719"/>
                    </a:lnTo>
                    <a:lnTo>
                      <a:pt x="7669" y="5769"/>
                    </a:lnTo>
                    <a:lnTo>
                      <a:pt x="7582" y="5817"/>
                    </a:lnTo>
                    <a:lnTo>
                      <a:pt x="7496" y="5862"/>
                    </a:lnTo>
                    <a:lnTo>
                      <a:pt x="7407" y="5905"/>
                    </a:lnTo>
                    <a:lnTo>
                      <a:pt x="7319" y="5946"/>
                    </a:lnTo>
                    <a:lnTo>
                      <a:pt x="7273" y="5967"/>
                    </a:lnTo>
                    <a:lnTo>
                      <a:pt x="7228" y="5986"/>
                    </a:lnTo>
                    <a:lnTo>
                      <a:pt x="7183" y="6005"/>
                    </a:lnTo>
                    <a:lnTo>
                      <a:pt x="7137" y="6023"/>
                    </a:lnTo>
                    <a:lnTo>
                      <a:pt x="7091" y="6040"/>
                    </a:lnTo>
                    <a:lnTo>
                      <a:pt x="7045" y="6057"/>
                    </a:lnTo>
                    <a:lnTo>
                      <a:pt x="6998" y="6073"/>
                    </a:lnTo>
                    <a:lnTo>
                      <a:pt x="6952" y="6089"/>
                    </a:lnTo>
                    <a:lnTo>
                      <a:pt x="6904" y="6104"/>
                    </a:lnTo>
                    <a:lnTo>
                      <a:pt x="6858" y="6119"/>
                    </a:lnTo>
                    <a:lnTo>
                      <a:pt x="6811" y="6133"/>
                    </a:lnTo>
                    <a:lnTo>
                      <a:pt x="6762" y="6147"/>
                    </a:lnTo>
                    <a:lnTo>
                      <a:pt x="6715" y="6160"/>
                    </a:lnTo>
                    <a:lnTo>
                      <a:pt x="6667" y="6172"/>
                    </a:lnTo>
                    <a:lnTo>
                      <a:pt x="6619" y="6183"/>
                    </a:lnTo>
                    <a:lnTo>
                      <a:pt x="6570" y="6194"/>
                    </a:lnTo>
                    <a:lnTo>
                      <a:pt x="6522" y="6205"/>
                    </a:lnTo>
                    <a:lnTo>
                      <a:pt x="6474" y="6214"/>
                    </a:lnTo>
                    <a:lnTo>
                      <a:pt x="6425" y="6223"/>
                    </a:lnTo>
                    <a:lnTo>
                      <a:pt x="6375" y="6232"/>
                    </a:lnTo>
                    <a:lnTo>
                      <a:pt x="6326" y="6240"/>
                    </a:lnTo>
                    <a:lnTo>
                      <a:pt x="6277" y="6247"/>
                    </a:lnTo>
                    <a:lnTo>
                      <a:pt x="6277" y="6247"/>
                    </a:lnTo>
                    <a:lnTo>
                      <a:pt x="6050" y="6277"/>
                    </a:lnTo>
                    <a:lnTo>
                      <a:pt x="5825" y="6306"/>
                    </a:lnTo>
                    <a:lnTo>
                      <a:pt x="5600" y="6337"/>
                    </a:lnTo>
                    <a:lnTo>
                      <a:pt x="5375" y="6367"/>
                    </a:lnTo>
                    <a:lnTo>
                      <a:pt x="5150" y="6399"/>
                    </a:lnTo>
                    <a:lnTo>
                      <a:pt x="5038" y="6416"/>
                    </a:lnTo>
                    <a:lnTo>
                      <a:pt x="4926" y="6433"/>
                    </a:lnTo>
                    <a:lnTo>
                      <a:pt x="4815" y="6451"/>
                    </a:lnTo>
                    <a:lnTo>
                      <a:pt x="4704" y="6470"/>
                    </a:lnTo>
                    <a:lnTo>
                      <a:pt x="4593" y="6490"/>
                    </a:lnTo>
                    <a:lnTo>
                      <a:pt x="4482" y="6511"/>
                    </a:lnTo>
                    <a:lnTo>
                      <a:pt x="4372" y="6533"/>
                    </a:lnTo>
                    <a:lnTo>
                      <a:pt x="4262" y="6557"/>
                    </a:lnTo>
                    <a:lnTo>
                      <a:pt x="4153" y="6581"/>
                    </a:lnTo>
                    <a:lnTo>
                      <a:pt x="4044" y="6607"/>
                    </a:lnTo>
                    <a:lnTo>
                      <a:pt x="3935" y="6634"/>
                    </a:lnTo>
                    <a:lnTo>
                      <a:pt x="3828" y="6663"/>
                    </a:lnTo>
                    <a:lnTo>
                      <a:pt x="3720" y="6695"/>
                    </a:lnTo>
                    <a:lnTo>
                      <a:pt x="3613" y="6727"/>
                    </a:lnTo>
                    <a:lnTo>
                      <a:pt x="3507" y="6761"/>
                    </a:lnTo>
                    <a:lnTo>
                      <a:pt x="3400" y="6797"/>
                    </a:lnTo>
                    <a:lnTo>
                      <a:pt x="3296" y="6836"/>
                    </a:lnTo>
                    <a:lnTo>
                      <a:pt x="3191" y="6877"/>
                    </a:lnTo>
                    <a:lnTo>
                      <a:pt x="3088" y="6919"/>
                    </a:lnTo>
                    <a:lnTo>
                      <a:pt x="3035" y="6942"/>
                    </a:lnTo>
                    <a:lnTo>
                      <a:pt x="2984" y="6964"/>
                    </a:lnTo>
                    <a:lnTo>
                      <a:pt x="2933" y="6988"/>
                    </a:lnTo>
                    <a:lnTo>
                      <a:pt x="2881" y="7012"/>
                    </a:lnTo>
                    <a:lnTo>
                      <a:pt x="2830" y="7036"/>
                    </a:lnTo>
                    <a:lnTo>
                      <a:pt x="2780" y="7062"/>
                    </a:lnTo>
                    <a:lnTo>
                      <a:pt x="2730" y="7088"/>
                    </a:lnTo>
                    <a:lnTo>
                      <a:pt x="2679" y="7115"/>
                    </a:lnTo>
                    <a:lnTo>
                      <a:pt x="2629" y="7142"/>
                    </a:lnTo>
                    <a:lnTo>
                      <a:pt x="2579" y="7170"/>
                    </a:lnTo>
                    <a:lnTo>
                      <a:pt x="2528" y="7199"/>
                    </a:lnTo>
                    <a:lnTo>
                      <a:pt x="2479" y="7229"/>
                    </a:lnTo>
                    <a:lnTo>
                      <a:pt x="2430" y="7259"/>
                    </a:lnTo>
                    <a:lnTo>
                      <a:pt x="2381" y="7290"/>
                    </a:lnTo>
                    <a:lnTo>
                      <a:pt x="2332" y="7321"/>
                    </a:lnTo>
                    <a:lnTo>
                      <a:pt x="2283" y="7353"/>
                    </a:lnTo>
                    <a:lnTo>
                      <a:pt x="2235" y="7386"/>
                    </a:lnTo>
                    <a:lnTo>
                      <a:pt x="2186" y="7421"/>
                    </a:lnTo>
                    <a:lnTo>
                      <a:pt x="2138" y="7456"/>
                    </a:lnTo>
                    <a:lnTo>
                      <a:pt x="2091" y="7491"/>
                    </a:lnTo>
                    <a:lnTo>
                      <a:pt x="2043" y="7527"/>
                    </a:lnTo>
                    <a:lnTo>
                      <a:pt x="1995" y="7564"/>
                    </a:lnTo>
                    <a:lnTo>
                      <a:pt x="1949" y="7603"/>
                    </a:lnTo>
                    <a:lnTo>
                      <a:pt x="1902" y="7642"/>
                    </a:lnTo>
                    <a:lnTo>
                      <a:pt x="1856" y="7682"/>
                    </a:lnTo>
                    <a:lnTo>
                      <a:pt x="1809" y="7722"/>
                    </a:lnTo>
                    <a:lnTo>
                      <a:pt x="1763" y="7764"/>
                    </a:lnTo>
                    <a:lnTo>
                      <a:pt x="1717" y="7806"/>
                    </a:lnTo>
                    <a:lnTo>
                      <a:pt x="1672" y="7850"/>
                    </a:lnTo>
                    <a:lnTo>
                      <a:pt x="1626" y="7894"/>
                    </a:lnTo>
                    <a:lnTo>
                      <a:pt x="1581" y="7939"/>
                    </a:lnTo>
                    <a:lnTo>
                      <a:pt x="1537" y="7985"/>
                    </a:lnTo>
                    <a:lnTo>
                      <a:pt x="1492" y="8032"/>
                    </a:lnTo>
                    <a:lnTo>
                      <a:pt x="1448" y="8080"/>
                    </a:lnTo>
                    <a:lnTo>
                      <a:pt x="1404" y="8130"/>
                    </a:lnTo>
                    <a:lnTo>
                      <a:pt x="1361" y="8180"/>
                    </a:lnTo>
                    <a:lnTo>
                      <a:pt x="1317" y="8230"/>
                    </a:lnTo>
                    <a:lnTo>
                      <a:pt x="1274" y="8282"/>
                    </a:lnTo>
                    <a:lnTo>
                      <a:pt x="1232" y="8336"/>
                    </a:lnTo>
                    <a:lnTo>
                      <a:pt x="1189" y="8390"/>
                    </a:lnTo>
                    <a:lnTo>
                      <a:pt x="1148" y="8445"/>
                    </a:lnTo>
                    <a:lnTo>
                      <a:pt x="1105" y="8502"/>
                    </a:lnTo>
                    <a:lnTo>
                      <a:pt x="1064" y="8559"/>
                    </a:lnTo>
                    <a:lnTo>
                      <a:pt x="1023" y="8617"/>
                    </a:lnTo>
                    <a:lnTo>
                      <a:pt x="982" y="8677"/>
                    </a:lnTo>
                    <a:lnTo>
                      <a:pt x="941" y="8737"/>
                    </a:lnTo>
                    <a:lnTo>
                      <a:pt x="901" y="8799"/>
                    </a:lnTo>
                    <a:lnTo>
                      <a:pt x="861" y="8862"/>
                    </a:lnTo>
                    <a:lnTo>
                      <a:pt x="822" y="8926"/>
                    </a:lnTo>
                    <a:lnTo>
                      <a:pt x="782" y="8991"/>
                    </a:lnTo>
                    <a:lnTo>
                      <a:pt x="743" y="9058"/>
                    </a:lnTo>
                    <a:lnTo>
                      <a:pt x="705" y="9125"/>
                    </a:lnTo>
                    <a:lnTo>
                      <a:pt x="667" y="9193"/>
                    </a:lnTo>
                    <a:lnTo>
                      <a:pt x="629" y="9264"/>
                    </a:lnTo>
                    <a:lnTo>
                      <a:pt x="591" y="9334"/>
                    </a:lnTo>
                    <a:lnTo>
                      <a:pt x="554" y="9407"/>
                    </a:lnTo>
                    <a:lnTo>
                      <a:pt x="517" y="9480"/>
                    </a:lnTo>
                    <a:lnTo>
                      <a:pt x="481" y="9555"/>
                    </a:lnTo>
                    <a:lnTo>
                      <a:pt x="445" y="9632"/>
                    </a:lnTo>
                    <a:lnTo>
                      <a:pt x="408" y="9708"/>
                    </a:lnTo>
                    <a:lnTo>
                      <a:pt x="373" y="9788"/>
                    </a:lnTo>
                    <a:lnTo>
                      <a:pt x="338" y="9867"/>
                    </a:lnTo>
                    <a:lnTo>
                      <a:pt x="304" y="9949"/>
                    </a:lnTo>
                    <a:lnTo>
                      <a:pt x="270" y="10031"/>
                    </a:lnTo>
                    <a:lnTo>
                      <a:pt x="235" y="10116"/>
                    </a:lnTo>
                    <a:lnTo>
                      <a:pt x="202" y="10200"/>
                    </a:lnTo>
                    <a:lnTo>
                      <a:pt x="169" y="10287"/>
                    </a:lnTo>
                    <a:lnTo>
                      <a:pt x="136" y="10375"/>
                    </a:lnTo>
                    <a:lnTo>
                      <a:pt x="104" y="10465"/>
                    </a:lnTo>
                    <a:lnTo>
                      <a:pt x="71" y="10555"/>
                    </a:lnTo>
                    <a:lnTo>
                      <a:pt x="71" y="10555"/>
                    </a:lnTo>
                    <a:lnTo>
                      <a:pt x="75" y="10542"/>
                    </a:lnTo>
                    <a:lnTo>
                      <a:pt x="78" y="10528"/>
                    </a:lnTo>
                    <a:lnTo>
                      <a:pt x="81" y="10513"/>
                    </a:lnTo>
                    <a:lnTo>
                      <a:pt x="82" y="10497"/>
                    </a:lnTo>
                    <a:lnTo>
                      <a:pt x="83" y="10480"/>
                    </a:lnTo>
                    <a:lnTo>
                      <a:pt x="84" y="10463"/>
                    </a:lnTo>
                    <a:lnTo>
                      <a:pt x="83" y="10425"/>
                    </a:lnTo>
                    <a:lnTo>
                      <a:pt x="80" y="10386"/>
                    </a:lnTo>
                    <a:lnTo>
                      <a:pt x="75" y="10346"/>
                    </a:lnTo>
                    <a:lnTo>
                      <a:pt x="69" y="10304"/>
                    </a:lnTo>
                    <a:lnTo>
                      <a:pt x="63" y="10261"/>
                    </a:lnTo>
                    <a:lnTo>
                      <a:pt x="47" y="10176"/>
                    </a:lnTo>
                    <a:lnTo>
                      <a:pt x="32" y="10095"/>
                    </a:lnTo>
                    <a:lnTo>
                      <a:pt x="25" y="10057"/>
                    </a:lnTo>
                    <a:lnTo>
                      <a:pt x="20" y="10022"/>
                    </a:lnTo>
                    <a:lnTo>
                      <a:pt x="16" y="9990"/>
                    </a:lnTo>
                    <a:lnTo>
                      <a:pt x="13" y="9961"/>
                    </a:lnTo>
                    <a:lnTo>
                      <a:pt x="13" y="9961"/>
                    </a:lnTo>
                    <a:lnTo>
                      <a:pt x="8" y="9857"/>
                    </a:lnTo>
                    <a:lnTo>
                      <a:pt x="4" y="9754"/>
                    </a:lnTo>
                    <a:lnTo>
                      <a:pt x="2" y="9650"/>
                    </a:lnTo>
                    <a:lnTo>
                      <a:pt x="1" y="9546"/>
                    </a:lnTo>
                    <a:lnTo>
                      <a:pt x="0" y="9443"/>
                    </a:lnTo>
                    <a:lnTo>
                      <a:pt x="1" y="9339"/>
                    </a:lnTo>
                    <a:lnTo>
                      <a:pt x="3" y="9236"/>
                    </a:lnTo>
                    <a:lnTo>
                      <a:pt x="7" y="9132"/>
                    </a:lnTo>
                    <a:lnTo>
                      <a:pt x="11" y="9028"/>
                    </a:lnTo>
                    <a:lnTo>
                      <a:pt x="16" y="8924"/>
                    </a:lnTo>
                    <a:lnTo>
                      <a:pt x="23" y="8820"/>
                    </a:lnTo>
                    <a:lnTo>
                      <a:pt x="30" y="8718"/>
                    </a:lnTo>
                    <a:lnTo>
                      <a:pt x="38" y="8614"/>
                    </a:lnTo>
                    <a:lnTo>
                      <a:pt x="48" y="8511"/>
                    </a:lnTo>
                    <a:lnTo>
                      <a:pt x="58" y="8407"/>
                    </a:lnTo>
                    <a:lnTo>
                      <a:pt x="70" y="8305"/>
                    </a:lnTo>
                    <a:lnTo>
                      <a:pt x="70" y="8305"/>
                    </a:lnTo>
                    <a:lnTo>
                      <a:pt x="86" y="8172"/>
                    </a:lnTo>
                    <a:lnTo>
                      <a:pt x="105" y="8039"/>
                    </a:lnTo>
                    <a:lnTo>
                      <a:pt x="124" y="7906"/>
                    </a:lnTo>
                    <a:lnTo>
                      <a:pt x="146" y="7775"/>
                    </a:lnTo>
                    <a:lnTo>
                      <a:pt x="169" y="7642"/>
                    </a:lnTo>
                    <a:lnTo>
                      <a:pt x="194" y="7509"/>
                    </a:lnTo>
                    <a:lnTo>
                      <a:pt x="220" y="7376"/>
                    </a:lnTo>
                    <a:lnTo>
                      <a:pt x="248" y="7245"/>
                    </a:lnTo>
                    <a:lnTo>
                      <a:pt x="279" y="7112"/>
                    </a:lnTo>
                    <a:lnTo>
                      <a:pt x="310" y="6980"/>
                    </a:lnTo>
                    <a:lnTo>
                      <a:pt x="343" y="6848"/>
                    </a:lnTo>
                    <a:lnTo>
                      <a:pt x="378" y="6717"/>
                    </a:lnTo>
                    <a:lnTo>
                      <a:pt x="414" y="6585"/>
                    </a:lnTo>
                    <a:lnTo>
                      <a:pt x="454" y="6454"/>
                    </a:lnTo>
                    <a:lnTo>
                      <a:pt x="493" y="6324"/>
                    </a:lnTo>
                    <a:lnTo>
                      <a:pt x="534" y="6194"/>
                    </a:lnTo>
                    <a:lnTo>
                      <a:pt x="577" y="6063"/>
                    </a:lnTo>
                    <a:lnTo>
                      <a:pt x="623" y="5934"/>
                    </a:lnTo>
                    <a:lnTo>
                      <a:pt x="669" y="5805"/>
                    </a:lnTo>
                    <a:lnTo>
                      <a:pt x="717" y="5676"/>
                    </a:lnTo>
                    <a:lnTo>
                      <a:pt x="766" y="5548"/>
                    </a:lnTo>
                    <a:lnTo>
                      <a:pt x="818" y="5421"/>
                    </a:lnTo>
                    <a:lnTo>
                      <a:pt x="870" y="5294"/>
                    </a:lnTo>
                    <a:lnTo>
                      <a:pt x="924" y="5168"/>
                    </a:lnTo>
                    <a:lnTo>
                      <a:pt x="981" y="5042"/>
                    </a:lnTo>
                    <a:lnTo>
                      <a:pt x="1038" y="4918"/>
                    </a:lnTo>
                    <a:lnTo>
                      <a:pt x="1097" y="4793"/>
                    </a:lnTo>
                    <a:lnTo>
                      <a:pt x="1158" y="4669"/>
                    </a:lnTo>
                    <a:lnTo>
                      <a:pt x="1220" y="4547"/>
                    </a:lnTo>
                    <a:lnTo>
                      <a:pt x="1283" y="4425"/>
                    </a:lnTo>
                    <a:lnTo>
                      <a:pt x="1349" y="4303"/>
                    </a:lnTo>
                    <a:lnTo>
                      <a:pt x="1416" y="4184"/>
                    </a:lnTo>
                    <a:lnTo>
                      <a:pt x="1483" y="4064"/>
                    </a:lnTo>
                    <a:lnTo>
                      <a:pt x="1554" y="3945"/>
                    </a:lnTo>
                    <a:lnTo>
                      <a:pt x="1625" y="3828"/>
                    </a:lnTo>
                    <a:lnTo>
                      <a:pt x="1698" y="3712"/>
                    </a:lnTo>
                    <a:lnTo>
                      <a:pt x="1772" y="3596"/>
                    </a:lnTo>
                    <a:lnTo>
                      <a:pt x="1848" y="3482"/>
                    </a:lnTo>
                    <a:lnTo>
                      <a:pt x="1925" y="3368"/>
                    </a:lnTo>
                    <a:lnTo>
                      <a:pt x="2003" y="3256"/>
                    </a:lnTo>
                    <a:lnTo>
                      <a:pt x="2084" y="3145"/>
                    </a:lnTo>
                    <a:lnTo>
                      <a:pt x="2165" y="3035"/>
                    </a:lnTo>
                    <a:lnTo>
                      <a:pt x="2248" y="2926"/>
                    </a:lnTo>
                    <a:lnTo>
                      <a:pt x="2332" y="2819"/>
                    </a:lnTo>
                    <a:lnTo>
                      <a:pt x="2419" y="2712"/>
                    </a:lnTo>
                    <a:lnTo>
                      <a:pt x="2506" y="2607"/>
                    </a:lnTo>
                    <a:lnTo>
                      <a:pt x="2595" y="2503"/>
                    </a:lnTo>
                    <a:lnTo>
                      <a:pt x="2685" y="2402"/>
                    </a:lnTo>
                    <a:lnTo>
                      <a:pt x="2777" y="2300"/>
                    </a:lnTo>
                    <a:lnTo>
                      <a:pt x="2869" y="2201"/>
                    </a:lnTo>
                    <a:lnTo>
                      <a:pt x="2964" y="2103"/>
                    </a:lnTo>
                    <a:lnTo>
                      <a:pt x="3059" y="2007"/>
                    </a:lnTo>
                    <a:lnTo>
                      <a:pt x="3157" y="1911"/>
                    </a:lnTo>
                    <a:lnTo>
                      <a:pt x="3254" y="1817"/>
                    </a:lnTo>
                    <a:lnTo>
                      <a:pt x="3355" y="1726"/>
                    </a:lnTo>
                    <a:lnTo>
                      <a:pt x="3456" y="1635"/>
                    </a:lnTo>
                    <a:lnTo>
                      <a:pt x="3558" y="1546"/>
                    </a:lnTo>
                    <a:lnTo>
                      <a:pt x="3663" y="1459"/>
                    </a:lnTo>
                    <a:lnTo>
                      <a:pt x="3767" y="1374"/>
                    </a:lnTo>
                    <a:lnTo>
                      <a:pt x="3874" y="1291"/>
                    </a:lnTo>
                    <a:lnTo>
                      <a:pt x="3982" y="1208"/>
                    </a:lnTo>
                    <a:lnTo>
                      <a:pt x="4091" y="1129"/>
                    </a:lnTo>
                    <a:lnTo>
                      <a:pt x="4202" y="1050"/>
                    </a:lnTo>
                    <a:lnTo>
                      <a:pt x="4314" y="974"/>
                    </a:lnTo>
                    <a:lnTo>
                      <a:pt x="4314" y="974"/>
                    </a:lnTo>
                    <a:lnTo>
                      <a:pt x="4370" y="936"/>
                    </a:lnTo>
                    <a:lnTo>
                      <a:pt x="4427" y="899"/>
                    </a:lnTo>
                    <a:lnTo>
                      <a:pt x="4484" y="862"/>
                    </a:lnTo>
                    <a:lnTo>
                      <a:pt x="4542" y="827"/>
                    </a:lnTo>
                    <a:lnTo>
                      <a:pt x="4600" y="792"/>
                    </a:lnTo>
                    <a:lnTo>
                      <a:pt x="4658" y="758"/>
                    </a:lnTo>
                    <a:lnTo>
                      <a:pt x="4717" y="723"/>
                    </a:lnTo>
                    <a:lnTo>
                      <a:pt x="4775" y="691"/>
                    </a:lnTo>
                    <a:lnTo>
                      <a:pt x="4834" y="658"/>
                    </a:lnTo>
                    <a:lnTo>
                      <a:pt x="4895" y="627"/>
                    </a:lnTo>
                    <a:lnTo>
                      <a:pt x="4954" y="596"/>
                    </a:lnTo>
                    <a:lnTo>
                      <a:pt x="5015" y="566"/>
                    </a:lnTo>
                    <a:lnTo>
                      <a:pt x="5075" y="536"/>
                    </a:lnTo>
                    <a:lnTo>
                      <a:pt x="5135" y="507"/>
                    </a:lnTo>
                    <a:lnTo>
                      <a:pt x="5197" y="479"/>
                    </a:lnTo>
                    <a:lnTo>
                      <a:pt x="5258" y="452"/>
                    </a:lnTo>
                    <a:lnTo>
                      <a:pt x="5319" y="425"/>
                    </a:lnTo>
                    <a:lnTo>
                      <a:pt x="5381" y="399"/>
                    </a:lnTo>
                    <a:lnTo>
                      <a:pt x="5443" y="373"/>
                    </a:lnTo>
                    <a:lnTo>
                      <a:pt x="5505" y="349"/>
                    </a:lnTo>
                    <a:lnTo>
                      <a:pt x="5568" y="325"/>
                    </a:lnTo>
                    <a:lnTo>
                      <a:pt x="5630" y="302"/>
                    </a:lnTo>
                    <a:lnTo>
                      <a:pt x="5693" y="280"/>
                    </a:lnTo>
                    <a:lnTo>
                      <a:pt x="5757" y="259"/>
                    </a:lnTo>
                    <a:lnTo>
                      <a:pt x="5820" y="239"/>
                    </a:lnTo>
                    <a:lnTo>
                      <a:pt x="5883" y="219"/>
                    </a:lnTo>
                    <a:lnTo>
                      <a:pt x="5948" y="199"/>
                    </a:lnTo>
                    <a:lnTo>
                      <a:pt x="6011" y="181"/>
                    </a:lnTo>
                    <a:lnTo>
                      <a:pt x="6076" y="164"/>
                    </a:lnTo>
                    <a:lnTo>
                      <a:pt x="6140" y="148"/>
                    </a:lnTo>
                    <a:lnTo>
                      <a:pt x="6204" y="132"/>
                    </a:lnTo>
                    <a:lnTo>
                      <a:pt x="6270" y="117"/>
                    </a:lnTo>
                    <a:lnTo>
                      <a:pt x="6334" y="103"/>
                    </a:lnTo>
                    <a:lnTo>
                      <a:pt x="6399" y="90"/>
                    </a:lnTo>
                    <a:lnTo>
                      <a:pt x="6465" y="78"/>
                    </a:lnTo>
                    <a:lnTo>
                      <a:pt x="6530" y="67"/>
                    </a:lnTo>
                    <a:lnTo>
                      <a:pt x="6595" y="56"/>
                    </a:lnTo>
                    <a:lnTo>
                      <a:pt x="6661" y="47"/>
                    </a:lnTo>
                    <a:lnTo>
                      <a:pt x="6726" y="38"/>
                    </a:lnTo>
                    <a:lnTo>
                      <a:pt x="6793" y="30"/>
                    </a:lnTo>
                    <a:lnTo>
                      <a:pt x="6858" y="24"/>
                    </a:lnTo>
                    <a:lnTo>
                      <a:pt x="6924" y="17"/>
                    </a:lnTo>
                    <a:lnTo>
                      <a:pt x="6991" y="12"/>
                    </a:lnTo>
                    <a:lnTo>
                      <a:pt x="7057" y="8"/>
                    </a:lnTo>
                    <a:lnTo>
                      <a:pt x="7123" y="4"/>
                    </a:lnTo>
                    <a:lnTo>
                      <a:pt x="7190" y="2"/>
                    </a:lnTo>
                    <a:lnTo>
                      <a:pt x="7256" y="1"/>
                    </a:lnTo>
                    <a:lnTo>
                      <a:pt x="7324" y="0"/>
                    </a:lnTo>
                    <a:lnTo>
                      <a:pt x="7390" y="1"/>
                    </a:lnTo>
                    <a:lnTo>
                      <a:pt x="7456" y="3"/>
                    </a:lnTo>
                    <a:lnTo>
                      <a:pt x="7524" y="5"/>
                    </a:lnTo>
                    <a:lnTo>
                      <a:pt x="7590" y="9"/>
                    </a:lnTo>
                    <a:lnTo>
                      <a:pt x="7658" y="13"/>
                    </a:lnTo>
                    <a:lnTo>
                      <a:pt x="7724" y="19"/>
                    </a:lnTo>
                    <a:lnTo>
                      <a:pt x="7791" y="26"/>
                    </a:lnTo>
                    <a:lnTo>
                      <a:pt x="7859" y="34"/>
                    </a:lnTo>
                    <a:lnTo>
                      <a:pt x="7925" y="43"/>
                    </a:lnTo>
                    <a:lnTo>
                      <a:pt x="7992" y="52"/>
                    </a:lnTo>
                    <a:lnTo>
                      <a:pt x="8060" y="63"/>
                    </a:lnTo>
                    <a:lnTo>
                      <a:pt x="8127" y="75"/>
                    </a:lnTo>
                    <a:lnTo>
                      <a:pt x="8194" y="87"/>
                    </a:lnTo>
                    <a:lnTo>
                      <a:pt x="8261" y="101"/>
                    </a:lnTo>
                    <a:lnTo>
                      <a:pt x="8328" y="116"/>
                    </a:lnTo>
                    <a:lnTo>
                      <a:pt x="8395" y="132"/>
                    </a:lnTo>
                    <a:lnTo>
                      <a:pt x="8395" y="132"/>
                    </a:lnTo>
                    <a:lnTo>
                      <a:pt x="8444" y="144"/>
                    </a:lnTo>
                    <a:lnTo>
                      <a:pt x="8492" y="157"/>
                    </a:lnTo>
                    <a:lnTo>
                      <a:pt x="8541" y="171"/>
                    </a:lnTo>
                    <a:lnTo>
                      <a:pt x="8589" y="185"/>
                    </a:lnTo>
                    <a:lnTo>
                      <a:pt x="8637" y="199"/>
                    </a:lnTo>
                    <a:lnTo>
                      <a:pt x="8684" y="216"/>
                    </a:lnTo>
                    <a:lnTo>
                      <a:pt x="8732" y="231"/>
                    </a:lnTo>
                    <a:lnTo>
                      <a:pt x="8779" y="248"/>
                    </a:lnTo>
                    <a:lnTo>
                      <a:pt x="8872" y="282"/>
                    </a:lnTo>
                    <a:lnTo>
                      <a:pt x="8964" y="318"/>
                    </a:lnTo>
                    <a:lnTo>
                      <a:pt x="9055" y="357"/>
                    </a:lnTo>
                    <a:lnTo>
                      <a:pt x="9146" y="398"/>
                    </a:lnTo>
                    <a:lnTo>
                      <a:pt x="9234" y="440"/>
                    </a:lnTo>
                    <a:lnTo>
                      <a:pt x="9323" y="485"/>
                    </a:lnTo>
                    <a:lnTo>
                      <a:pt x="9409" y="531"/>
                    </a:lnTo>
                    <a:lnTo>
                      <a:pt x="9496" y="579"/>
                    </a:lnTo>
                    <a:lnTo>
                      <a:pt x="9580" y="629"/>
                    </a:lnTo>
                    <a:lnTo>
                      <a:pt x="9665" y="680"/>
                    </a:lnTo>
                    <a:lnTo>
                      <a:pt x="9748" y="733"/>
                    </a:lnTo>
                    <a:lnTo>
                      <a:pt x="9831" y="788"/>
                    </a:lnTo>
                    <a:lnTo>
                      <a:pt x="9912" y="843"/>
                    </a:lnTo>
                    <a:lnTo>
                      <a:pt x="9993" y="901"/>
                    </a:lnTo>
                    <a:lnTo>
                      <a:pt x="10072" y="960"/>
                    </a:lnTo>
                    <a:lnTo>
                      <a:pt x="10151" y="1020"/>
                    </a:lnTo>
                    <a:lnTo>
                      <a:pt x="10229" y="1081"/>
                    </a:lnTo>
                    <a:lnTo>
                      <a:pt x="10306" y="1144"/>
                    </a:lnTo>
                    <a:lnTo>
                      <a:pt x="10382" y="1207"/>
                    </a:lnTo>
                    <a:lnTo>
                      <a:pt x="10457" y="1272"/>
                    </a:lnTo>
                    <a:lnTo>
                      <a:pt x="10532" y="1338"/>
                    </a:lnTo>
                    <a:lnTo>
                      <a:pt x="10606" y="1404"/>
                    </a:lnTo>
                    <a:lnTo>
                      <a:pt x="10680" y="1473"/>
                    </a:lnTo>
                    <a:lnTo>
                      <a:pt x="10752" y="1541"/>
                    </a:lnTo>
                    <a:lnTo>
                      <a:pt x="10824" y="1610"/>
                    </a:lnTo>
                    <a:lnTo>
                      <a:pt x="10895" y="1680"/>
                    </a:lnTo>
                    <a:lnTo>
                      <a:pt x="10964" y="1751"/>
                    </a:lnTo>
                    <a:lnTo>
                      <a:pt x="11035" y="1823"/>
                    </a:lnTo>
                    <a:lnTo>
                      <a:pt x="11035" y="1823"/>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37160" tIns="68580" rIns="137160" bIns="68580" numCol="1" anchor="t" anchorCtr="0" compatLnSpc="1">
                <a:prstTxWarp prst="textNoShape">
                  <a:avLst/>
                </a:prstTxWarp>
              </a:bodyPr>
              <a:lstStyle/>
              <a:p>
                <a:endParaRPr lang="en-US" sz="5400" dirty="0"/>
              </a:p>
            </p:txBody>
          </p:sp>
        </p:grpSp>
        <p:sp>
          <p:nvSpPr>
            <p:cNvPr id="36" name="Rectangle 35"/>
            <p:cNvSpPr>
              <a:spLocks noChangeArrowheads="1"/>
            </p:cNvSpPr>
            <p:nvPr/>
          </p:nvSpPr>
          <p:spPr bwMode="auto">
            <a:xfrm>
              <a:off x="1243911" y="5377692"/>
              <a:ext cx="265602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b="1" dirty="0">
                  <a:solidFill>
                    <a:srgbClr val="063864"/>
                  </a:solidFill>
                </a:rPr>
                <a:t>Partnership</a:t>
              </a:r>
            </a:p>
          </p:txBody>
        </p:sp>
        <p:cxnSp>
          <p:nvCxnSpPr>
            <p:cNvPr id="38" name="Straight Connector 37"/>
            <p:cNvCxnSpPr/>
            <p:nvPr/>
          </p:nvCxnSpPr>
          <p:spPr bwMode="auto">
            <a:xfrm flipH="1" flipV="1">
              <a:off x="2987839" y="6191663"/>
              <a:ext cx="1" cy="846849"/>
            </a:xfrm>
            <a:prstGeom prst="line">
              <a:avLst/>
            </a:prstGeom>
            <a:ln>
              <a:solidFill>
                <a:schemeClr val="tx1">
                  <a:lumMod val="20000"/>
                  <a:lumOff val="80000"/>
                </a:schemeClr>
              </a:solidFill>
              <a:prstDash val="sysDot"/>
              <a:tail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70330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D1A297-8C9B-4C4E-B969-F3E29C105D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43332" y="4023664"/>
            <a:ext cx="20373800" cy="6968651"/>
          </a:xfrm>
          <a:prstGeom prst="rect">
            <a:avLst/>
          </a:prstGeom>
        </p:spPr>
      </p:pic>
      <p:pic>
        <p:nvPicPr>
          <p:cNvPr id="26" name="Picture 25">
            <a:extLst>
              <a:ext uri="{FF2B5EF4-FFF2-40B4-BE49-F238E27FC236}">
                <a16:creationId xmlns:a16="http://schemas.microsoft.com/office/drawing/2014/main" id="{B949C63E-AF3C-7148-95AB-F740BA9AE21D}"/>
              </a:ext>
            </a:extLst>
          </p:cNvPr>
          <p:cNvPicPr>
            <a:picLocks noChangeAspect="1"/>
          </p:cNvPicPr>
          <p:nvPr/>
        </p:nvPicPr>
        <p:blipFill>
          <a:blip r:embed="rId4"/>
          <a:stretch>
            <a:fillRect/>
          </a:stretch>
        </p:blipFill>
        <p:spPr>
          <a:xfrm>
            <a:off x="0" y="1721193"/>
            <a:ext cx="18288000" cy="10287000"/>
          </a:xfrm>
          <a:prstGeom prst="rect">
            <a:avLst/>
          </a:prstGeom>
        </p:spPr>
      </p:pic>
      <p:sp>
        <p:nvSpPr>
          <p:cNvPr id="3" name="Title 1">
            <a:extLst>
              <a:ext uri="{FF2B5EF4-FFF2-40B4-BE49-F238E27FC236}">
                <a16:creationId xmlns:a16="http://schemas.microsoft.com/office/drawing/2014/main" id="{F095D3B3-1A88-E149-834A-8A747F7BFA76}"/>
              </a:ext>
            </a:extLst>
          </p:cNvPr>
          <p:cNvSpPr>
            <a:spLocks noGrp="1"/>
          </p:cNvSpPr>
          <p:nvPr>
            <p:ph type="title"/>
          </p:nvPr>
        </p:nvSpPr>
        <p:spPr>
          <a:xfrm>
            <a:off x="3412273" y="2521679"/>
            <a:ext cx="14574644" cy="897308"/>
          </a:xfrm>
        </p:spPr>
        <p:txBody>
          <a:bodyPr>
            <a:noAutofit/>
          </a:bodyPr>
          <a:lstStyle/>
          <a:p>
            <a:r>
              <a:rPr lang="en-CA" sz="4200" b="1" dirty="0">
                <a:solidFill>
                  <a:schemeClr val="accent1">
                    <a:lumMod val="75000"/>
                  </a:schemeClr>
                </a:solidFill>
                <a:latin typeface="Rockwell" panose="02060603020205020403" pitchFamily="18" charset="77"/>
              </a:rPr>
              <a:t>Hallmark Initiatives driven by Strategic Priorities</a:t>
            </a:r>
          </a:p>
        </p:txBody>
      </p:sp>
      <p:sp>
        <p:nvSpPr>
          <p:cNvPr id="5" name="TextBox 4">
            <a:extLst>
              <a:ext uri="{FF2B5EF4-FFF2-40B4-BE49-F238E27FC236}">
                <a16:creationId xmlns:a16="http://schemas.microsoft.com/office/drawing/2014/main" id="{CCAE0F89-9B56-B54D-84AF-C6057663141B}"/>
              </a:ext>
            </a:extLst>
          </p:cNvPr>
          <p:cNvSpPr txBox="1"/>
          <p:nvPr/>
        </p:nvSpPr>
        <p:spPr>
          <a:xfrm>
            <a:off x="3858323" y="4122100"/>
            <a:ext cx="2837958" cy="2554545"/>
          </a:xfrm>
          <a:prstGeom prst="rect">
            <a:avLst/>
          </a:prstGeom>
          <a:noFill/>
        </p:spPr>
        <p:txBody>
          <a:bodyPr wrap="square" rtlCol="0">
            <a:spAutoFit/>
          </a:bodyPr>
          <a:lstStyle/>
          <a:p>
            <a:pPr lvl="0" algn="ctr"/>
            <a:r>
              <a:rPr lang="en-CA" sz="4000" b="1" dirty="0">
                <a:solidFill>
                  <a:schemeClr val="bg1"/>
                </a:solidFill>
                <a:cs typeface="Arial"/>
                <a:sym typeface="Arial"/>
              </a:rPr>
              <a:t>School of</a:t>
            </a:r>
          </a:p>
          <a:p>
            <a:pPr lvl="0" algn="ctr"/>
            <a:r>
              <a:rPr lang="en-CA" sz="4000" b="1" dirty="0">
                <a:solidFill>
                  <a:schemeClr val="bg1"/>
                </a:solidFill>
                <a:cs typeface="Arial"/>
                <a:sym typeface="Arial"/>
              </a:rPr>
              <a:t>Applied Health Sciences</a:t>
            </a:r>
          </a:p>
        </p:txBody>
      </p:sp>
      <p:sp>
        <p:nvSpPr>
          <p:cNvPr id="6" name="TextBox 5">
            <a:extLst>
              <a:ext uri="{FF2B5EF4-FFF2-40B4-BE49-F238E27FC236}">
                <a16:creationId xmlns:a16="http://schemas.microsoft.com/office/drawing/2014/main" id="{BABC00D9-1D88-844E-A05B-6F4D5D91561A}"/>
              </a:ext>
            </a:extLst>
          </p:cNvPr>
          <p:cNvSpPr txBox="1"/>
          <p:nvPr/>
        </p:nvSpPr>
        <p:spPr>
          <a:xfrm>
            <a:off x="7327362" y="4141613"/>
            <a:ext cx="2823537" cy="2554545"/>
          </a:xfrm>
          <a:prstGeom prst="rect">
            <a:avLst/>
          </a:prstGeom>
          <a:noFill/>
        </p:spPr>
        <p:txBody>
          <a:bodyPr wrap="square" rtlCol="0">
            <a:spAutoFit/>
          </a:bodyPr>
          <a:lstStyle/>
          <a:p>
            <a:pPr lvl="0" algn="ctr"/>
            <a:r>
              <a:rPr lang="en-US" sz="4000" b="1" dirty="0">
                <a:solidFill>
                  <a:schemeClr val="bg1"/>
                </a:solidFill>
                <a:cs typeface="Arial"/>
                <a:sym typeface="Arial"/>
              </a:rPr>
              <a:t>Research Institute of Healthcare Education</a:t>
            </a:r>
          </a:p>
        </p:txBody>
      </p:sp>
      <p:sp>
        <p:nvSpPr>
          <p:cNvPr id="7" name="TextBox 6">
            <a:extLst>
              <a:ext uri="{FF2B5EF4-FFF2-40B4-BE49-F238E27FC236}">
                <a16:creationId xmlns:a16="http://schemas.microsoft.com/office/drawing/2014/main" id="{14B42A2F-EDF0-1F48-AAFD-496106D4DC5F}"/>
              </a:ext>
            </a:extLst>
          </p:cNvPr>
          <p:cNvSpPr txBox="1"/>
          <p:nvPr/>
        </p:nvSpPr>
        <p:spPr>
          <a:xfrm>
            <a:off x="10781981" y="4121237"/>
            <a:ext cx="2823762" cy="2215991"/>
          </a:xfrm>
          <a:prstGeom prst="rect">
            <a:avLst/>
          </a:prstGeom>
          <a:noFill/>
        </p:spPr>
        <p:txBody>
          <a:bodyPr wrap="square" rtlCol="0">
            <a:spAutoFit/>
          </a:bodyPr>
          <a:lstStyle/>
          <a:p>
            <a:pPr lvl="0" algn="ctr"/>
            <a:r>
              <a:rPr lang="en-CA" sz="4000" b="1" dirty="0">
                <a:solidFill>
                  <a:schemeClr val="bg1"/>
                </a:solidFill>
                <a:cs typeface="Arial"/>
                <a:sym typeface="Arial"/>
              </a:rPr>
              <a:t>School of Continuing Education</a:t>
            </a:r>
          </a:p>
          <a:p>
            <a:endParaRPr lang="en-US" sz="1800" dirty="0">
              <a:solidFill>
                <a:schemeClr val="bg1"/>
              </a:solidFill>
            </a:endParaRPr>
          </a:p>
        </p:txBody>
      </p:sp>
      <p:sp>
        <p:nvSpPr>
          <p:cNvPr id="8" name="TextBox 7">
            <a:extLst>
              <a:ext uri="{FF2B5EF4-FFF2-40B4-BE49-F238E27FC236}">
                <a16:creationId xmlns:a16="http://schemas.microsoft.com/office/drawing/2014/main" id="{43A00AFF-7147-B741-86AF-A9B753B2A7B2}"/>
              </a:ext>
            </a:extLst>
          </p:cNvPr>
          <p:cNvSpPr txBox="1"/>
          <p:nvPr/>
        </p:nvSpPr>
        <p:spPr>
          <a:xfrm>
            <a:off x="14236824" y="4127270"/>
            <a:ext cx="2692797" cy="2831544"/>
          </a:xfrm>
          <a:prstGeom prst="rect">
            <a:avLst/>
          </a:prstGeom>
          <a:noFill/>
        </p:spPr>
        <p:txBody>
          <a:bodyPr wrap="square" rtlCol="0">
            <a:spAutoFit/>
          </a:bodyPr>
          <a:lstStyle/>
          <a:p>
            <a:pPr lvl="0" algn="ctr"/>
            <a:r>
              <a:rPr lang="en-CA" sz="4000" b="1" dirty="0">
                <a:solidFill>
                  <a:schemeClr val="bg1"/>
                </a:solidFill>
                <a:cs typeface="Arial"/>
                <a:sym typeface="Arial"/>
              </a:rPr>
              <a:t>Teaching and Learning Ecosystem</a:t>
            </a:r>
          </a:p>
          <a:p>
            <a:endParaRPr lang="en-US" sz="1800" dirty="0">
              <a:solidFill>
                <a:schemeClr val="bg1"/>
              </a:solidFill>
            </a:endParaRPr>
          </a:p>
        </p:txBody>
      </p:sp>
      <p:sp>
        <p:nvSpPr>
          <p:cNvPr id="19" name="TextBox 18">
            <a:extLst>
              <a:ext uri="{FF2B5EF4-FFF2-40B4-BE49-F238E27FC236}">
                <a16:creationId xmlns:a16="http://schemas.microsoft.com/office/drawing/2014/main" id="{EF98EF45-6370-C643-ABC5-1E84AA9CB0C7}"/>
              </a:ext>
            </a:extLst>
          </p:cNvPr>
          <p:cNvSpPr txBox="1"/>
          <p:nvPr/>
        </p:nvSpPr>
        <p:spPr>
          <a:xfrm>
            <a:off x="3858323" y="7682975"/>
            <a:ext cx="2736342" cy="2677656"/>
          </a:xfrm>
          <a:prstGeom prst="rect">
            <a:avLst/>
          </a:prstGeom>
          <a:noFill/>
        </p:spPr>
        <p:txBody>
          <a:bodyPr wrap="square" rtlCol="0">
            <a:spAutoFit/>
          </a:bodyPr>
          <a:lstStyle/>
          <a:p>
            <a:pPr marL="171450">
              <a:buClr>
                <a:srgbClr val="000000"/>
              </a:buClr>
            </a:pPr>
            <a:r>
              <a:rPr lang="en-US" sz="2400" i="1" dirty="0">
                <a:solidFill>
                  <a:schemeClr val="bg1"/>
                </a:solidFill>
                <a:cs typeface="Arial"/>
                <a:sym typeface="Arial"/>
              </a:rPr>
              <a:t>We will deepen and expand the school through strategic partnerships and new programs and streams.</a:t>
            </a:r>
            <a:endParaRPr lang="en-CA" sz="2400" i="1" dirty="0">
              <a:solidFill>
                <a:schemeClr val="bg1"/>
              </a:solidFill>
              <a:cs typeface="Arial"/>
              <a:sym typeface="Arial"/>
            </a:endParaRPr>
          </a:p>
        </p:txBody>
      </p:sp>
      <p:sp>
        <p:nvSpPr>
          <p:cNvPr id="20" name="TextBox 19">
            <a:extLst>
              <a:ext uri="{FF2B5EF4-FFF2-40B4-BE49-F238E27FC236}">
                <a16:creationId xmlns:a16="http://schemas.microsoft.com/office/drawing/2014/main" id="{2760259B-57F6-6348-84DA-9FD5AA7D5519}"/>
              </a:ext>
            </a:extLst>
          </p:cNvPr>
          <p:cNvSpPr txBox="1"/>
          <p:nvPr/>
        </p:nvSpPr>
        <p:spPr>
          <a:xfrm>
            <a:off x="7327362" y="7682975"/>
            <a:ext cx="2823537" cy="2677656"/>
          </a:xfrm>
          <a:prstGeom prst="rect">
            <a:avLst/>
          </a:prstGeom>
          <a:noFill/>
        </p:spPr>
        <p:txBody>
          <a:bodyPr wrap="square" rtlCol="0">
            <a:spAutoFit/>
          </a:bodyPr>
          <a:lstStyle/>
          <a:p>
            <a:pPr marL="171450">
              <a:buClr>
                <a:srgbClr val="000000"/>
              </a:buClr>
            </a:pPr>
            <a:r>
              <a:rPr lang="en-US" sz="2400" i="1" dirty="0">
                <a:solidFill>
                  <a:schemeClr val="bg1"/>
                </a:solidFill>
                <a:cs typeface="Arial"/>
                <a:sym typeface="Arial"/>
              </a:rPr>
              <a:t>We will build an institute that bridges theoretical and applied research, clinical experience and education.</a:t>
            </a:r>
          </a:p>
        </p:txBody>
      </p:sp>
      <p:sp>
        <p:nvSpPr>
          <p:cNvPr id="21" name="TextBox 20">
            <a:extLst>
              <a:ext uri="{FF2B5EF4-FFF2-40B4-BE49-F238E27FC236}">
                <a16:creationId xmlns:a16="http://schemas.microsoft.com/office/drawing/2014/main" id="{9A12B066-D52E-3D46-97EA-14F2ACEF945F}"/>
              </a:ext>
            </a:extLst>
          </p:cNvPr>
          <p:cNvSpPr txBox="1"/>
          <p:nvPr/>
        </p:nvSpPr>
        <p:spPr>
          <a:xfrm>
            <a:off x="10781981" y="7682975"/>
            <a:ext cx="2722146" cy="1938992"/>
          </a:xfrm>
          <a:prstGeom prst="rect">
            <a:avLst/>
          </a:prstGeom>
          <a:noFill/>
        </p:spPr>
        <p:txBody>
          <a:bodyPr wrap="square" rtlCol="0">
            <a:spAutoFit/>
          </a:bodyPr>
          <a:lstStyle/>
          <a:p>
            <a:pPr marL="171450">
              <a:buClr>
                <a:srgbClr val="000000"/>
              </a:buClr>
            </a:pPr>
            <a:r>
              <a:rPr lang="en-US" sz="2400" i="1" dirty="0">
                <a:solidFill>
                  <a:schemeClr val="bg1"/>
                </a:solidFill>
                <a:cs typeface="Arial"/>
                <a:sym typeface="Arial"/>
              </a:rPr>
              <a:t>We will create a school of learning for life with world-class programs and services.</a:t>
            </a:r>
          </a:p>
        </p:txBody>
      </p:sp>
      <p:sp>
        <p:nvSpPr>
          <p:cNvPr id="22" name="TextBox 21">
            <a:extLst>
              <a:ext uri="{FF2B5EF4-FFF2-40B4-BE49-F238E27FC236}">
                <a16:creationId xmlns:a16="http://schemas.microsoft.com/office/drawing/2014/main" id="{6DD08CD2-C390-0740-9DF0-EB1FD9C57238}"/>
              </a:ext>
            </a:extLst>
          </p:cNvPr>
          <p:cNvSpPr txBox="1"/>
          <p:nvPr/>
        </p:nvSpPr>
        <p:spPr>
          <a:xfrm>
            <a:off x="14236826" y="7647458"/>
            <a:ext cx="2692797" cy="2308324"/>
          </a:xfrm>
          <a:prstGeom prst="rect">
            <a:avLst/>
          </a:prstGeom>
          <a:noFill/>
        </p:spPr>
        <p:txBody>
          <a:bodyPr wrap="square" rtlCol="0">
            <a:spAutoFit/>
          </a:bodyPr>
          <a:lstStyle/>
          <a:p>
            <a:pPr marL="171450">
              <a:buClr>
                <a:srgbClr val="000000"/>
              </a:buClr>
            </a:pPr>
            <a:r>
              <a:rPr lang="en-US" sz="2400" i="1" dirty="0">
                <a:solidFill>
                  <a:schemeClr val="bg1"/>
                </a:solidFill>
                <a:cs typeface="Arial"/>
                <a:sym typeface="Arial"/>
              </a:rPr>
              <a:t>We will build a culture in which everyone and every team is both learning and teaching.  </a:t>
            </a:r>
            <a:endParaRPr lang="en-CA" sz="2400" i="1" dirty="0">
              <a:solidFill>
                <a:schemeClr val="bg1"/>
              </a:solidFill>
              <a:cs typeface="Arial"/>
              <a:sym typeface="Arial"/>
            </a:endParaRPr>
          </a:p>
        </p:txBody>
      </p:sp>
      <p:sp>
        <p:nvSpPr>
          <p:cNvPr id="4" name="Rectangle 3">
            <a:extLst>
              <a:ext uri="{FF2B5EF4-FFF2-40B4-BE49-F238E27FC236}">
                <a16:creationId xmlns:a16="http://schemas.microsoft.com/office/drawing/2014/main" id="{AF4779DD-0307-5B4E-BBB8-789728D33555}"/>
              </a:ext>
            </a:extLst>
          </p:cNvPr>
          <p:cNvSpPr/>
          <p:nvPr/>
        </p:nvSpPr>
        <p:spPr>
          <a:xfrm>
            <a:off x="1082675" y="595094"/>
            <a:ext cx="12430125" cy="830997"/>
          </a:xfrm>
          <a:prstGeom prst="rect">
            <a:avLst/>
          </a:prstGeom>
        </p:spPr>
        <p:txBody>
          <a:bodyPr wrap="square">
            <a:spAutoFit/>
          </a:bodyPr>
          <a:lstStyle/>
          <a:p>
            <a:r>
              <a:rPr lang="en-US" sz="4800" b="1" u="sng" dirty="0">
                <a:solidFill>
                  <a:srgbClr val="E4A726"/>
                </a:solidFill>
                <a:latin typeface="Calibri" panose="020F0502020204030204" pitchFamily="34" charset="0"/>
                <a:cs typeface="Calibri" panose="020F0502020204030204" pitchFamily="34" charset="0"/>
              </a:rPr>
              <a:t>BUILDING CAPACITY THROUGH STRATEGY</a:t>
            </a:r>
            <a:endParaRPr lang="en-US" altLang="en-US" sz="4800" dirty="0">
              <a:solidFill>
                <a:srgbClr val="06386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32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5" name="Shape 1225"/>
          <p:cNvSpPr>
            <a:spLocks noGrp="1"/>
          </p:cNvSpPr>
          <p:nvPr>
            <p:ph type="sldNum" sz="quarter" idx="4294967295"/>
          </p:nvPr>
        </p:nvSpPr>
        <p:spPr>
          <a:xfrm>
            <a:off x="12915900" y="12712701"/>
            <a:ext cx="4114800" cy="73025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8</a:t>
            </a:fld>
            <a:endParaRPr dirty="0"/>
          </a:p>
        </p:txBody>
      </p:sp>
      <p:sp>
        <p:nvSpPr>
          <p:cNvPr id="3" name="Рисунок 2"/>
          <p:cNvSpPr>
            <a:spLocks noGrp="1"/>
          </p:cNvSpPr>
          <p:nvPr>
            <p:ph type="pic" sz="quarter" idx="11"/>
          </p:nvPr>
        </p:nvSpPr>
        <p:spPr>
          <a:xfrm>
            <a:off x="1068572" y="2975874"/>
            <a:ext cx="9046031" cy="4943779"/>
          </a:xfrm>
          <a:solidFill>
            <a:schemeClr val="bg2"/>
          </a:solidFill>
        </p:spPr>
      </p:sp>
      <p:sp>
        <p:nvSpPr>
          <p:cNvPr id="1226" name="Shape 1226"/>
          <p:cNvSpPr/>
          <p:nvPr/>
        </p:nvSpPr>
        <p:spPr>
          <a:xfrm>
            <a:off x="10632530" y="4496515"/>
            <a:ext cx="7625723" cy="3235569"/>
          </a:xfrm>
          <a:prstGeom prst="rect">
            <a:avLst/>
          </a:prstGeom>
          <a:noFill/>
          <a:ln w="3175" cap="flat">
            <a:noFill/>
            <a:miter lim="400000"/>
          </a:ln>
          <a:effectLst/>
          <a:extLst>
            <a:ext uri="{C572A759-6A51-4108-AA02-DFA0A04FC94B}">
              <ma14:wrappingTextBoxFlag xmlns="" xmlns:ma14="http://schemas.microsoft.com/office/mac/drawingml/2011/main" val="1"/>
            </a:ext>
          </a:extLst>
        </p:spPr>
        <p:txBody>
          <a:bodyPr wrap="square" lIns="28575" tIns="28575" rIns="28575" bIns="28575" numCol="1" anchor="t">
            <a:normAutofit/>
          </a:bodyPr>
          <a:lstStyle>
            <a:lvl1pPr defTabSz="767715">
              <a:lnSpc>
                <a:spcPct val="70000"/>
              </a:lnSpc>
              <a:defRPr sz="10230" b="1">
                <a:solidFill>
                  <a:srgbClr val="282828"/>
                </a:solidFill>
              </a:defRPr>
            </a:lvl1pPr>
          </a:lstStyle>
          <a:p>
            <a:pPr>
              <a:lnSpc>
                <a:spcPct val="100000"/>
              </a:lnSpc>
            </a:pPr>
            <a:r>
              <a:rPr lang="en-CA" sz="5600" dirty="0">
                <a:solidFill>
                  <a:srgbClr val="354256"/>
                </a:solidFill>
                <a:latin typeface="Calibri" panose="020F0502020204030204" pitchFamily="34" charset="0"/>
                <a:cs typeface="Calibri" panose="020F0502020204030204" pitchFamily="34" charset="0"/>
              </a:rPr>
              <a:t>VISIT US ONLINE AT:</a:t>
            </a:r>
          </a:p>
          <a:p>
            <a:pPr>
              <a:lnSpc>
                <a:spcPct val="100000"/>
              </a:lnSpc>
            </a:pPr>
            <a:endParaRPr lang="en-US" sz="3200" spc="600" dirty="0">
              <a:solidFill>
                <a:srgbClr val="E4A726"/>
              </a:solidFill>
            </a:endParaRPr>
          </a:p>
          <a:p>
            <a:pPr algn="ctr">
              <a:lnSpc>
                <a:spcPct val="100000"/>
              </a:lnSpc>
            </a:pPr>
            <a:r>
              <a:rPr lang="en-US" sz="3200" spc="600" dirty="0">
                <a:solidFill>
                  <a:srgbClr val="E4A726"/>
                </a:solidFill>
              </a:rPr>
              <a:t>Michener.ca/research-institute</a:t>
            </a:r>
          </a:p>
          <a:p>
            <a:pPr>
              <a:lnSpc>
                <a:spcPct val="100000"/>
              </a:lnSpc>
            </a:pPr>
            <a:endParaRPr sz="4800" dirty="0">
              <a:solidFill>
                <a:srgbClr val="212737"/>
              </a:solidFill>
              <a:latin typeface="Calibri" panose="020F0502020204030204" pitchFamily="34" charset="0"/>
              <a:cs typeface="Calibri" panose="020F0502020204030204" pitchFamily="34" charset="0"/>
            </a:endParaRPr>
          </a:p>
        </p:txBody>
      </p:sp>
      <p:pic>
        <p:nvPicPr>
          <p:cNvPr id="1229" name="image15.png"/>
          <p:cNvPicPr>
            <a:picLocks noChangeAspect="1"/>
          </p:cNvPicPr>
          <p:nvPr/>
        </p:nvPicPr>
        <p:blipFill>
          <a:blip r:embed="rId3">
            <a:extLst/>
          </a:blip>
          <a:stretch>
            <a:fillRect/>
          </a:stretch>
        </p:blipFill>
        <p:spPr>
          <a:xfrm>
            <a:off x="550644" y="2377103"/>
            <a:ext cx="10081886" cy="8451445"/>
          </a:xfrm>
          <a:prstGeom prst="rect">
            <a:avLst/>
          </a:prstGeom>
          <a:ln w="3175">
            <a:miter lim="400000"/>
          </a:ln>
        </p:spPr>
      </p:pic>
      <p:pic>
        <p:nvPicPr>
          <p:cNvPr id="8" name="Picture 7" descr="A screenshot of a computer screen&#10;&#10;Description automatically generated">
            <a:extLst>
              <a:ext uri="{FF2B5EF4-FFF2-40B4-BE49-F238E27FC236}">
                <a16:creationId xmlns:a16="http://schemas.microsoft.com/office/drawing/2014/main" id="{EA6DFB32-6E1F-634C-B999-A7DA22C3D819}"/>
              </a:ext>
            </a:extLst>
          </p:cNvPr>
          <p:cNvPicPr>
            <a:picLocks noChangeAspect="1"/>
          </p:cNvPicPr>
          <p:nvPr/>
        </p:nvPicPr>
        <p:blipFill rotWithShape="1">
          <a:blip r:embed="rId4">
            <a:extLst>
              <a:ext uri="{28A0092B-C50C-407E-A947-70E740481C1C}">
                <a14:useLocalDpi xmlns:a14="http://schemas.microsoft.com/office/drawing/2010/main" val="0"/>
              </a:ext>
            </a:extLst>
          </a:blip>
          <a:srcRect l="564" t="6304" r="1777" b="941"/>
          <a:stretch/>
        </p:blipFill>
        <p:spPr>
          <a:xfrm>
            <a:off x="1037290" y="2975875"/>
            <a:ext cx="8903879" cy="4943778"/>
          </a:xfrm>
          <a:prstGeom prst="rect">
            <a:avLst/>
          </a:prstGeom>
        </p:spPr>
      </p:pic>
      <p:sp>
        <p:nvSpPr>
          <p:cNvPr id="4" name="Rectangle 3">
            <a:extLst>
              <a:ext uri="{FF2B5EF4-FFF2-40B4-BE49-F238E27FC236}">
                <a16:creationId xmlns:a16="http://schemas.microsoft.com/office/drawing/2014/main" id="{DEF8EBA6-4FE6-DB42-B84F-54368DD3D7F6}"/>
              </a:ext>
            </a:extLst>
          </p:cNvPr>
          <p:cNvSpPr/>
          <p:nvPr/>
        </p:nvSpPr>
        <p:spPr>
          <a:xfrm>
            <a:off x="1082675" y="410428"/>
            <a:ext cx="13546337" cy="830997"/>
          </a:xfrm>
          <a:prstGeom prst="rect">
            <a:avLst/>
          </a:prstGeom>
        </p:spPr>
        <p:txBody>
          <a:bodyPr wrap="none">
            <a:spAutoFit/>
          </a:bodyPr>
          <a:lstStyle/>
          <a:p>
            <a:r>
              <a:rPr lang="en-US" sz="4800" b="1" u="sng" dirty="0">
                <a:solidFill>
                  <a:srgbClr val="E4A726"/>
                </a:solidFill>
                <a:latin typeface="Calibri" panose="020F0502020204030204" pitchFamily="34" charset="0"/>
                <a:cs typeface="Calibri" panose="020F0502020204030204" pitchFamily="34" charset="0"/>
              </a:rPr>
              <a:t>RESEARCH INSTITUTE FOR HEALTH CARE EDUCATION</a:t>
            </a:r>
            <a:endParaRPr lang="en-US" altLang="en-US" sz="4800" dirty="0">
              <a:solidFill>
                <a:srgbClr val="063864"/>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589552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Placeholder 35"/>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5467" r="5467"/>
          <a:stretch>
            <a:fillRect/>
          </a:stretch>
        </p:blipFill>
        <p:spPr/>
      </p:pic>
      <p:sp>
        <p:nvSpPr>
          <p:cNvPr id="35" name="Text Placeholder 1"/>
          <p:cNvSpPr txBox="1">
            <a:spLocks/>
          </p:cNvSpPr>
          <p:nvPr/>
        </p:nvSpPr>
        <p:spPr>
          <a:xfrm>
            <a:off x="6353908" y="2544968"/>
            <a:ext cx="11043138" cy="1881976"/>
          </a:xfrm>
          <a:prstGeom prst="rect">
            <a:avLst/>
          </a:prstGeom>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altLang="en-US" b="1" dirty="0">
                <a:solidFill>
                  <a:srgbClr val="E4A726"/>
                </a:solidFill>
                <a:latin typeface="Calibri" panose="020F0502020204030204" pitchFamily="34" charset="0"/>
                <a:cs typeface="Calibri" panose="020F0502020204030204" pitchFamily="34" charset="0"/>
              </a:rPr>
              <a:t>VISION: </a:t>
            </a:r>
            <a:r>
              <a:rPr lang="en-CA" altLang="en-US" dirty="0">
                <a:solidFill>
                  <a:srgbClr val="043A64"/>
                </a:solidFill>
                <a:latin typeface="Calibri" panose="020F0502020204030204" pitchFamily="34" charset="0"/>
                <a:cs typeface="Calibri" panose="020F0502020204030204" pitchFamily="34" charset="0"/>
              </a:rPr>
              <a:t>Leading the world in transforming health care education through experimentation, creativity and curiosity.</a:t>
            </a:r>
          </a:p>
          <a:p>
            <a:endParaRPr lang="en-US" altLang="en-US" dirty="0"/>
          </a:p>
        </p:txBody>
      </p:sp>
      <p:sp>
        <p:nvSpPr>
          <p:cNvPr id="37" name="Text Placeholder 1"/>
          <p:cNvSpPr txBox="1">
            <a:spLocks/>
          </p:cNvSpPr>
          <p:nvPr/>
        </p:nvSpPr>
        <p:spPr>
          <a:xfrm>
            <a:off x="6353908" y="6680637"/>
            <a:ext cx="10855569" cy="1881976"/>
          </a:xfrm>
          <a:prstGeom prst="rect">
            <a:avLst/>
          </a:prstGeom>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US" altLang="en-US" b="1" dirty="0">
                <a:solidFill>
                  <a:srgbClr val="E4A726"/>
                </a:solidFill>
                <a:latin typeface="Calibri" panose="020F0502020204030204" pitchFamily="34" charset="0"/>
                <a:cs typeface="Calibri" panose="020F0502020204030204" pitchFamily="34" charset="0"/>
              </a:rPr>
              <a:t>MISSION: </a:t>
            </a:r>
            <a:r>
              <a:rPr lang="en-CA" altLang="en-US" dirty="0">
                <a:solidFill>
                  <a:srgbClr val="043A64"/>
                </a:solidFill>
                <a:latin typeface="Calibri" panose="020F0502020204030204" pitchFamily="34" charset="0"/>
                <a:cs typeface="Calibri" panose="020F0502020204030204" pitchFamily="34" charset="0"/>
              </a:rPr>
              <a:t>Bridge theoretical and applied research, clinical practice and education, to continually probe, think and push forward for better care.</a:t>
            </a:r>
          </a:p>
        </p:txBody>
      </p:sp>
    </p:spTree>
    <p:extLst>
      <p:ext uri="{BB962C8B-B14F-4D97-AF65-F5344CB8AC3E}">
        <p14:creationId xmlns:p14="http://schemas.microsoft.com/office/powerpoint/2010/main" val="17340354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1_Office Theme">
  <a:themeElements>
    <a:clrScheme name="Custom 2">
      <a:dk1>
        <a:srgbClr val="000000"/>
      </a:dk1>
      <a:lt1>
        <a:sysClr val="window" lastClr="FFFFFF"/>
      </a:lt1>
      <a:dk2>
        <a:srgbClr val="FFFFFF"/>
      </a:dk2>
      <a:lt2>
        <a:srgbClr val="E7E6E6"/>
      </a:lt2>
      <a:accent1>
        <a:srgbClr val="024677"/>
      </a:accent1>
      <a:accent2>
        <a:srgbClr val="A3C9E0"/>
      </a:accent2>
      <a:accent3>
        <a:srgbClr val="B8BCBF"/>
      </a:accent3>
      <a:accent4>
        <a:srgbClr val="F2B62B"/>
      </a:accent4>
      <a:accent5>
        <a:srgbClr val="E8CD67"/>
      </a:accent5>
      <a:accent6>
        <a:srgbClr val="DF8B2F"/>
      </a:accent6>
      <a:hlink>
        <a:srgbClr val="A23C3A"/>
      </a:hlink>
      <a:folHlink>
        <a:srgbClr val="02467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58151</TotalTime>
  <Words>2820</Words>
  <Application>Microsoft Macintosh PowerPoint</Application>
  <PresentationFormat>Custom</PresentationFormat>
  <Paragraphs>407</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Rockwell</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Hallmark Initiatives driven by Strategic Priorities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Pivotal Point</dc:creator>
  <cp:keywords/>
  <dc:description/>
  <cp:lastModifiedBy>Ann Russell</cp:lastModifiedBy>
  <cp:revision>4563</cp:revision>
  <cp:lastPrinted>2019-04-30T17:23:39Z</cp:lastPrinted>
  <dcterms:created xsi:type="dcterms:W3CDTF">2014-11-12T21:47:38Z</dcterms:created>
  <dcterms:modified xsi:type="dcterms:W3CDTF">2019-05-08T10:38:58Z</dcterms:modified>
  <cp:category/>
</cp:coreProperties>
</file>