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9" r:id="rId3"/>
    <p:sldId id="317" r:id="rId4"/>
    <p:sldId id="260" r:id="rId5"/>
    <p:sldId id="277" r:id="rId6"/>
    <p:sldId id="276" r:id="rId7"/>
    <p:sldId id="284" r:id="rId8"/>
    <p:sldId id="297" r:id="rId9"/>
    <p:sldId id="285" r:id="rId10"/>
    <p:sldId id="306" r:id="rId11"/>
    <p:sldId id="316" r:id="rId12"/>
    <p:sldId id="315" r:id="rId13"/>
    <p:sldId id="314" r:id="rId14"/>
    <p:sldId id="288" r:id="rId15"/>
    <p:sldId id="309" r:id="rId16"/>
    <p:sldId id="311" r:id="rId17"/>
    <p:sldId id="307" r:id="rId18"/>
    <p:sldId id="318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8D71"/>
    <a:srgbClr val="94775F"/>
    <a:srgbClr val="FDF7CA"/>
    <a:srgbClr val="FDF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123" autoAdjust="0"/>
  </p:normalViewPr>
  <p:slideViewPr>
    <p:cSldViewPr snapToGrid="0" snapToObjects="1">
      <p:cViewPr varScale="1">
        <p:scale>
          <a:sx n="106" d="100"/>
          <a:sy n="106" d="100"/>
        </p:scale>
        <p:origin x="18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4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6B3EF-2174-A04C-A9D1-5815396A37B4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DC593-CA38-6B4D-B4FE-E0AFE80CE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2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paradigm is a framework containing the basic assumptions, ways of thinking, and methodology that are commonly accepted by members of a scientific community.</a:t>
            </a:r>
          </a:p>
          <a:p>
            <a:endParaRPr lang="en-US" dirty="0"/>
          </a:p>
          <a:p>
            <a:r>
              <a:rPr lang="en-US" dirty="0"/>
              <a:t>It affects peoples universally through culture</a:t>
            </a:r>
          </a:p>
          <a:p>
            <a:r>
              <a:rPr lang="en-US" dirty="0"/>
              <a:t>It affect assumptions about reality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DC593-CA38-6B4D-B4FE-E0AFE80CE9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9BE3-DF78-A044-BF80-A8A53724AEC9}" type="datetimeFigureOut">
              <a:rPr lang="en-US" smtClean="0"/>
              <a:t>5/8/18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A369-2285-8440-905F-2B9CC4D32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apyrus"/>
              </a:defRPr>
            </a:lvl1pPr>
          </a:lstStyle>
          <a:p>
            <a:fld id="{51479BE3-DF78-A044-BF80-A8A53724AEC9}" type="datetimeFigureOut">
              <a:rPr lang="en-US" smtClean="0"/>
              <a:pPr/>
              <a:t>5/8/18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apyru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apyrus"/>
              </a:defRPr>
            </a:lvl1pPr>
          </a:lstStyle>
          <a:p>
            <a:fld id="{2C58A369-2285-8440-905F-2B9CC4D32A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8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pyru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apyru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apyru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apyru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apyru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apyru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6754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What does is mean to “decolonize” </a:t>
            </a:r>
            <a:r>
              <a:rPr lang="en-US" b="1" cap="small" dirty="0">
                <a:solidFill>
                  <a:srgbClr val="FF0000"/>
                </a:solidFill>
                <a:latin typeface="Copperplate Gothic Bold" panose="020E0705020206020404" pitchFamily="34" charset="77"/>
              </a:rPr>
              <a:t>Allied Health</a:t>
            </a:r>
            <a:r>
              <a:rPr lang="en-US" b="1" cap="small" dirty="0"/>
              <a:t> </a:t>
            </a:r>
            <a:r>
              <a:rPr lang="en-US" b="1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curricula?</a:t>
            </a:r>
            <a:endParaRPr lang="en-US" dirty="0">
              <a:solidFill>
                <a:srgbClr val="FF0000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999" y="4292458"/>
            <a:ext cx="6400800" cy="918213"/>
          </a:xfrm>
        </p:spPr>
        <p:txBody>
          <a:bodyPr>
            <a:normAutofit fontScale="77500" lnSpcReduction="20000"/>
          </a:bodyPr>
          <a:lstStyle/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Charlotte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</a:rPr>
              <a:t>Loppie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Centre for Indigenous Research and Community-Led Engagement</a:t>
            </a:r>
          </a:p>
          <a:p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University of Victoria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8281" y="6639829"/>
            <a:ext cx="30957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www.latordera.it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wp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-content/uploads/naturale-equilibrio4.jpg</a:t>
            </a:r>
          </a:p>
        </p:txBody>
      </p:sp>
    </p:spTree>
    <p:extLst>
      <p:ext uri="{BB962C8B-B14F-4D97-AF65-F5344CB8AC3E}">
        <p14:creationId xmlns:p14="http://schemas.microsoft.com/office/powerpoint/2010/main" val="31506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0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What’s in a name?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0316" y="1215232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latin typeface="Copperplate Gothic Bold"/>
                <a:cs typeface="Copperplate Gothic Bold"/>
              </a:rPr>
              <a:t>Indigenize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5137" y="2141763"/>
            <a:ext cx="4040188" cy="429570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pperplate" charset="0"/>
                <a:ea typeface="Copperplate" charset="0"/>
                <a:cs typeface="Copperplate" charset="0"/>
              </a:rPr>
              <a:t>To bring under the </a:t>
            </a:r>
            <a:r>
              <a:rPr lang="en-US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control, </a:t>
            </a:r>
            <a:r>
              <a:rPr lang="en-US" dirty="0">
                <a:latin typeface="Copperplate" charset="0"/>
                <a:ea typeface="Copperplate" charset="0"/>
                <a:cs typeface="Copperplate" charset="0"/>
              </a:rPr>
              <a:t>dominance, or influence of the people native to an area.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opperplate" charset="0"/>
              <a:ea typeface="Copperplate" charset="0"/>
              <a:cs typeface="Copperplate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pperplate" charset="0"/>
                <a:ea typeface="Copperplate" charset="0"/>
                <a:cs typeface="Copperplate" charset="0"/>
              </a:rPr>
              <a:t>Requires an Indigenous framework and a </a:t>
            </a:r>
            <a:r>
              <a:rPr lang="en-US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centering </a:t>
            </a:r>
            <a:r>
              <a:rPr lang="en-US" dirty="0">
                <a:latin typeface="Copperplate" charset="0"/>
                <a:ea typeface="Copperplate" charset="0"/>
                <a:cs typeface="Copperplate" charset="0"/>
              </a:rPr>
              <a:t>of Indigenous land, Indigenous sovereignty, and Indigenous ways of thinking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latin typeface="Copperplate Gothic Bold"/>
                <a:cs typeface="Copperplate Gothic Bold"/>
              </a:rPr>
              <a:t>Decolonize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6465" y="2141762"/>
            <a:ext cx="4307535" cy="460795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pperplate" charset="0"/>
                <a:ea typeface="Copperplate" charset="0"/>
                <a:cs typeface="Copperplate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withdraw </a:t>
            </a:r>
            <a:r>
              <a:rPr lang="en-US" dirty="0">
                <a:latin typeface="Copperplate" charset="0"/>
                <a:ea typeface="Copperplate" charset="0"/>
                <a:cs typeface="Copperplate" charset="0"/>
              </a:rPr>
              <a:t>from </a:t>
            </a:r>
            <a:r>
              <a:rPr lang="en-US" dirty="0" smtClean="0">
                <a:latin typeface="Copperplate" charset="0"/>
                <a:ea typeface="Copperplate" charset="0"/>
                <a:cs typeface="Copperplate" charset="0"/>
              </a:rPr>
              <a:t>(</a:t>
            </a:r>
            <a:r>
              <a:rPr lang="en-US" dirty="0">
                <a:latin typeface="Copperplate" charset="0"/>
                <a:ea typeface="Copperplate" charset="0"/>
                <a:cs typeface="Copperplate" charset="0"/>
              </a:rPr>
              <a:t>a colony), leaving it independent.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opperplate" charset="0"/>
              <a:ea typeface="Copperplate" charset="0"/>
              <a:cs typeface="Copperplate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opperplate" charset="0"/>
                <a:ea typeface="Copperplate" charset="0"/>
                <a:cs typeface="Copperplate" charset="0"/>
              </a:rPr>
              <a:t>To allow a previously colonized people to become </a:t>
            </a:r>
            <a:r>
              <a:rPr lang="en-US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self-governing</a:t>
            </a:r>
            <a:r>
              <a:rPr lang="en-US" dirty="0">
                <a:latin typeface="Copperplate" charset="0"/>
                <a:ea typeface="Copperplate" charset="0"/>
                <a:cs typeface="Copperplate" charset="0"/>
              </a:rPr>
              <a:t> or independent.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Reconcile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17625"/>
            <a:ext cx="8229600" cy="377299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pperplate" charset="0"/>
                <a:ea typeface="Copperplate" charset="0"/>
                <a:cs typeface="Copperplate" charset="0"/>
              </a:rPr>
              <a:t>Restore friendly relations </a:t>
            </a:r>
          </a:p>
          <a:p>
            <a:endParaRPr lang="en-US" sz="4000" dirty="0">
              <a:latin typeface="Copperplate" charset="0"/>
              <a:ea typeface="Copperplate" charset="0"/>
              <a:cs typeface="Copperplate" charset="0"/>
            </a:endParaRPr>
          </a:p>
          <a:p>
            <a:r>
              <a:rPr lang="en-US" sz="4000" dirty="0">
                <a:latin typeface="Copperplate" charset="0"/>
                <a:ea typeface="Copperplate" charset="0"/>
                <a:cs typeface="Copperplate" charset="0"/>
              </a:rPr>
              <a:t>Coexist in harmony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5971" y="6461234"/>
            <a:ext cx="3351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www.google.ca</a:t>
            </a:r>
            <a:r>
              <a:rPr lang="en-US" sz="1000" dirty="0"/>
              <a:t>/</a:t>
            </a:r>
            <a:r>
              <a:rPr lang="en-US" sz="1000" dirty="0" err="1"/>
              <a:t>webhp?hl</a:t>
            </a:r>
            <a:r>
              <a:rPr lang="en-US" sz="1000" dirty="0"/>
              <a:t>=en&amp;#hl=</a:t>
            </a:r>
            <a:r>
              <a:rPr lang="en-US" sz="1000" dirty="0" err="1"/>
              <a:t>en&amp;q</a:t>
            </a:r>
            <a:r>
              <a:rPr lang="en-US" sz="1000" dirty="0"/>
              <a:t>=reconciled</a:t>
            </a:r>
          </a:p>
        </p:txBody>
      </p:sp>
    </p:spTree>
    <p:extLst>
      <p:ext uri="{BB962C8B-B14F-4D97-AF65-F5344CB8AC3E}">
        <p14:creationId xmlns:p14="http://schemas.microsoft.com/office/powerpoint/2010/main" val="27723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24" y="213905"/>
            <a:ext cx="1103926" cy="128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0546" y="6534456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www.cihr-irsc.gc.ca</a:t>
            </a:r>
            <a:r>
              <a:rPr lang="en-US" sz="1000" dirty="0"/>
              <a:t>/e/43686.html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956"/>
            <a:ext cx="90331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82" b="2082"/>
          <a:stretch>
            <a:fillRect/>
          </a:stretch>
        </p:blipFill>
        <p:spPr>
          <a:xfrm>
            <a:off x="0" y="0"/>
            <a:ext cx="9237663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15883" y="6585755"/>
            <a:ext cx="31281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http://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</a:rPr>
              <a:t>www.ecdip.org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/images/gif/ethics-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</a:rPr>
              <a:t>ethicalspace.gif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4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reconciling Curricula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706"/>
            <a:ext cx="8229600" cy="495722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Reconciling elements essential to the curriculum: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Worldviews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 Knowledge systems 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Voices 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Critiques 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Scholars and students</a:t>
            </a: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139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57"/>
            <a:ext cx="8229600" cy="9332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Reconciling Curricula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34" y="1207855"/>
            <a:ext cx="8516760" cy="53419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Balance the </a:t>
            </a:r>
            <a:r>
              <a:rPr lang="en-US" sz="24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dominant narratives </a:t>
            </a: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about our collective histories, contemporary aspirations and challenges.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Acknowledge </a:t>
            </a:r>
            <a:r>
              <a:rPr lang="en-US" sz="24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colonization</a:t>
            </a: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 in Canada, land use and development, Indigenous sovereignty, residential school histories, Missing &amp; Murdered Indigenous Women.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Employ relevant </a:t>
            </a:r>
            <a:r>
              <a:rPr lang="en-US" sz="24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Truth and Reconciliation </a:t>
            </a:r>
            <a:r>
              <a:rPr lang="en-US" sz="2400" dirty="0" smtClean="0">
                <a:latin typeface="Copperplate" charset="0"/>
                <a:ea typeface="Copperplate" charset="0"/>
                <a:cs typeface="Copperplate" charset="0"/>
              </a:rPr>
              <a:t>Calls </a:t>
            </a:r>
            <a:r>
              <a:rPr lang="en-US" sz="2400" dirty="0">
                <a:latin typeface="Copperplate" charset="0"/>
                <a:ea typeface="Copperplate" charset="0"/>
                <a:cs typeface="Copperplate" charset="0"/>
              </a:rPr>
              <a:t>to Action </a:t>
            </a:r>
          </a:p>
        </p:txBody>
      </p:sp>
    </p:spTree>
    <p:extLst>
      <p:ext uri="{BB962C8B-B14F-4D97-AF65-F5344CB8AC3E}">
        <p14:creationId xmlns:p14="http://schemas.microsoft.com/office/powerpoint/2010/main" val="658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13"/>
            <a:ext cx="8229600" cy="8958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Reconciled Curricula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37" y="1245211"/>
            <a:ext cx="8504309" cy="52921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Avoids </a:t>
            </a:r>
            <a:r>
              <a:rPr lang="en-US" sz="2000" dirty="0" smtClean="0">
                <a:latin typeface="Copperplate" charset="0"/>
                <a:ea typeface="Copperplate" charset="0"/>
                <a:cs typeface="Copperplate" charset="0"/>
              </a:rPr>
              <a:t>conflating Indigenous content with </a:t>
            </a:r>
            <a:r>
              <a:rPr lang="en-US" sz="20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multiculturalism</a:t>
            </a:r>
            <a:r>
              <a:rPr lang="en-US" sz="2000" dirty="0" smtClean="0">
                <a:latin typeface="Copperplate" charset="0"/>
                <a:ea typeface="Copperplate" charset="0"/>
                <a:cs typeface="Copperplate" charset="0"/>
              </a:rPr>
              <a:t>. </a:t>
            </a:r>
            <a:endParaRPr lang="en-US" sz="2000" dirty="0">
              <a:latin typeface="Copperplate" charset="0"/>
              <a:ea typeface="Copperplate" charset="0"/>
              <a:cs typeface="Copperplate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Explores </a:t>
            </a:r>
            <a:r>
              <a:rPr lang="en-US" sz="20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diverse </a:t>
            </a: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Indigenous peoples voices (Inuit, Métis, Bi-racial, LGBT, global and local) </a:t>
            </a:r>
            <a:endParaRPr lang="en-US" sz="2000" dirty="0" smtClean="0">
              <a:latin typeface="Copperplate" charset="0"/>
              <a:ea typeface="Copperplate" charset="0"/>
              <a:cs typeface="Copperplate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>
                <a:latin typeface="Copperplate" charset="0"/>
                <a:ea typeface="Copperplate" charset="0"/>
                <a:cs typeface="Copperplate" charset="0"/>
              </a:rPr>
              <a:t>Includes </a:t>
            </a:r>
            <a:r>
              <a:rPr lang="en-US" sz="20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co-teaching </a:t>
            </a: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courses with Indigenous people from outside the university; consider alumni, local professionals, and Indigenous community members and others.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>
                <a:latin typeface="Copperplate" charset="0"/>
                <a:ea typeface="Copperplate" charset="0"/>
                <a:cs typeface="Copperplate" charset="0"/>
              </a:rPr>
              <a:t>Includes course delivery and classroom </a:t>
            </a: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design that </a:t>
            </a:r>
            <a:r>
              <a:rPr lang="en-US" sz="20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encourages dialogue </a:t>
            </a: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(circle format; small table groupings; and other approaches)</a:t>
            </a:r>
          </a:p>
        </p:txBody>
      </p:sp>
    </p:spTree>
    <p:extLst>
      <p:ext uri="{BB962C8B-B14F-4D97-AF65-F5344CB8AC3E}">
        <p14:creationId xmlns:p14="http://schemas.microsoft.com/office/powerpoint/2010/main" val="2166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61"/>
            <a:ext cx="8229600" cy="65927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Reconciled Curricula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39" y="1143000"/>
            <a:ext cx="8491857" cy="55188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Utilizes the local </a:t>
            </a:r>
            <a:r>
              <a:rPr lang="en-US" sz="20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protocols </a:t>
            </a:r>
            <a:endParaRPr lang="en-US" sz="2000" dirty="0">
              <a:solidFill>
                <a:srgbClr val="FF0000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Some courses are</a:t>
            </a:r>
            <a:r>
              <a:rPr lang="en-US" sz="20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 required </a:t>
            </a: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of all learners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Courses take up topics associated with </a:t>
            </a:r>
            <a:r>
              <a:rPr lang="en-US" sz="20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Indigenous-settler </a:t>
            </a:r>
            <a:r>
              <a:rPr lang="en-US" sz="2000" dirty="0" smtClean="0">
                <a:latin typeface="Copperplate" charset="0"/>
                <a:ea typeface="Copperplate" charset="0"/>
                <a:cs typeface="Copperplate" charset="0"/>
              </a:rPr>
              <a:t>relations</a:t>
            </a: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, treaty responsibilities, and actions aimed at reconciliation.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Courses are designed so that learners gain a deeper understanding of </a:t>
            </a:r>
            <a:r>
              <a:rPr lang="en-US" sz="2000" dirty="0" smtClean="0">
                <a:latin typeface="Copperplate" charset="0"/>
                <a:ea typeface="Copperplate" charset="0"/>
                <a:cs typeface="Copperplate" charset="0"/>
              </a:rPr>
              <a:t>of </a:t>
            </a:r>
            <a:r>
              <a:rPr lang="en-US" sz="20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Indigenous </a:t>
            </a:r>
            <a:r>
              <a:rPr lang="en-US" sz="20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knowledge.</a:t>
            </a:r>
            <a:endParaRPr lang="en-US" sz="2000" dirty="0">
              <a:solidFill>
                <a:srgbClr val="FF0000"/>
              </a:solidFill>
              <a:latin typeface="Copperplate" charset="0"/>
              <a:ea typeface="Copperplate" charset="0"/>
              <a:cs typeface="Copperplate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Indigenous learners </a:t>
            </a: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are not expected to address Indigenous issues.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Course outlines are </a:t>
            </a:r>
            <a:r>
              <a:rPr lang="en-US" sz="20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reviewed</a:t>
            </a:r>
            <a:r>
              <a:rPr lang="en-US" sz="2000" dirty="0">
                <a:latin typeface="Copperplate" charset="0"/>
                <a:ea typeface="Copperplate" charset="0"/>
                <a:cs typeface="Copperplate" charset="0"/>
              </a:rPr>
              <a:t> for Indigenous content by Indigenous peoples with knowledge and </a:t>
            </a:r>
            <a:r>
              <a:rPr lang="en-US" sz="2000" dirty="0" smtClean="0">
                <a:latin typeface="Copperplate" charset="0"/>
                <a:ea typeface="Copperplate" charset="0"/>
                <a:cs typeface="Copperplate" charset="0"/>
              </a:rPr>
              <a:t>experience.</a:t>
            </a:r>
            <a:endParaRPr lang="en-US" sz="2000" dirty="0">
              <a:latin typeface="Copperplate" charset="0"/>
              <a:ea typeface="Copperplate" charset="0"/>
              <a:cs typeface="Copperplate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32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56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pperplate Gothic Bold"/>
                <a:cs typeface="Copperplate Gothic Bold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Copperplate Gothic Bold"/>
                <a:cs typeface="Copperplate Gothic Bold"/>
              </a:rPr>
            </a:br>
            <a:r>
              <a:rPr lang="en-US" sz="3600" dirty="0" smtClean="0">
                <a:solidFill>
                  <a:srgbClr val="FF0000"/>
                </a:solidFill>
                <a:latin typeface="Copperplate Gothic Bold"/>
                <a:cs typeface="Copperplate Gothic Bold"/>
              </a:rPr>
              <a:t>Reconciled curricula benefit everyone</a:t>
            </a:r>
            <a:r>
              <a:rPr lang="en-US" sz="3600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opperplate Gothic Bold"/>
                <a:cs typeface="Copperplate Gothic Bold"/>
              </a:rPr>
            </a:br>
            <a:endParaRPr lang="en-US" sz="3600" dirty="0">
              <a:solidFill>
                <a:srgbClr val="FF0000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71" y="1600200"/>
            <a:ext cx="8391729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dirty="0" smtClean="0">
                <a:latin typeface="Copperplate" charset="0"/>
                <a:ea typeface="Copperplate" charset="0"/>
                <a:cs typeface="Copperplate" charset="0"/>
              </a:rPr>
              <a:t>We view the world more </a:t>
            </a:r>
            <a:r>
              <a:rPr lang="en-US" sz="28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broadly.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dirty="0" smtClean="0">
                <a:latin typeface="Copperplate" charset="0"/>
                <a:ea typeface="Copperplate" charset="0"/>
                <a:cs typeface="Copperplate" charset="0"/>
              </a:rPr>
              <a:t>We are more </a:t>
            </a:r>
            <a:r>
              <a:rPr lang="en-US" sz="28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balanced</a:t>
            </a:r>
            <a:r>
              <a:rPr lang="en-US" sz="2800" dirty="0" smtClean="0">
                <a:latin typeface="Copperplate" charset="0"/>
                <a:ea typeface="Copperplate" charset="0"/>
                <a:cs typeface="Copperplate" charset="0"/>
              </a:rPr>
              <a:t> in our knowledge and practice.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dirty="0" smtClean="0">
                <a:latin typeface="Copperplate" charset="0"/>
                <a:ea typeface="Copperplate" charset="0"/>
                <a:cs typeface="Copperplate" charset="0"/>
              </a:rPr>
              <a:t>We enjoy more harmonious </a:t>
            </a:r>
            <a:r>
              <a:rPr lang="en-US" sz="28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relationships</a:t>
            </a:r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2800" dirty="0" smtClean="0">
                <a:latin typeface="Copperplate" charset="0"/>
                <a:ea typeface="Copperplate" charset="0"/>
                <a:cs typeface="Copperplate" charset="0"/>
              </a:rPr>
              <a:t>We enhance our collective </a:t>
            </a:r>
            <a:r>
              <a:rPr lang="en-US" sz="28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wellness</a:t>
            </a:r>
            <a:r>
              <a:rPr lang="en-US" sz="2800" dirty="0" smtClean="0">
                <a:latin typeface="Copperplate" charset="0"/>
                <a:ea typeface="Copperplate" charset="0"/>
                <a:cs typeface="Copperplate" charset="0"/>
              </a:rPr>
              <a:t>.</a:t>
            </a:r>
            <a:endParaRPr lang="en-US" sz="2800" dirty="0">
              <a:latin typeface="Copperplate" charset="0"/>
              <a:ea typeface="Copperplate" charset="0"/>
              <a:cs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44" y="2037933"/>
            <a:ext cx="8229600" cy="58061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Papyrus"/>
              <a:cs typeface="Papyrus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67" y="876398"/>
            <a:ext cx="7448878" cy="53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22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Honoring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the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lekwungen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-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and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Sencoten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-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speaking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/>
                <a:cs typeface="Copperplate Gothic Bold"/>
              </a:rPr>
              <a:t>peoples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pperplate Gothic Bold"/>
              <a:cs typeface="Copperplate Gothic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30488"/>
            <a:ext cx="6645340" cy="5385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7611" y="6581001"/>
            <a:ext cx="3306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onstantia"/>
                <a:cs typeface="Constantia"/>
              </a:rPr>
              <a:t>http://</a:t>
            </a:r>
            <a:r>
              <a:rPr lang="en-US" sz="1200" dirty="0" err="1" smtClean="0">
                <a:solidFill>
                  <a:schemeClr val="bg1">
                    <a:lumMod val="85000"/>
                  </a:schemeClr>
                </a:solidFill>
                <a:latin typeface="Constantia"/>
                <a:cs typeface="Constantia"/>
              </a:rPr>
              <a:t>northwestcoastdesigns.com</a:t>
            </a:r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onstantia"/>
                <a:cs typeface="Constantia"/>
              </a:rPr>
              <a:t>/wood6.htm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5947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522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opperplate Gothic Bold"/>
                <a:cs typeface="Copperplate Gothic Bold"/>
              </a:rPr>
              <a:t>Pathways to Knowing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1242" y="1535113"/>
            <a:ext cx="3233820" cy="639762"/>
          </a:xfrm>
        </p:spPr>
        <p:txBody>
          <a:bodyPr/>
          <a:lstStyle/>
          <a:p>
            <a:pPr algn="ctr"/>
            <a:r>
              <a:rPr lang="en-US" dirty="0">
                <a:latin typeface="Copperplate Gothic Bold"/>
                <a:cs typeface="Copperplate Gothic Bold"/>
              </a:rPr>
              <a:t>Indigenous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0361" y="2389980"/>
            <a:ext cx="2914476" cy="39512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Knowledge and Skills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Relationships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Experiential Learning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Pragmatism/Subjectivism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524037" y="1535113"/>
            <a:ext cx="2991950" cy="639762"/>
          </a:xfrm>
        </p:spPr>
        <p:txBody>
          <a:bodyPr/>
          <a:lstStyle/>
          <a:p>
            <a:pPr algn="ctr"/>
            <a:r>
              <a:rPr lang="en-US" dirty="0">
                <a:latin typeface="Copperplate Gothic Bold"/>
                <a:cs typeface="Copperplate Gothic Bold"/>
              </a:rPr>
              <a:t>Western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524037" y="2421932"/>
            <a:ext cx="2938612" cy="395128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Knowledge and Skills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Schools, universities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Scientific Discovery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endParaRPr lang="en-US" sz="1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/>
              <a:t>Post-Positivism/Critical Realism</a:t>
            </a: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3371677" y="2359575"/>
            <a:ext cx="207066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apyrus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Papyrus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Papyrus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Papyrus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Papyrus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  <a:latin typeface="Copperplate"/>
                <a:cs typeface="Copperplate"/>
              </a:rPr>
              <a:t>Curriculum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sz="2000" dirty="0">
              <a:solidFill>
                <a:srgbClr val="FF0000"/>
              </a:solidFill>
              <a:latin typeface="Copperplate"/>
              <a:cs typeface="Copperplate"/>
            </a:endParaRP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  <a:latin typeface="Copperplate"/>
                <a:cs typeface="Copperplate"/>
              </a:rPr>
              <a:t>Learning Environments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sz="2000" dirty="0">
              <a:solidFill>
                <a:srgbClr val="FF0000"/>
              </a:solidFill>
              <a:latin typeface="Copperplate"/>
              <a:cs typeface="Copperplate"/>
            </a:endParaRP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  <a:latin typeface="Copperplate"/>
                <a:cs typeface="Copperplate"/>
              </a:rPr>
              <a:t>Knowledge Systems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US" sz="2000" dirty="0">
              <a:solidFill>
                <a:srgbClr val="FF0000"/>
              </a:solidFill>
              <a:latin typeface="Copperplate"/>
              <a:cs typeface="Copperplate"/>
            </a:endParaRP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2000" dirty="0">
                <a:solidFill>
                  <a:srgbClr val="FF0000"/>
                </a:solidFill>
                <a:latin typeface="Copperplate"/>
                <a:cs typeface="Copperplate"/>
              </a:rPr>
              <a:t>Worldview</a:t>
            </a:r>
          </a:p>
        </p:txBody>
      </p:sp>
    </p:spTree>
    <p:extLst>
      <p:ext uri="{BB962C8B-B14F-4D97-AF65-F5344CB8AC3E}">
        <p14:creationId xmlns:p14="http://schemas.microsoft.com/office/powerpoint/2010/main" val="26631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148"/>
            <a:ext cx="8229600" cy="76306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What is a worldview?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71" y="1372563"/>
            <a:ext cx="8644371" cy="509259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b="1" dirty="0">
                <a:latin typeface="Copperplate"/>
                <a:cs typeface="Copperplate"/>
              </a:rPr>
              <a:t>A</a:t>
            </a:r>
            <a:r>
              <a:rPr lang="en-US" sz="9600" dirty="0">
                <a:latin typeface="Copperplate"/>
                <a:cs typeface="Copperplate"/>
              </a:rPr>
              <a:t> specific way of seeing the world – a framework comparable to a </a:t>
            </a:r>
            <a:r>
              <a:rPr lang="en-US" sz="9600" dirty="0">
                <a:solidFill>
                  <a:srgbClr val="FF0000"/>
                </a:solidFill>
                <a:latin typeface="Copperplate"/>
                <a:cs typeface="Copperplate"/>
              </a:rPr>
              <a:t>paradigm</a:t>
            </a:r>
            <a:r>
              <a:rPr lang="en-US" sz="9600" dirty="0">
                <a:latin typeface="Copperplate"/>
                <a:cs typeface="Copperplate"/>
              </a:rPr>
              <a:t> – but much broader and deeper.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9600" dirty="0">
              <a:latin typeface="Copperplate"/>
              <a:cs typeface="Copperplate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b="1" dirty="0">
                <a:latin typeface="Copperplate"/>
                <a:cs typeface="Copperplate"/>
              </a:rPr>
              <a:t>It is</a:t>
            </a:r>
            <a:r>
              <a:rPr lang="en-US" sz="9600" dirty="0">
                <a:latin typeface="Copperplate"/>
                <a:cs typeface="Copperplate"/>
              </a:rPr>
              <a:t> an </a:t>
            </a:r>
            <a:r>
              <a:rPr lang="en-US" sz="9600" dirty="0">
                <a:solidFill>
                  <a:srgbClr val="FF0000"/>
                </a:solidFill>
                <a:latin typeface="Copperplate"/>
                <a:cs typeface="Copperplate"/>
              </a:rPr>
              <a:t>invisible lens </a:t>
            </a:r>
            <a:r>
              <a:rPr lang="en-US" sz="9600" dirty="0">
                <a:latin typeface="Copperplate"/>
                <a:cs typeface="Copperplate"/>
              </a:rPr>
              <a:t>through which </a:t>
            </a:r>
            <a:r>
              <a:rPr lang="en-US" sz="9600" dirty="0" smtClean="0">
                <a:latin typeface="Copperplate"/>
                <a:cs typeface="Copperplate"/>
              </a:rPr>
              <a:t>we </a:t>
            </a:r>
            <a:r>
              <a:rPr lang="en-US" sz="9600" dirty="0">
                <a:latin typeface="Copperplate"/>
                <a:cs typeface="Copperplate"/>
              </a:rPr>
              <a:t>unconsciously (or consciously) translate </a:t>
            </a:r>
            <a:r>
              <a:rPr lang="en-US" sz="9600" dirty="0" smtClean="0">
                <a:latin typeface="Copperplate"/>
                <a:cs typeface="Copperplate"/>
              </a:rPr>
              <a:t>experiences.</a:t>
            </a:r>
            <a:endParaRPr lang="en-US" sz="9600" dirty="0">
              <a:latin typeface="Copperplate"/>
              <a:cs typeface="Copperplate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9600" dirty="0">
              <a:latin typeface="Copperplate"/>
              <a:cs typeface="Copperplate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b="1" dirty="0">
                <a:latin typeface="Copperplate"/>
                <a:cs typeface="Copperplate"/>
              </a:rPr>
              <a:t>T</a:t>
            </a:r>
            <a:r>
              <a:rPr lang="en-US" sz="9600" dirty="0">
                <a:latin typeface="Copperplate"/>
                <a:cs typeface="Copperplate"/>
              </a:rPr>
              <a:t>ruth is a core concept in worldviews.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9600" dirty="0">
              <a:latin typeface="Copperplate"/>
              <a:cs typeface="Copperplate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9600" dirty="0">
                <a:solidFill>
                  <a:srgbClr val="FF0000"/>
                </a:solidFill>
                <a:latin typeface="Copperplate"/>
                <a:cs typeface="Copperplate"/>
              </a:rPr>
              <a:t>Pluralism</a:t>
            </a:r>
            <a:r>
              <a:rPr lang="en-US" sz="9600" dirty="0">
                <a:latin typeface="Copperplate"/>
                <a:cs typeface="Copperplate"/>
              </a:rPr>
              <a:t>- Multiple truths can exist  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9600" dirty="0">
                <a:latin typeface="Copperplate"/>
                <a:cs typeface="Copperplate"/>
              </a:rPr>
              <a:t> 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9600" dirty="0">
                <a:solidFill>
                  <a:srgbClr val="FF0000"/>
                </a:solidFill>
                <a:latin typeface="Copperplate"/>
                <a:cs typeface="Copperplate"/>
              </a:rPr>
              <a:t>Single truth </a:t>
            </a:r>
            <a:r>
              <a:rPr lang="en-US" sz="9600" dirty="0">
                <a:latin typeface="Copperplate"/>
                <a:cs typeface="Copperplate"/>
              </a:rPr>
              <a:t>- if one thing is true, its ‘opposite’ cannot also be true. </a:t>
            </a:r>
          </a:p>
          <a:p>
            <a:endParaRPr lang="en-US" sz="5600" dirty="0"/>
          </a:p>
          <a:p>
            <a:pPr marL="0" indent="0" algn="r">
              <a:buNone/>
            </a:pPr>
            <a:r>
              <a:rPr lang="en-US" sz="4000" dirty="0"/>
              <a:t>http://</a:t>
            </a:r>
            <a:r>
              <a:rPr lang="en-US" sz="4000" dirty="0" err="1"/>
              <a:t>www.tapestryinstitute.org</a:t>
            </a:r>
            <a:r>
              <a:rPr lang="en-US" sz="4000" dirty="0"/>
              <a:t>/</a:t>
            </a:r>
            <a:r>
              <a:rPr lang="en-US" sz="4000" dirty="0" err="1"/>
              <a:t>worldview.html</a:t>
            </a:r>
            <a:endParaRPr lang="en-US" sz="4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318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68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Indigenous Worldviews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71" y="1167320"/>
            <a:ext cx="8595553" cy="546459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latin typeface="Copperplate"/>
                <a:cs typeface="Copperplate"/>
              </a:rPr>
              <a:t>A</a:t>
            </a:r>
            <a:r>
              <a:rPr lang="en-US" sz="2400" dirty="0">
                <a:latin typeface="Copperplate"/>
                <a:cs typeface="Copperplate"/>
              </a:rPr>
              <a:t> universal Indigenous worldview </a:t>
            </a:r>
            <a:r>
              <a:rPr lang="en-US" sz="2400" dirty="0">
                <a:solidFill>
                  <a:srgbClr val="FF0000"/>
                </a:solidFill>
                <a:latin typeface="Copperplate"/>
                <a:cs typeface="Copperplate"/>
              </a:rPr>
              <a:t>does not </a:t>
            </a:r>
            <a:r>
              <a:rPr lang="en-US" sz="2400" dirty="0">
                <a:latin typeface="Copperplate"/>
                <a:cs typeface="Copperplate"/>
              </a:rPr>
              <a:t>exist. 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>
                <a:solidFill>
                  <a:srgbClr val="1E1C11"/>
                </a:solidFill>
                <a:latin typeface="Copperplate"/>
                <a:cs typeface="Copperplate"/>
              </a:rPr>
              <a:t>T</a:t>
            </a:r>
            <a:r>
              <a:rPr lang="en-US" sz="2400" dirty="0">
                <a:solidFill>
                  <a:srgbClr val="1E1C11"/>
                </a:solidFill>
                <a:latin typeface="Copperplate"/>
                <a:cs typeface="Copperplate"/>
              </a:rPr>
              <a:t>he cultural worldview of Indigenous peoples varies but the core is deeply connected to </a:t>
            </a:r>
            <a:r>
              <a:rPr lang="en-US" sz="2400" dirty="0">
                <a:solidFill>
                  <a:srgbClr val="FF0000"/>
                </a:solidFill>
                <a:latin typeface="Copperplate"/>
                <a:cs typeface="Copperplate"/>
              </a:rPr>
              <a:t>land and water.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>
                <a:solidFill>
                  <a:srgbClr val="1E1C11"/>
                </a:solidFill>
                <a:latin typeface="Copperplate"/>
                <a:cs typeface="Copperplate"/>
              </a:rPr>
              <a:t>I</a:t>
            </a:r>
            <a:r>
              <a:rPr lang="en-US" sz="2400" dirty="0">
                <a:solidFill>
                  <a:srgbClr val="1E1C11"/>
                </a:solidFill>
                <a:latin typeface="Copperplate"/>
                <a:cs typeface="Copperplate"/>
              </a:rPr>
              <a:t>ndigenous cultures are rooted in a specific place but </a:t>
            </a:r>
            <a:r>
              <a:rPr lang="en-US" sz="2400" dirty="0">
                <a:solidFill>
                  <a:srgbClr val="FF0000"/>
                </a:solidFill>
                <a:latin typeface="Copperplate"/>
                <a:cs typeface="Copperplate"/>
              </a:rPr>
              <a:t>colonization</a:t>
            </a:r>
            <a:r>
              <a:rPr lang="en-US" sz="2400" dirty="0">
                <a:solidFill>
                  <a:srgbClr val="1E1C11"/>
                </a:solidFill>
                <a:latin typeface="Copperplate"/>
                <a:cs typeface="Copperplate"/>
              </a:rPr>
              <a:t> has uprooted many Indigenous peoples from their traditional homelands.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>
                <a:solidFill>
                  <a:srgbClr val="1E1C11"/>
                </a:solidFill>
                <a:latin typeface="Copperplate"/>
                <a:cs typeface="Copperplate"/>
              </a:rPr>
              <a:t>I</a:t>
            </a:r>
            <a:r>
              <a:rPr lang="en-US" sz="2400" dirty="0">
                <a:solidFill>
                  <a:srgbClr val="1E1C11"/>
                </a:solidFill>
                <a:latin typeface="Copperplate"/>
                <a:cs typeface="Copperplate"/>
              </a:rPr>
              <a:t>ndigenous cultures are </a:t>
            </a:r>
            <a:r>
              <a:rPr lang="en-US" sz="2400" dirty="0">
                <a:solidFill>
                  <a:srgbClr val="FF0000"/>
                </a:solidFill>
                <a:latin typeface="Copperplate"/>
                <a:cs typeface="Copperplate"/>
              </a:rPr>
              <a:t>not static</a:t>
            </a:r>
            <a:r>
              <a:rPr lang="en-US" sz="2400" dirty="0">
                <a:solidFill>
                  <a:srgbClr val="1E1C11"/>
                </a:solidFill>
                <a:latin typeface="Copperplate"/>
                <a:cs typeface="Copperplate"/>
              </a:rPr>
              <a:t>, nor have they been lost through assimilation. 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sz="2400" b="1" dirty="0">
                <a:solidFill>
                  <a:srgbClr val="1E1C11"/>
                </a:solidFill>
                <a:latin typeface="Copperplate"/>
                <a:cs typeface="Copperplate"/>
              </a:rPr>
              <a:t>M</a:t>
            </a:r>
            <a:r>
              <a:rPr lang="en-US" sz="2400" dirty="0">
                <a:solidFill>
                  <a:srgbClr val="1E1C11"/>
                </a:solidFill>
                <a:latin typeface="Copperplate"/>
                <a:cs typeface="Copperplate"/>
              </a:rPr>
              <a:t>any Indigenous people have </a:t>
            </a:r>
            <a:r>
              <a:rPr lang="en-US" sz="2400" dirty="0">
                <a:solidFill>
                  <a:srgbClr val="FF0000"/>
                </a:solidFill>
                <a:latin typeface="Copperplate"/>
                <a:cs typeface="Copperplate"/>
              </a:rPr>
              <a:t>adapted </a:t>
            </a:r>
            <a:r>
              <a:rPr lang="en-US" sz="2400" dirty="0">
                <a:solidFill>
                  <a:srgbClr val="1E1C11"/>
                </a:solidFill>
                <a:latin typeface="Copperplate"/>
                <a:cs typeface="Copperplate"/>
              </a:rPr>
              <a:t>to colonial realities while holding to their cultural worldview. </a:t>
            </a:r>
          </a:p>
          <a:p>
            <a:endParaRPr lang="en-US" sz="2000" dirty="0">
              <a:solidFill>
                <a:srgbClr val="1E1C11"/>
              </a:solidFill>
              <a:latin typeface="Copperplate"/>
              <a:cs typeface="Copperplate"/>
            </a:endParaRPr>
          </a:p>
          <a:p>
            <a:pPr marL="0" indent="0">
              <a:buNone/>
            </a:pPr>
            <a:endParaRPr lang="en-US" sz="1800" dirty="0">
              <a:solidFill>
                <a:srgbClr val="1E1C1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78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Indigenous worldviews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84" y="1104900"/>
            <a:ext cx="8633416" cy="54483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Copperplate"/>
                <a:cs typeface="Copperplate"/>
              </a:rPr>
              <a:t>I</a:t>
            </a:r>
            <a:r>
              <a:rPr lang="en-US" dirty="0">
                <a:latin typeface="Copperplate"/>
                <a:cs typeface="Copperplate"/>
              </a:rPr>
              <a:t>ndigenous societies have always possessed </a:t>
            </a:r>
            <a:r>
              <a:rPr lang="en-US" dirty="0" smtClean="0">
                <a:latin typeface="Copperplate"/>
                <a:cs typeface="Copperplate"/>
              </a:rPr>
              <a:t>distinct systems </a:t>
            </a:r>
            <a:r>
              <a:rPr lang="en-US" dirty="0">
                <a:latin typeface="Copperplate"/>
                <a:cs typeface="Copperplate"/>
              </a:rPr>
              <a:t>of knowledge, philosophy, medicine and government.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opperplate"/>
              <a:cs typeface="Copperplat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latin typeface="Copperplate"/>
                <a:cs typeface="Copperplate"/>
              </a:rPr>
              <a:t>I</a:t>
            </a:r>
            <a:r>
              <a:rPr lang="en-US" dirty="0">
                <a:latin typeface="Copperplate"/>
                <a:cs typeface="Copperplate"/>
              </a:rPr>
              <a:t>ndigenous worldviews are often reflected in value themes of: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opperplate"/>
              <a:cs typeface="Copperplate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FF0000"/>
                </a:solidFill>
                <a:latin typeface="Copperplate"/>
                <a:cs typeface="Copperplate"/>
              </a:rPr>
              <a:t>holism</a:t>
            </a:r>
            <a:r>
              <a:rPr lang="en-US" dirty="0">
                <a:latin typeface="Copperplate"/>
                <a:cs typeface="Copperplate"/>
              </a:rPr>
              <a:t> - elements of the whole are intimately interconnected, such that they cannot be understood independently, nor without reference to the whole.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FF0000"/>
                </a:solidFill>
                <a:latin typeface="Copperplate"/>
                <a:cs typeface="Copperplate"/>
              </a:rPr>
              <a:t>relationality</a:t>
            </a:r>
            <a:r>
              <a:rPr lang="en-US" dirty="0">
                <a:solidFill>
                  <a:srgbClr val="FF0000"/>
                </a:solidFill>
                <a:latin typeface="Copperplate"/>
                <a:cs typeface="Copperplate"/>
              </a:rPr>
              <a:t> </a:t>
            </a:r>
            <a:r>
              <a:rPr lang="en-US" dirty="0">
                <a:latin typeface="Copperplate"/>
                <a:cs typeface="Copperplate"/>
              </a:rPr>
              <a:t>– deep connection and responsibility toward </a:t>
            </a:r>
            <a:r>
              <a:rPr lang="en-US" dirty="0" smtClean="0">
                <a:latin typeface="Copperplate"/>
                <a:cs typeface="Copperplate"/>
              </a:rPr>
              <a:t>family, </a:t>
            </a:r>
            <a:r>
              <a:rPr lang="en-US" dirty="0">
                <a:latin typeface="Copperplate"/>
                <a:cs typeface="Copperplate"/>
              </a:rPr>
              <a:t>community, environment and cosmos.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FF0000"/>
                </a:solidFill>
                <a:latin typeface="Copperplate"/>
                <a:cs typeface="Copperplate"/>
              </a:rPr>
              <a:t>balance and harmony </a:t>
            </a:r>
            <a:r>
              <a:rPr lang="en-US" dirty="0">
                <a:latin typeface="Copperplate"/>
                <a:cs typeface="Copperplate"/>
              </a:rPr>
              <a:t>within and between all dimensions of self, wellness, relationships, ecology, etc.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FF0000"/>
                </a:solidFill>
                <a:latin typeface="Copperplate"/>
                <a:cs typeface="Copperplate"/>
              </a:rPr>
              <a:t>respect</a:t>
            </a:r>
            <a:r>
              <a:rPr lang="en-US" b="1" dirty="0">
                <a:latin typeface="Copperplate"/>
                <a:cs typeface="Copperplate"/>
              </a:rPr>
              <a:t> </a:t>
            </a:r>
            <a:r>
              <a:rPr lang="en-US" dirty="0">
                <a:latin typeface="Copperplate"/>
                <a:cs typeface="Copperplate"/>
              </a:rPr>
              <a:t>for humans and non-humans.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631" y="317781"/>
            <a:ext cx="7902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Colonization and the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fallacy of </a:t>
            </a:r>
            <a:r>
              <a:rPr lang="en-US" sz="3200" b="1" dirty="0" err="1">
                <a:solidFill>
                  <a:srgbClr val="FF0000"/>
                </a:solidFill>
                <a:latin typeface="Copperplate Gothic Bold"/>
                <a:cs typeface="Copperplate Gothic Bold"/>
              </a:rPr>
              <a:t>cognito</a:t>
            </a:r>
            <a:r>
              <a:rPr lang="en-US" sz="3200" b="1" dirty="0">
                <a:solidFill>
                  <a:srgbClr val="FF0000"/>
                </a:solidFill>
                <a:latin typeface="Copperplate Gothic Bold"/>
                <a:cs typeface="Copperplate Gothic Bold"/>
              </a:rPr>
              <a:t> nullius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112531"/>
            <a:ext cx="891462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>
              <a:latin typeface="Papyrus"/>
              <a:cs typeface="Papyrus"/>
            </a:endParaRPr>
          </a:p>
          <a:p>
            <a:r>
              <a:rPr lang="en-US" sz="4000" dirty="0">
                <a:latin typeface="Copperplate" charset="0"/>
                <a:ea typeface="Copperplate" charset="0"/>
                <a:cs typeface="Copperplate" charset="0"/>
              </a:rPr>
              <a:t>“knowledge belonging to no one"</a:t>
            </a:r>
          </a:p>
        </p:txBody>
      </p:sp>
    </p:spTree>
    <p:extLst>
      <p:ext uri="{BB962C8B-B14F-4D97-AF65-F5344CB8AC3E}">
        <p14:creationId xmlns:p14="http://schemas.microsoft.com/office/powerpoint/2010/main" val="15060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773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"/>
                <a:cs typeface="Copperplate"/>
              </a:rPr>
              <a:t>Colonizing education…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"/>
              <a:cs typeface="Copperplate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484784"/>
            <a:ext cx="851567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3600"/>
              </a:spcAft>
              <a:buSzPct val="80000"/>
            </a:pPr>
            <a:r>
              <a:rPr lang="en-US" sz="28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‘</a:t>
            </a:r>
            <a:r>
              <a:rPr lang="en-US" sz="28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O</a:t>
            </a:r>
            <a:r>
              <a:rPr lang="en-US" sz="28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wns’ </a:t>
            </a: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knowledge</a:t>
            </a:r>
          </a:p>
          <a:p>
            <a:pPr>
              <a:spcBef>
                <a:spcPts val="0"/>
              </a:spcBef>
              <a:spcAft>
                <a:spcPts val="3600"/>
              </a:spcAft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ontrols </a:t>
            </a: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the process, analysis, interpretation and reporting of knowledge</a:t>
            </a:r>
          </a:p>
          <a:p>
            <a:pPr>
              <a:spcBef>
                <a:spcPts val="0"/>
              </a:spcBef>
              <a:spcAft>
                <a:spcPts val="3600"/>
              </a:spcAft>
              <a:buSzPct val="80000"/>
            </a:pP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Determines who has </a:t>
            </a:r>
            <a:r>
              <a:rPr lang="en-US" sz="28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ccess</a:t>
            </a:r>
            <a:r>
              <a:rPr lang="en-US" sz="2800" dirty="0" smtClean="0"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to knowledge</a:t>
            </a:r>
          </a:p>
          <a:p>
            <a:pPr>
              <a:spcBef>
                <a:spcPts val="0"/>
              </a:spcBef>
              <a:spcAft>
                <a:spcPts val="3600"/>
              </a:spcAft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P</a:t>
            </a:r>
            <a:r>
              <a:rPr lang="en-US" sz="28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ossesses </a:t>
            </a: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the products of knowledge generation (information)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70821" y="6381328"/>
            <a:ext cx="12859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fnigc.ca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ocapr.html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200"/>
              </a:spcAft>
              <a:buNone/>
            </a:pP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The development, support and expansion of curriculum that does not </a:t>
            </a:r>
            <a:r>
              <a:rPr lang="en-US" sz="2800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acknowledge or value </a:t>
            </a: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Indigenous knowledge systems, ontologies, methodologies or contributions. </a:t>
            </a:r>
          </a:p>
          <a:p>
            <a:pPr>
              <a:spcBef>
                <a:spcPts val="0"/>
              </a:spcBef>
              <a:spcAft>
                <a:spcPts val="4200"/>
              </a:spcAft>
              <a:buNone/>
            </a:pP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A process whereby scholarly </a:t>
            </a:r>
            <a:r>
              <a:rPr lang="en-US" sz="28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authority</a:t>
            </a:r>
            <a:r>
              <a:rPr lang="en-US" sz="2800" b="1" dirty="0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and</a:t>
            </a:r>
            <a:r>
              <a:rPr lang="en-US" sz="2800" b="1" dirty="0">
                <a:solidFill>
                  <a:srgbClr val="800000"/>
                </a:solidFill>
                <a:latin typeface="Copperplate" charset="0"/>
                <a:ea typeface="Copperplate" charset="0"/>
                <a:cs typeface="Copperplate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pperplate" charset="0"/>
                <a:ea typeface="Copperplate" charset="0"/>
                <a:cs typeface="Copperplate" charset="0"/>
              </a:rPr>
              <a:t>control </a:t>
            </a:r>
            <a:r>
              <a:rPr lang="en-US" sz="2800" dirty="0">
                <a:latin typeface="Copperplate" charset="0"/>
                <a:ea typeface="Copperplate" charset="0"/>
                <a:cs typeface="Copperplate" charset="0"/>
              </a:rPr>
              <a:t>is claimed by non-Indigenous academics, which creates multiple inequities for Indigenous peoples.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/>
                <a:cs typeface="Copperplate Gothic Bold"/>
              </a:rPr>
              <a:t>Colonized Education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nstanti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66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9677</TotalTime>
  <Words>749</Words>
  <Application>Microsoft Macintosh PowerPoint</Application>
  <PresentationFormat>On-screen Show (4:3)</PresentationFormat>
  <Paragraphs>130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Constantia</vt:lpstr>
      <vt:lpstr>Copperplate</vt:lpstr>
      <vt:lpstr>Copperplate Gothic Bold</vt:lpstr>
      <vt:lpstr>Papyrus</vt:lpstr>
      <vt:lpstr>Arial</vt:lpstr>
      <vt:lpstr>Office Theme</vt:lpstr>
      <vt:lpstr>What does is mean to “decolonize” Allied Health curricula?</vt:lpstr>
      <vt:lpstr>Honoring the lekwungen - and Sencoten-speaking peoples</vt:lpstr>
      <vt:lpstr>Pathways to Knowing</vt:lpstr>
      <vt:lpstr>What is a worldview?</vt:lpstr>
      <vt:lpstr>Indigenous Worldviews</vt:lpstr>
      <vt:lpstr>Indigenous worldviews</vt:lpstr>
      <vt:lpstr>PowerPoint Presentation</vt:lpstr>
      <vt:lpstr>PowerPoint Presentation</vt:lpstr>
      <vt:lpstr>PowerPoint Presentation</vt:lpstr>
      <vt:lpstr>What’s in a name?</vt:lpstr>
      <vt:lpstr>Reconcile</vt:lpstr>
      <vt:lpstr>PowerPoint Presentation</vt:lpstr>
      <vt:lpstr>PowerPoint Presentation</vt:lpstr>
      <vt:lpstr>reconciling Curricula</vt:lpstr>
      <vt:lpstr>Reconciling Curricula </vt:lpstr>
      <vt:lpstr>Reconciled Curricula</vt:lpstr>
      <vt:lpstr>Reconciled Curricula</vt:lpstr>
      <vt:lpstr> Reconciled curricula benefit everyone </vt:lpstr>
      <vt:lpstr>PowerPoint Presentation</vt:lpstr>
    </vt:vector>
  </TitlesOfParts>
  <Company>University of Victoria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Reading</dc:creator>
  <cp:lastModifiedBy>Microsoft Office User</cp:lastModifiedBy>
  <cp:revision>204</cp:revision>
  <dcterms:created xsi:type="dcterms:W3CDTF">2012-12-31T01:10:15Z</dcterms:created>
  <dcterms:modified xsi:type="dcterms:W3CDTF">2018-05-08T19:44:15Z</dcterms:modified>
</cp:coreProperties>
</file>